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0" r:id="rId2"/>
    <p:sldMasterId id="2147483680" r:id="rId3"/>
  </p:sldMasterIdLst>
  <p:notesMasterIdLst>
    <p:notesMasterId r:id="rId32"/>
  </p:notesMasterIdLst>
  <p:sldIdLst>
    <p:sldId id="403" r:id="rId4"/>
    <p:sldId id="1037" r:id="rId5"/>
    <p:sldId id="1051" r:id="rId6"/>
    <p:sldId id="408" r:id="rId7"/>
    <p:sldId id="407" r:id="rId8"/>
    <p:sldId id="1029" r:id="rId9"/>
    <p:sldId id="1030" r:id="rId10"/>
    <p:sldId id="1031" r:id="rId11"/>
    <p:sldId id="1032" r:id="rId12"/>
    <p:sldId id="1033" r:id="rId13"/>
    <p:sldId id="1034" r:id="rId14"/>
    <p:sldId id="417" r:id="rId15"/>
    <p:sldId id="1035" r:id="rId16"/>
    <p:sldId id="1052" r:id="rId17"/>
    <p:sldId id="1053" r:id="rId18"/>
    <p:sldId id="1054" r:id="rId19"/>
    <p:sldId id="1055" r:id="rId20"/>
    <p:sldId id="1056" r:id="rId21"/>
    <p:sldId id="1057" r:id="rId22"/>
    <p:sldId id="1060" r:id="rId23"/>
    <p:sldId id="1061" r:id="rId24"/>
    <p:sldId id="1058" r:id="rId25"/>
    <p:sldId id="1059" r:id="rId26"/>
    <p:sldId id="1062" r:id="rId27"/>
    <p:sldId id="1063" r:id="rId28"/>
    <p:sldId id="1065" r:id="rId29"/>
    <p:sldId id="1064" r:id="rId30"/>
    <p:sldId id="423" r:id="rId31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4713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14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bleStyles" Target="tableStyle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theme" Target="theme/theme1.xml"/><Relationship Id="rId8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1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DFE8475F-A3A0-44D2-8E0B-D96F07D904E8}" type="datetimeFigureOut">
              <a:rPr lang="en-US" smtClean="0"/>
              <a:t>6/10/2026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9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308C9B7E-4019-457A-9479-2A50FF8D235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002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717550" y="1162050"/>
            <a:ext cx="5575300" cy="31369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b="1" dirty="0"/>
              <a:t>NEGATIVE SPACE</a:t>
            </a:r>
          </a:p>
          <a:p>
            <a:r>
              <a:rPr lang="en-US" sz="2400" b="1" dirty="0"/>
              <a:t>GOOD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31774" eaLnBrk="0" fontAlgn="base" hangingPunct="0">
              <a:spcBef>
                <a:spcPct val="0"/>
              </a:spcBef>
              <a:spcAft>
                <a:spcPct val="0"/>
              </a:spcAft>
            </a:pPr>
            <a:fld id="{DB7C884C-2074-1E4E-8B7D-F3966173A152}" type="slidenum">
              <a:rPr lang="en-US">
                <a:solidFill>
                  <a:prstClr val="black"/>
                </a:solidFill>
                <a:latin typeface="Garamond" pitchFamily="18" charset="0"/>
              </a:rPr>
              <a:pPr defTabSz="931774" eaLnBrk="0" fontAlgn="base" hangingPunct="0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en-US">
              <a:solidFill>
                <a:prstClr val="black"/>
              </a:solidFill>
              <a:latin typeface="Garamond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42235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4">
            <a:extLst>
              <a:ext uri="{FF2B5EF4-FFF2-40B4-BE49-F238E27FC236}">
                <a16:creationId xmlns:a16="http://schemas.microsoft.com/office/drawing/2014/main" id="{F364F0D4-FF05-764E-8022-608BBE76FF7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4815579"/>
            <a:ext cx="12192000" cy="1461396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1000" b="0" i="1" kern="700" spc="30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US" dirty="0"/>
              <a:t>Place a 1020px x 164px picture here.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AC8406E1-F5BA-534C-A273-10DE16FE1E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6189" y="1750424"/>
            <a:ext cx="10984659" cy="1403350"/>
          </a:xfrm>
          <a:prstGeom prst="rect">
            <a:avLst/>
          </a:prstGeom>
        </p:spPr>
        <p:txBody>
          <a:bodyPr vert="horz"/>
          <a:lstStyle>
            <a:lvl1pPr marL="0" indent="0" algn="r">
              <a:buFontTx/>
              <a:buNone/>
              <a:defRPr sz="11001" b="1" i="0" spc="-400" baseline="0">
                <a:solidFill>
                  <a:srgbClr val="00395E"/>
                </a:solidFill>
              </a:defRPr>
            </a:lvl1pPr>
            <a:lvl2pPr marL="457207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2pPr>
            <a:lvl3pPr marL="914416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3pPr>
            <a:lvl4pPr marL="1371624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4pPr>
            <a:lvl5pPr marL="1828832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A Short Title </a:t>
            </a:r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9E97C00A-8D89-A24D-8CA7-E354D55936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44761" y="3358412"/>
            <a:ext cx="8414355" cy="615950"/>
          </a:xfrm>
          <a:prstGeom prst="rect">
            <a:avLst/>
          </a:prstGeom>
        </p:spPr>
        <p:txBody>
          <a:bodyPr vert="horz"/>
          <a:lstStyle>
            <a:lvl1pPr marL="0" indent="0" algn="r">
              <a:buFontTx/>
              <a:buNone/>
              <a:defRPr sz="26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Single line Subtitle of 40 character or less</a:t>
            </a:r>
          </a:p>
        </p:txBody>
      </p:sp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6CFB9E51-AB50-004E-8E67-EA6F6844990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21251" y="1893522"/>
            <a:ext cx="6576456" cy="360362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800" kern="800" spc="42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CALIFORNIA DEPARTMENT OF WATER RESOURCES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13F7D128-8861-3F43-A9EB-0E7ACDA4778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95955" y="3854050"/>
            <a:ext cx="2263164" cy="32788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50000"/>
              </a:lnSpc>
              <a:buFontTx/>
              <a:buNone/>
              <a:defRPr sz="1000" baseline="0">
                <a:solidFill>
                  <a:srgbClr val="00395E"/>
                </a:solidFill>
              </a:defRPr>
            </a:lvl1pPr>
          </a:lstStyle>
          <a:p>
            <a:pPr lvl="0"/>
            <a:r>
              <a:rPr lang="en-US" dirty="0"/>
              <a:t>Event Name   |   Date/Year</a:t>
            </a:r>
          </a:p>
        </p:txBody>
      </p:sp>
      <p:sp>
        <p:nvSpPr>
          <p:cNvPr id="7" name="Text Placeholder 21">
            <a:extLst>
              <a:ext uri="{FF2B5EF4-FFF2-40B4-BE49-F238E27FC236}">
                <a16:creationId xmlns:a16="http://schemas.microsoft.com/office/drawing/2014/main" id="{EB2060A9-0B46-1242-816F-6C3DCD8010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295952" y="4145646"/>
            <a:ext cx="2424333" cy="36598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50000"/>
              </a:lnSpc>
              <a:buFontTx/>
              <a:buNone/>
              <a:defRPr sz="1000" baseline="0">
                <a:solidFill>
                  <a:srgbClr val="00395E"/>
                </a:solidFill>
              </a:defRPr>
            </a:lvl1pPr>
          </a:lstStyle>
          <a:p>
            <a:pPr lvl="0"/>
            <a:r>
              <a:rPr lang="en-US" dirty="0"/>
              <a:t>Presenter’s Name, Title</a:t>
            </a:r>
          </a:p>
        </p:txBody>
      </p:sp>
    </p:spTree>
    <p:extLst>
      <p:ext uri="{BB962C8B-B14F-4D97-AF65-F5344CB8AC3E}">
        <p14:creationId xmlns:p14="http://schemas.microsoft.com/office/powerpoint/2010/main" val="31859318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6320" y="1219200"/>
            <a:ext cx="10058400" cy="215265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7134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4800" y="3375491"/>
            <a:ext cx="8229600" cy="685800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54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353386" y="374003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CALIFORNIA DEPARTMENT OF WATER RESOURCES</a:t>
            </a:r>
          </a:p>
        </p:txBody>
      </p:sp>
    </p:spTree>
    <p:extLst>
      <p:ext uri="{BB962C8B-B14F-4D97-AF65-F5344CB8AC3E}">
        <p14:creationId xmlns:p14="http://schemas.microsoft.com/office/powerpoint/2010/main" val="1911447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  <a:prstGeom prst="rect">
            <a:avLst/>
          </a:prstGeom>
        </p:spPr>
        <p:txBody>
          <a:bodyPr lIns="163284" tIns="81642" rIns="163284" bIns="81642" anchor="t"/>
          <a:lstStyle>
            <a:lvl1pPr algn="l">
              <a:defRPr sz="4735" b="1" cap="all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20"/>
            <a:ext cx="10363200" cy="1500187"/>
          </a:xfrm>
          <a:prstGeom prst="rect">
            <a:avLst/>
          </a:prstGeom>
        </p:spPr>
        <p:txBody>
          <a:bodyPr lIns="163284" tIns="81642" rIns="163284" bIns="81642"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1088590" indent="0">
              <a:buNone/>
              <a:defRPr sz="1933">
                <a:solidFill>
                  <a:schemeClr val="tx1">
                    <a:tint val="75000"/>
                  </a:schemeClr>
                </a:solidFill>
              </a:defRPr>
            </a:lvl3pPr>
            <a:lvl4pPr marL="1632886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4pPr>
            <a:lvl5pPr marL="217718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5pPr>
            <a:lvl6pPr marL="272147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6pPr>
            <a:lvl7pPr marL="3265769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7pPr>
            <a:lvl8pPr marL="381006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8pPr>
            <a:lvl9pPr marL="4354359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44347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FE17BF-62EF-294C-AC68-AEF695F02B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717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37B005-BFFD-DA41-8E10-12091077AF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51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5031475" cy="1399487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29134"/>
            <a:ext cx="5384800" cy="3897030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4"/>
            <a:ext cx="5994400" cy="6857999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63752D-273C-F748-A353-D7EF29A902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405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--lef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0945" y="438418"/>
            <a:ext cx="5031475" cy="1399487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459941" y="2747750"/>
            <a:ext cx="5384800" cy="3897030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9" y="4"/>
            <a:ext cx="5994400" cy="6857999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023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s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BE7C25-90F8-1D40-93DE-171CAE2426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1096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814150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4">
            <a:extLst>
              <a:ext uri="{FF2B5EF4-FFF2-40B4-BE49-F238E27FC236}">
                <a16:creationId xmlns:a16="http://schemas.microsoft.com/office/drawing/2014/main" id="{F364F0D4-FF05-764E-8022-608BBE76FF7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4815579"/>
            <a:ext cx="12192000" cy="1461396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1000" b="0" i="1" kern="700" spc="30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US" dirty="0"/>
              <a:t>Place a 1020px x 164px picture here.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AC8406E1-F5BA-534C-A273-10DE16FE1E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6189" y="1750424"/>
            <a:ext cx="10984659" cy="1403350"/>
          </a:xfrm>
          <a:prstGeom prst="rect">
            <a:avLst/>
          </a:prstGeom>
        </p:spPr>
        <p:txBody>
          <a:bodyPr vert="horz"/>
          <a:lstStyle>
            <a:lvl1pPr marL="0" indent="0" algn="r">
              <a:buFontTx/>
              <a:buNone/>
              <a:defRPr sz="11001" b="1" i="0" spc="-400" baseline="0">
                <a:solidFill>
                  <a:srgbClr val="00395E"/>
                </a:solidFill>
              </a:defRPr>
            </a:lvl1pPr>
            <a:lvl2pPr marL="457207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2pPr>
            <a:lvl3pPr marL="914416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3pPr>
            <a:lvl4pPr marL="1371624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4pPr>
            <a:lvl5pPr marL="1828832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A Short Title </a:t>
            </a:r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9E97C00A-8D89-A24D-8CA7-E354D55936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44761" y="3358412"/>
            <a:ext cx="8414355" cy="615950"/>
          </a:xfrm>
          <a:prstGeom prst="rect">
            <a:avLst/>
          </a:prstGeom>
        </p:spPr>
        <p:txBody>
          <a:bodyPr vert="horz"/>
          <a:lstStyle>
            <a:lvl1pPr marL="0" indent="0" algn="r">
              <a:buFontTx/>
              <a:buNone/>
              <a:defRPr sz="26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Single line Subtitle of 40 character or less</a:t>
            </a:r>
          </a:p>
        </p:txBody>
      </p:sp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6CFB9E51-AB50-004E-8E67-EA6F6844990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21251" y="1893522"/>
            <a:ext cx="6576456" cy="360362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800" kern="800" spc="42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CALIFORNIA DEPARTMENT OF WATER RESOURCES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13F7D128-8861-3F43-A9EB-0E7ACDA4778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95955" y="3854050"/>
            <a:ext cx="2263164" cy="32788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50000"/>
              </a:lnSpc>
              <a:buFontTx/>
              <a:buNone/>
              <a:defRPr sz="1000" baseline="0">
                <a:solidFill>
                  <a:srgbClr val="00395E"/>
                </a:solidFill>
              </a:defRPr>
            </a:lvl1pPr>
          </a:lstStyle>
          <a:p>
            <a:pPr lvl="0"/>
            <a:r>
              <a:rPr lang="en-US" dirty="0"/>
              <a:t>Event Name   |   Date/Year</a:t>
            </a:r>
          </a:p>
        </p:txBody>
      </p:sp>
      <p:sp>
        <p:nvSpPr>
          <p:cNvPr id="7" name="Text Placeholder 21">
            <a:extLst>
              <a:ext uri="{FF2B5EF4-FFF2-40B4-BE49-F238E27FC236}">
                <a16:creationId xmlns:a16="http://schemas.microsoft.com/office/drawing/2014/main" id="{EB2060A9-0B46-1242-816F-6C3DCD8010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295952" y="4145646"/>
            <a:ext cx="2424333" cy="36598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50000"/>
              </a:lnSpc>
              <a:buFontTx/>
              <a:buNone/>
              <a:defRPr sz="1000" baseline="0">
                <a:solidFill>
                  <a:srgbClr val="00395E"/>
                </a:solidFill>
              </a:defRPr>
            </a:lvl1pPr>
          </a:lstStyle>
          <a:p>
            <a:pPr lvl="0"/>
            <a:r>
              <a:rPr lang="en-US" dirty="0"/>
              <a:t>Presenter’s Name, Title</a:t>
            </a:r>
          </a:p>
        </p:txBody>
      </p:sp>
    </p:spTree>
    <p:extLst>
      <p:ext uri="{BB962C8B-B14F-4D97-AF65-F5344CB8AC3E}">
        <p14:creationId xmlns:p14="http://schemas.microsoft.com/office/powerpoint/2010/main" val="4105249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6320" y="1219200"/>
            <a:ext cx="10058400" cy="215265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7134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4800" y="3375491"/>
            <a:ext cx="8229600" cy="685800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54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353386" y="374003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CALIFORNIA DEPARTMENT OF WATER RESOURCES</a:t>
            </a:r>
          </a:p>
        </p:txBody>
      </p:sp>
    </p:spTree>
    <p:extLst>
      <p:ext uri="{BB962C8B-B14F-4D97-AF65-F5344CB8AC3E}">
        <p14:creationId xmlns:p14="http://schemas.microsoft.com/office/powerpoint/2010/main" val="14925011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  <a:prstGeom prst="rect">
            <a:avLst/>
          </a:prstGeom>
        </p:spPr>
        <p:txBody>
          <a:bodyPr lIns="163284" tIns="81642" rIns="163284" bIns="81642" anchor="t"/>
          <a:lstStyle>
            <a:lvl1pPr algn="l">
              <a:defRPr sz="4735" b="1" cap="all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20"/>
            <a:ext cx="10363200" cy="1500187"/>
          </a:xfrm>
          <a:prstGeom prst="rect">
            <a:avLst/>
          </a:prstGeom>
        </p:spPr>
        <p:txBody>
          <a:bodyPr lIns="163284" tIns="81642" rIns="163284" bIns="81642"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1088590" indent="0">
              <a:buNone/>
              <a:defRPr sz="1933">
                <a:solidFill>
                  <a:schemeClr val="tx1">
                    <a:tint val="75000"/>
                  </a:schemeClr>
                </a:solidFill>
              </a:defRPr>
            </a:lvl3pPr>
            <a:lvl4pPr marL="1632886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4pPr>
            <a:lvl5pPr marL="217718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5pPr>
            <a:lvl6pPr marL="272147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6pPr>
            <a:lvl7pPr marL="3265769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7pPr>
            <a:lvl8pPr marL="381006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8pPr>
            <a:lvl9pPr marL="4354359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8311135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FE17BF-62EF-294C-AC68-AEF695F02B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7503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37B005-BFFD-DA41-8E10-12091077AF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09601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5031475" cy="1399487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29134"/>
            <a:ext cx="5384800" cy="3897030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4"/>
            <a:ext cx="5994400" cy="6857999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63752D-273C-F748-A353-D7EF29A902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739247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--lef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0945" y="438418"/>
            <a:ext cx="5031475" cy="1399487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459941" y="2747750"/>
            <a:ext cx="5384800" cy="3897030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9" y="4"/>
            <a:ext cx="5994400" cy="6857999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945212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s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BE7C25-90F8-1D40-93DE-171CAE2426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59894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457568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24">
            <a:extLst>
              <a:ext uri="{FF2B5EF4-FFF2-40B4-BE49-F238E27FC236}">
                <a16:creationId xmlns:a16="http://schemas.microsoft.com/office/drawing/2014/main" id="{F364F0D4-FF05-764E-8022-608BBE76FF70}"/>
              </a:ext>
            </a:extLst>
          </p:cNvPr>
          <p:cNvSpPr>
            <a:spLocks noGrp="1"/>
          </p:cNvSpPr>
          <p:nvPr>
            <p:ph type="pic" sz="quarter" idx="19" hasCustomPrompt="1"/>
          </p:nvPr>
        </p:nvSpPr>
        <p:spPr>
          <a:xfrm>
            <a:off x="0" y="4815579"/>
            <a:ext cx="12192000" cy="1461396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1000" b="0" i="1" kern="700" spc="300">
                <a:solidFill>
                  <a:schemeClr val="bg1"/>
                </a:solidFill>
                <a:latin typeface="Arial"/>
              </a:defRPr>
            </a:lvl1pPr>
          </a:lstStyle>
          <a:p>
            <a:r>
              <a:rPr lang="en-US" dirty="0"/>
              <a:t>Place a 1020px x 164px picture here.</a:t>
            </a:r>
          </a:p>
        </p:txBody>
      </p:sp>
      <p:sp>
        <p:nvSpPr>
          <p:cNvPr id="3" name="Text Placeholder 15">
            <a:extLst>
              <a:ext uri="{FF2B5EF4-FFF2-40B4-BE49-F238E27FC236}">
                <a16:creationId xmlns:a16="http://schemas.microsoft.com/office/drawing/2014/main" id="{AC8406E1-F5BA-534C-A273-10DE16FE1EB7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6189" y="1750424"/>
            <a:ext cx="10984659" cy="1403350"/>
          </a:xfrm>
          <a:prstGeom prst="rect">
            <a:avLst/>
          </a:prstGeom>
        </p:spPr>
        <p:txBody>
          <a:bodyPr vert="horz"/>
          <a:lstStyle>
            <a:lvl1pPr marL="0" indent="0" algn="r">
              <a:buFontTx/>
              <a:buNone/>
              <a:defRPr sz="11001" b="1" i="0" spc="-400" baseline="0">
                <a:solidFill>
                  <a:srgbClr val="00395E"/>
                </a:solidFill>
              </a:defRPr>
            </a:lvl1pPr>
            <a:lvl2pPr marL="457207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2pPr>
            <a:lvl3pPr marL="914416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3pPr>
            <a:lvl4pPr marL="1371624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4pPr>
            <a:lvl5pPr marL="1828832" indent="0">
              <a:buFontTx/>
              <a:buNone/>
              <a:defRPr sz="11001" b="1" i="0" spc="-551"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 dirty="0"/>
              <a:t>A Short Title </a:t>
            </a:r>
          </a:p>
        </p:txBody>
      </p:sp>
      <p:sp>
        <p:nvSpPr>
          <p:cNvPr id="4" name="Text Placeholder 17">
            <a:extLst>
              <a:ext uri="{FF2B5EF4-FFF2-40B4-BE49-F238E27FC236}">
                <a16:creationId xmlns:a16="http://schemas.microsoft.com/office/drawing/2014/main" id="{9E97C00A-8D89-A24D-8CA7-E354D559367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3144761" y="3358412"/>
            <a:ext cx="8414355" cy="615950"/>
          </a:xfrm>
          <a:prstGeom prst="rect">
            <a:avLst/>
          </a:prstGeom>
        </p:spPr>
        <p:txBody>
          <a:bodyPr vert="horz"/>
          <a:lstStyle>
            <a:lvl1pPr marL="0" indent="0" algn="r">
              <a:buFontTx/>
              <a:buNone/>
              <a:defRPr sz="2600" b="0" i="1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Single line Subtitle of 40 character or less</a:t>
            </a:r>
          </a:p>
        </p:txBody>
      </p:sp>
      <p:sp>
        <p:nvSpPr>
          <p:cNvPr id="5" name="Text Placeholder 19">
            <a:extLst>
              <a:ext uri="{FF2B5EF4-FFF2-40B4-BE49-F238E27FC236}">
                <a16:creationId xmlns:a16="http://schemas.microsoft.com/office/drawing/2014/main" id="{6CFB9E51-AB50-004E-8E67-EA6F6844990E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321251" y="1893522"/>
            <a:ext cx="6576456" cy="360362"/>
          </a:xfrm>
          <a:prstGeom prst="rect">
            <a:avLst/>
          </a:prstGeom>
        </p:spPr>
        <p:txBody>
          <a:bodyPr vert="horz"/>
          <a:lstStyle>
            <a:lvl1pPr marL="0" indent="0">
              <a:buFontTx/>
              <a:buNone/>
              <a:defRPr sz="800" kern="800" spc="42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en-US" dirty="0"/>
              <a:t>CALIFORNIA DEPARTMENT OF WATER RESOURCES</a:t>
            </a:r>
          </a:p>
        </p:txBody>
      </p:sp>
      <p:sp>
        <p:nvSpPr>
          <p:cNvPr id="6" name="Text Placeholder 21">
            <a:extLst>
              <a:ext uri="{FF2B5EF4-FFF2-40B4-BE49-F238E27FC236}">
                <a16:creationId xmlns:a16="http://schemas.microsoft.com/office/drawing/2014/main" id="{13F7D128-8861-3F43-A9EB-0E7ACDA47780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9295955" y="3854050"/>
            <a:ext cx="2263164" cy="32788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50000"/>
              </a:lnSpc>
              <a:buFontTx/>
              <a:buNone/>
              <a:defRPr sz="1000" baseline="0">
                <a:solidFill>
                  <a:srgbClr val="00395E"/>
                </a:solidFill>
              </a:defRPr>
            </a:lvl1pPr>
          </a:lstStyle>
          <a:p>
            <a:pPr lvl="0"/>
            <a:r>
              <a:rPr lang="en-US" dirty="0"/>
              <a:t>Event Name   |   Date/Year</a:t>
            </a:r>
          </a:p>
        </p:txBody>
      </p:sp>
      <p:sp>
        <p:nvSpPr>
          <p:cNvPr id="7" name="Text Placeholder 21">
            <a:extLst>
              <a:ext uri="{FF2B5EF4-FFF2-40B4-BE49-F238E27FC236}">
                <a16:creationId xmlns:a16="http://schemas.microsoft.com/office/drawing/2014/main" id="{EB2060A9-0B46-1242-816F-6C3DCD80101E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9295952" y="4145646"/>
            <a:ext cx="2424333" cy="365980"/>
          </a:xfrm>
          <a:prstGeom prst="rect">
            <a:avLst/>
          </a:prstGeom>
        </p:spPr>
        <p:txBody>
          <a:bodyPr vert="horz"/>
          <a:lstStyle>
            <a:lvl1pPr marL="0" indent="0">
              <a:lnSpc>
                <a:spcPct val="150000"/>
              </a:lnSpc>
              <a:buFontTx/>
              <a:buNone/>
              <a:defRPr sz="1000" baseline="0">
                <a:solidFill>
                  <a:srgbClr val="00395E"/>
                </a:solidFill>
              </a:defRPr>
            </a:lvl1pPr>
          </a:lstStyle>
          <a:p>
            <a:pPr lvl="0"/>
            <a:r>
              <a:rPr lang="en-US" dirty="0"/>
              <a:t>Presenter’s Name, Title</a:t>
            </a:r>
          </a:p>
        </p:txBody>
      </p:sp>
    </p:spTree>
    <p:extLst>
      <p:ext uri="{BB962C8B-B14F-4D97-AF65-F5344CB8AC3E}">
        <p14:creationId xmlns:p14="http://schemas.microsoft.com/office/powerpoint/2010/main" val="389466763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36320" y="1219200"/>
            <a:ext cx="10058400" cy="2152650"/>
          </a:xfrm>
          <a:prstGeom prst="rect">
            <a:avLst/>
          </a:prstGeom>
        </p:spPr>
        <p:txBody>
          <a:bodyPr>
            <a:noAutofit/>
          </a:bodyPr>
          <a:lstStyle>
            <a:lvl1pPr>
              <a:defRPr sz="7134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44800" y="3375491"/>
            <a:ext cx="8229600" cy="685800"/>
          </a:xfrm>
          <a:prstGeom prst="rect">
            <a:avLst/>
          </a:prstGeom>
        </p:spPr>
        <p:txBody>
          <a:bodyPr anchor="ctr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5442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5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8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4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57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0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435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TextBox 3"/>
          <p:cNvSpPr txBox="1"/>
          <p:nvPr userDrawn="1"/>
        </p:nvSpPr>
        <p:spPr>
          <a:xfrm>
            <a:off x="353386" y="374003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333" spc="400" dirty="0">
                <a:solidFill>
                  <a:schemeClr val="tx1">
                    <a:lumMod val="65000"/>
                    <a:lumOff val="35000"/>
                  </a:schemeClr>
                </a:solidFill>
                <a:latin typeface="Arial"/>
                <a:cs typeface="Arial"/>
              </a:rPr>
              <a:t>CALIFORNIA DEPARTMENT OF WATER RESOURCES</a:t>
            </a:r>
          </a:p>
        </p:txBody>
      </p:sp>
    </p:spTree>
    <p:extLst>
      <p:ext uri="{BB962C8B-B14F-4D97-AF65-F5344CB8AC3E}">
        <p14:creationId xmlns:p14="http://schemas.microsoft.com/office/powerpoint/2010/main" val="417070606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  <a:prstGeom prst="rect">
            <a:avLst/>
          </a:prstGeom>
        </p:spPr>
        <p:txBody>
          <a:bodyPr lIns="163284" tIns="81642" rIns="163284" bIns="81642" anchor="t"/>
          <a:lstStyle>
            <a:lvl1pPr algn="l">
              <a:defRPr sz="4735" b="1" cap="all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2906720"/>
            <a:ext cx="10363200" cy="1500187"/>
          </a:xfrm>
          <a:prstGeom prst="rect">
            <a:avLst/>
          </a:prstGeom>
        </p:spPr>
        <p:txBody>
          <a:bodyPr lIns="163284" tIns="81642" rIns="163284" bIns="81642"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296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2pPr>
            <a:lvl3pPr marL="1088590" indent="0">
              <a:buNone/>
              <a:defRPr sz="1933">
                <a:solidFill>
                  <a:schemeClr val="tx1">
                    <a:tint val="75000"/>
                  </a:schemeClr>
                </a:solidFill>
              </a:defRPr>
            </a:lvl3pPr>
            <a:lvl4pPr marL="1632886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4pPr>
            <a:lvl5pPr marL="2177180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5pPr>
            <a:lvl6pPr marL="272147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6pPr>
            <a:lvl7pPr marL="3265769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7pPr>
            <a:lvl8pPr marL="381006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8pPr>
            <a:lvl9pPr marL="4354359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143640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gradFill rotWithShape="1">
          <a:gsLst>
            <a:gs pos="0">
              <a:schemeClr val="bg1">
                <a:lumMod val="95000"/>
              </a:schemeClr>
            </a:gs>
            <a:gs pos="100000">
              <a:schemeClr val="bg1">
                <a:lumMod val="75000"/>
                <a:alpha val="53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2FE17BF-62EF-294C-AC68-AEF695F02BD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07605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9A37B005-BFFD-DA41-8E10-12091077AF7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40616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mag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4638"/>
            <a:ext cx="5031475" cy="1399487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229134"/>
            <a:ext cx="5384800" cy="3897030"/>
          </a:xfrm>
          <a:prstGeom prst="rect">
            <a:avLst/>
          </a:prstGeom>
        </p:spPr>
        <p:txBody>
          <a:bodyPr lIns="163284" tIns="81642" rIns="163284" bIns="81642"/>
          <a:lstStyle>
            <a:lvl1pPr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4"/>
            <a:ext cx="5994400" cy="6857999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263752D-273C-F748-A353-D7EF29A902E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059164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--lef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90945" y="438418"/>
            <a:ext cx="5031475" cy="1399487"/>
          </a:xfrm>
          <a:prstGeom prst="rect">
            <a:avLst/>
          </a:prstGeom>
        </p:spPr>
        <p:txBody>
          <a:bodyPr lIns="163284" tIns="81642" rIns="163284" bIns="81642"/>
          <a:lstStyle>
            <a:lvl1pPr algn="l">
              <a:defRPr sz="4800" b="1">
                <a:solidFill>
                  <a:srgbClr val="00395E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 hasCustomPrompt="1"/>
          </p:nvPr>
        </p:nvSpPr>
        <p:spPr>
          <a:xfrm>
            <a:off x="6459941" y="2747750"/>
            <a:ext cx="5384800" cy="3897030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9" y="4"/>
            <a:ext cx="5994400" cy="6857999"/>
          </a:xfrm>
          <a:prstGeom prst="rect">
            <a:avLst/>
          </a:prstGeom>
        </p:spPr>
        <p:txBody>
          <a:bodyPr lIns="163284" tIns="81642" rIns="163284" bIns="81642"/>
          <a:lstStyle>
            <a:lvl1pPr marL="0" indent="0">
              <a:buNone/>
              <a:defRPr sz="3335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67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133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133"/>
            </a:lvl6pPr>
            <a:lvl7pPr>
              <a:defRPr sz="2133"/>
            </a:lvl7pPr>
            <a:lvl8pPr>
              <a:defRPr sz="2133"/>
            </a:lvl8pPr>
            <a:lvl9pPr>
              <a:defRPr sz="2133"/>
            </a:lvl9pPr>
          </a:lstStyle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472092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 with se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BE7C25-90F8-1D40-93DE-171CAE24262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03" y="6140109"/>
            <a:ext cx="3426964" cy="569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6717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44157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4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10" Type="http://schemas.openxmlformats.org/officeDocument/2006/relationships/theme" Target="../theme/theme3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95728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defTabSz="544296" rtl="0" eaLnBrk="1" latinLnBrk="0" hangingPunct="1">
        <a:spcBef>
          <a:spcPct val="0"/>
        </a:spcBef>
        <a:buNone/>
        <a:defRPr sz="52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22" indent="-408222" algn="l" defTabSz="544296" rtl="0" eaLnBrk="1" latinLnBrk="0" hangingPunct="1">
        <a:spcBef>
          <a:spcPct val="20000"/>
        </a:spcBef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81" indent="-340185" algn="l" defTabSz="544296" rtl="0" eaLnBrk="1" latinLnBrk="0" hangingPunct="1">
        <a:spcBef>
          <a:spcPct val="20000"/>
        </a:spcBef>
        <a:buFont typeface="Arial"/>
        <a:buChar char="–"/>
        <a:defRPr sz="3335" kern="1200">
          <a:solidFill>
            <a:schemeClr val="tx1"/>
          </a:solidFill>
          <a:latin typeface="+mn-lt"/>
          <a:ea typeface="+mn-ea"/>
          <a:cs typeface="+mn-cs"/>
        </a:defRPr>
      </a:lvl2pPr>
      <a:lvl3pPr marL="1360737" indent="-272148" algn="l" defTabSz="544296" rtl="0" eaLnBrk="1" latinLnBrk="0" hangingPunct="1">
        <a:spcBef>
          <a:spcPct val="20000"/>
        </a:spcBef>
        <a:buFont typeface="Arial"/>
        <a:buChar char="•"/>
        <a:defRPr sz="2867" kern="1200">
          <a:solidFill>
            <a:schemeClr val="tx1"/>
          </a:solidFill>
          <a:latin typeface="+mn-lt"/>
          <a:ea typeface="+mn-ea"/>
          <a:cs typeface="+mn-cs"/>
        </a:defRPr>
      </a:lvl3pPr>
      <a:lvl4pPr marL="1905032" indent="-272148" algn="l" defTabSz="544296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327" indent="-272148" algn="l" defTabSz="544296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622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918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213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507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4296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859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32886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7718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21475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65769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810065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54359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046676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</p:sldLayoutIdLst>
  <p:txStyles>
    <p:titleStyle>
      <a:lvl1pPr algn="ctr" defTabSz="544296" rtl="0" eaLnBrk="1" latinLnBrk="0" hangingPunct="1">
        <a:spcBef>
          <a:spcPct val="0"/>
        </a:spcBef>
        <a:buNone/>
        <a:defRPr sz="52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22" indent="-408222" algn="l" defTabSz="544296" rtl="0" eaLnBrk="1" latinLnBrk="0" hangingPunct="1">
        <a:spcBef>
          <a:spcPct val="20000"/>
        </a:spcBef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81" indent="-340185" algn="l" defTabSz="544296" rtl="0" eaLnBrk="1" latinLnBrk="0" hangingPunct="1">
        <a:spcBef>
          <a:spcPct val="20000"/>
        </a:spcBef>
        <a:buFont typeface="Arial"/>
        <a:buChar char="–"/>
        <a:defRPr sz="3335" kern="1200">
          <a:solidFill>
            <a:schemeClr val="tx1"/>
          </a:solidFill>
          <a:latin typeface="+mn-lt"/>
          <a:ea typeface="+mn-ea"/>
          <a:cs typeface="+mn-cs"/>
        </a:defRPr>
      </a:lvl2pPr>
      <a:lvl3pPr marL="1360737" indent="-272148" algn="l" defTabSz="544296" rtl="0" eaLnBrk="1" latinLnBrk="0" hangingPunct="1">
        <a:spcBef>
          <a:spcPct val="20000"/>
        </a:spcBef>
        <a:buFont typeface="Arial"/>
        <a:buChar char="•"/>
        <a:defRPr sz="2867" kern="1200">
          <a:solidFill>
            <a:schemeClr val="tx1"/>
          </a:solidFill>
          <a:latin typeface="+mn-lt"/>
          <a:ea typeface="+mn-ea"/>
          <a:cs typeface="+mn-cs"/>
        </a:defRPr>
      </a:lvl3pPr>
      <a:lvl4pPr marL="1905032" indent="-272148" algn="l" defTabSz="544296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327" indent="-272148" algn="l" defTabSz="544296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622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918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213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507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4296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859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32886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7718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21475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65769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810065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54359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gradFill rotWithShape="1">
          <a:gsLst>
            <a:gs pos="0">
              <a:schemeClr val="bg1">
                <a:lumMod val="95000"/>
              </a:schemeClr>
            </a:gs>
            <a:gs pos="100000">
              <a:schemeClr val="bg1">
                <a:lumMod val="75000"/>
                <a:alpha val="47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86214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</p:sldLayoutIdLst>
  <p:txStyles>
    <p:titleStyle>
      <a:lvl1pPr algn="ctr" defTabSz="544296" rtl="0" eaLnBrk="1" latinLnBrk="0" hangingPunct="1">
        <a:spcBef>
          <a:spcPct val="0"/>
        </a:spcBef>
        <a:buNone/>
        <a:defRPr sz="52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22" indent="-408222" algn="l" defTabSz="544296" rtl="0" eaLnBrk="1" latinLnBrk="0" hangingPunct="1">
        <a:spcBef>
          <a:spcPct val="20000"/>
        </a:spcBef>
        <a:buFont typeface="Arial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481" indent="-340185" algn="l" defTabSz="544296" rtl="0" eaLnBrk="1" latinLnBrk="0" hangingPunct="1">
        <a:spcBef>
          <a:spcPct val="20000"/>
        </a:spcBef>
        <a:buFont typeface="Arial"/>
        <a:buChar char="–"/>
        <a:defRPr sz="3335" kern="1200">
          <a:solidFill>
            <a:schemeClr val="tx1"/>
          </a:solidFill>
          <a:latin typeface="+mn-lt"/>
          <a:ea typeface="+mn-ea"/>
          <a:cs typeface="+mn-cs"/>
        </a:defRPr>
      </a:lvl2pPr>
      <a:lvl3pPr marL="1360737" indent="-272148" algn="l" defTabSz="544296" rtl="0" eaLnBrk="1" latinLnBrk="0" hangingPunct="1">
        <a:spcBef>
          <a:spcPct val="20000"/>
        </a:spcBef>
        <a:buFont typeface="Arial"/>
        <a:buChar char="•"/>
        <a:defRPr sz="2867" kern="1200">
          <a:solidFill>
            <a:schemeClr val="tx1"/>
          </a:solidFill>
          <a:latin typeface="+mn-lt"/>
          <a:ea typeface="+mn-ea"/>
          <a:cs typeface="+mn-cs"/>
        </a:defRPr>
      </a:lvl3pPr>
      <a:lvl4pPr marL="1905032" indent="-272148" algn="l" defTabSz="544296" rtl="0" eaLnBrk="1" latinLnBrk="0" hangingPunct="1">
        <a:spcBef>
          <a:spcPct val="20000"/>
        </a:spcBef>
        <a:buFont typeface="Arial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327" indent="-272148" algn="l" defTabSz="544296" rtl="0" eaLnBrk="1" latinLnBrk="0" hangingPunct="1">
        <a:spcBef>
          <a:spcPct val="20000"/>
        </a:spcBef>
        <a:buFont typeface="Arial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3622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7918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213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6507" indent="-272148" algn="l" defTabSz="544296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1pPr>
      <a:lvl2pPr marL="544296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2pPr>
      <a:lvl3pPr marL="108859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3pPr>
      <a:lvl4pPr marL="1632886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4pPr>
      <a:lvl5pPr marL="2177180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5pPr>
      <a:lvl6pPr marL="2721475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6pPr>
      <a:lvl7pPr marL="3265769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7pPr>
      <a:lvl8pPr marL="3810065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8pPr>
      <a:lvl9pPr marL="4354359" algn="l" defTabSz="544296" rtl="0" eaLnBrk="1" latinLnBrk="0" hangingPunct="1">
        <a:defRPr sz="213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doe_specs@water.ca.gov" TargetMode="External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mailto:doe_specs@water.ca.gov" TargetMode="External"/><Relationship Id="rId2" Type="http://schemas.openxmlformats.org/officeDocument/2006/relationships/hyperlink" Target="https://cosmos.water.ca.gov/" TargetMode="External"/><Relationship Id="rId1" Type="http://schemas.openxmlformats.org/officeDocument/2006/relationships/slideLayout" Target="../slideLayouts/slideLayout9.xml"/><Relationship Id="rId4" Type="http://schemas.openxmlformats.org/officeDocument/2006/relationships/hyperlink" Target="https://caleprocure.ca.gov/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mailto:doe_specs@water.ca.gov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mailto:doe_specs@water.ca.gov" TargetMode="External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9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mailto:doe_specs@water.ca.gov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7028" y="372215"/>
            <a:ext cx="7506655" cy="1143000"/>
          </a:xfrm>
        </p:spPr>
        <p:txBody>
          <a:bodyPr/>
          <a:lstStyle/>
          <a:p>
            <a:r>
              <a:rPr lang="en-US" sz="3600" b="0" dirty="0">
                <a:ea typeface="Calibri" panose="020F0502020204030204" pitchFamily="34" charset="0"/>
                <a:cs typeface="Calibri" panose="020F0502020204030204" pitchFamily="34" charset="0"/>
              </a:rPr>
              <a:t>Specification No. 26-06</a:t>
            </a:r>
            <a:br>
              <a:rPr lang="en-US" sz="3200" b="0" dirty="0"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en-US" sz="2400" b="0" dirty="0">
                <a:ea typeface="Calibri" panose="020F0502020204030204" pitchFamily="34" charset="0"/>
                <a:cs typeface="Calibri" panose="020F0502020204030204" pitchFamily="34" charset="0"/>
              </a:rPr>
              <a:t>Contract No. C51695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A74330D2-6FA2-329F-361E-096B6CFA9947}"/>
              </a:ext>
            </a:extLst>
          </p:cNvPr>
          <p:cNvSpPr txBox="1">
            <a:spLocks/>
          </p:cNvSpPr>
          <p:nvPr/>
        </p:nvSpPr>
        <p:spPr>
          <a:xfrm>
            <a:off x="703153" y="1754509"/>
            <a:ext cx="10762488" cy="1143000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0" dirty="0">
                <a:ea typeface="Calibri" panose="020F0502020204030204" pitchFamily="34" charset="0"/>
                <a:cs typeface="Calibri" panose="020F0502020204030204" pitchFamily="34" charset="0"/>
              </a:rPr>
              <a:t>2026 Levee Repairs - Colusa Basin Drain and Sacramento River 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E312A62-6433-63A6-64F5-65F615E22291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714756" y="1595137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4" name="Title 1">
            <a:extLst>
              <a:ext uri="{FF2B5EF4-FFF2-40B4-BE49-F238E27FC236}">
                <a16:creationId xmlns:a16="http://schemas.microsoft.com/office/drawing/2014/main" id="{D6AFBEA4-47DC-894E-6C6F-868A8E888008}"/>
              </a:ext>
            </a:extLst>
          </p:cNvPr>
          <p:cNvSpPr txBox="1">
            <a:spLocks/>
          </p:cNvSpPr>
          <p:nvPr/>
        </p:nvSpPr>
        <p:spPr>
          <a:xfrm>
            <a:off x="714754" y="3352479"/>
            <a:ext cx="5809871" cy="617712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0" dirty="0">
                <a:ea typeface="Calibri" panose="020F0502020204030204" pitchFamily="34" charset="0"/>
                <a:cs typeface="Calibri" panose="020F0502020204030204" pitchFamily="34" charset="0"/>
              </a:rPr>
              <a:t>Colusa and Yolo Counties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id="{09CCC825-6B5A-0CD3-CE7C-4CE63EF2F63C}"/>
              </a:ext>
            </a:extLst>
          </p:cNvPr>
          <p:cNvSpPr txBox="1">
            <a:spLocks/>
          </p:cNvSpPr>
          <p:nvPr/>
        </p:nvSpPr>
        <p:spPr>
          <a:xfrm>
            <a:off x="714755" y="4591050"/>
            <a:ext cx="6584115" cy="906861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400" b="0" dirty="0">
                <a:ea typeface="Calibri" panose="020F0502020204030204" pitchFamily="34" charset="0"/>
                <a:cs typeface="Calibri" panose="020F0502020204030204" pitchFamily="34" charset="0"/>
              </a:rPr>
              <a:t>Site Inspection Trip Presentation</a:t>
            </a:r>
          </a:p>
          <a:p>
            <a:r>
              <a:rPr lang="en-US" sz="2400" b="0" dirty="0">
                <a:ea typeface="Calibri" panose="020F0502020204030204" pitchFamily="34" charset="0"/>
                <a:cs typeface="Calibri" panose="020F0502020204030204" pitchFamily="34" charset="0"/>
              </a:rPr>
              <a:t>June 18, 2026</a:t>
            </a:r>
          </a:p>
        </p:txBody>
      </p:sp>
    </p:spTree>
    <p:extLst>
      <p:ext uri="{BB962C8B-B14F-4D97-AF65-F5344CB8AC3E}">
        <p14:creationId xmlns:p14="http://schemas.microsoft.com/office/powerpoint/2010/main" val="845818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5A8E81-1EDD-B8F9-4A25-5BC126DA6B5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6470C43-B39F-C7F3-565D-680D259FB9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D4694F8-A046-30D5-403F-E7A4048146C9}"/>
              </a:ext>
            </a:extLst>
          </p:cNvPr>
          <p:cNvSpPr txBox="1">
            <a:spLocks/>
          </p:cNvSpPr>
          <p:nvPr/>
        </p:nvSpPr>
        <p:spPr>
          <a:xfrm>
            <a:off x="592316" y="205615"/>
            <a:ext cx="4961643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Disclaimer</a:t>
            </a:r>
            <a:endParaRPr kumimoji="0" lang="en-US" sz="4400" b="0" i="0" u="none" strike="sng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E01922C1-97E1-3AA2-0FBF-2188A2C123B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69AAC2FB-9303-D0BF-4864-8A40E203B430}"/>
              </a:ext>
            </a:extLst>
          </p:cNvPr>
          <p:cNvSpPr txBox="1">
            <a:spLocks/>
          </p:cNvSpPr>
          <p:nvPr/>
        </p:nvSpPr>
        <p:spPr>
          <a:xfrm>
            <a:off x="519164" y="1119649"/>
            <a:ext cx="11285740" cy="4905882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400" b="0" dirty="0">
                <a:latin typeface="Arial" panose="020B0604020202020204"/>
                <a:ea typeface="Calibri" panose="020F0502020204030204" pitchFamily="34" charset="0"/>
                <a:cs typeface="Calibri" panose="020F0502020204030204" pitchFamily="34" charset="0"/>
              </a:rPr>
              <a:t>Site inspection trip presentation and discussion are for information only.</a:t>
            </a:r>
          </a:p>
          <a:p>
            <a:pPr>
              <a:defRPr/>
            </a:pPr>
            <a:endParaRPr lang="en-US" sz="2400" b="0" dirty="0">
              <a:latin typeface="Arial" panose="020B0604020202020204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400" b="0" dirty="0">
                <a:latin typeface="Arial" panose="020B0604020202020204"/>
                <a:ea typeface="Calibri" panose="020F0502020204030204" pitchFamily="34" charset="0"/>
                <a:cs typeface="Calibri" panose="020F0502020204030204" pitchFamily="34" charset="0"/>
              </a:rPr>
              <a:t>The files shall not be used to prepare bids or for construction purposes. Location and extents of project features shall be based on the contract drawings and specifications. </a:t>
            </a: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400" b="0" dirty="0">
              <a:latin typeface="Arial" panose="020B0604020202020204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400" b="0" dirty="0">
                <a:latin typeface="Arial" panose="020B0604020202020204"/>
                <a:ea typeface="Calibri" panose="020F0502020204030204" pitchFamily="34" charset="0"/>
                <a:cs typeface="Calibri" panose="020F0502020204030204" pitchFamily="34" charset="0"/>
              </a:rPr>
              <a:t>The intent of the presentation is to help guide potential bidders through the drawings and specifications and spatially identify project components. 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Calibri" panose="020F0502020204030204" pitchFamily="34" charset="0"/>
                <a:cs typeface="Calibri" panose="020F0502020204030204" pitchFamily="34" charset="0"/>
              </a:rPr>
              <a:t>Discussion during the inspection trip doesn’t change the plans or specifications or is binding on the Department.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Calibri" panose="020F0502020204030204" pitchFamily="34" charset="0"/>
                <a:cs typeface="Calibri" panose="020F0502020204030204" pitchFamily="34" charset="0"/>
              </a:rPr>
              <a:t>Any questions will need to be submitted in writing to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  <a:hlinkClick r:id="rId2"/>
              </a:rPr>
              <a:t>doe_specs@water.ca.gov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7067276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CA30B-4630-35B0-260E-6D4250B1DCC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8057E8A-A537-CF8E-DC65-F5042F93963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1461F60-20F8-6319-53CD-FC9502F56990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Safety (Document 00701)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52C57AC-1A4C-17BC-30F1-A59C99812678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AC1B7F62-4E48-393E-97BD-1AB2BA31CD52}"/>
              </a:ext>
            </a:extLst>
          </p:cNvPr>
          <p:cNvSpPr txBox="1">
            <a:spLocks/>
          </p:cNvSpPr>
          <p:nvPr/>
        </p:nvSpPr>
        <p:spPr>
          <a:xfrm>
            <a:off x="491732" y="1242276"/>
            <a:ext cx="10762488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CAACE0-D658-1C4B-DD05-46AD9D6C1E3D}"/>
              </a:ext>
            </a:extLst>
          </p:cNvPr>
          <p:cNvSpPr txBox="1"/>
          <p:nvPr/>
        </p:nvSpPr>
        <p:spPr>
          <a:xfrm>
            <a:off x="417394" y="1364566"/>
            <a:ext cx="10836826" cy="48936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dirty="0"/>
              <a:t>JHA for the Site Inspection Trip Inspection</a:t>
            </a:r>
            <a:endParaRPr lang="en-US" sz="2400" b="0" dirty="0">
              <a:latin typeface="Arial" panose="020B0604020202020204"/>
            </a:endParaRP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Injury &amp; Illness Prevention Plan &amp; Code of Safe Practices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Pre-work Safety Plan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Site Specific Emergency Response Plan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Emergency Action Plan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Fire Prevention and Control Plan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Public Safety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Job Hazard Analysis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Environmental Hazards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Trenching &amp; Excavation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Hazardous Material</a:t>
            </a: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Others as referenced in the Specification.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>
                <a:latin typeface="Arial" panose="020B0604020202020204"/>
              </a:rPr>
              <a:t>Some submittals required 15 days prior to mobilization.</a:t>
            </a:r>
          </a:p>
        </p:txBody>
      </p:sp>
    </p:spTree>
    <p:extLst>
      <p:ext uri="{BB962C8B-B14F-4D97-AF65-F5344CB8AC3E}">
        <p14:creationId xmlns:p14="http://schemas.microsoft.com/office/powerpoint/2010/main" val="35762687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C95435-7721-012F-327E-C883AB395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26BC2DF-C57B-84CA-B089-A0670BB4216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61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33" spc="4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A7FCA36-6F38-F55E-75B6-9E4AED28C1F6}"/>
              </a:ext>
            </a:extLst>
          </p:cNvPr>
          <p:cNvSpPr txBox="1">
            <a:spLocks/>
          </p:cNvSpPr>
          <p:nvPr/>
        </p:nvSpPr>
        <p:spPr>
          <a:xfrm>
            <a:off x="592315" y="358450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dirty="0">
                <a:solidFill>
                  <a:srgbClr val="00395E"/>
                </a:solidFill>
              </a:rPr>
              <a:t>Plans &amp; Specification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FDA0027-B70D-853B-EC32-0935DA508E87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39BEB49C-8ABC-87FB-E196-421AF8B8E55D}"/>
              </a:ext>
            </a:extLst>
          </p:cNvPr>
          <p:cNvSpPr txBox="1">
            <a:spLocks/>
          </p:cNvSpPr>
          <p:nvPr/>
        </p:nvSpPr>
        <p:spPr>
          <a:xfrm>
            <a:off x="592315" y="1358415"/>
            <a:ext cx="10762487" cy="2774673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400" b="0" dirty="0">
                <a:latin typeface="+mn-lt"/>
              </a:rPr>
              <a:t>Plans and Specifications available at the Department website:</a:t>
            </a:r>
          </a:p>
          <a:p>
            <a:pPr marL="800080" lvl="1" indent="-342891" defTabSz="544296">
              <a:spcBef>
                <a:spcPct val="0"/>
              </a:spcBef>
              <a:buFont typeface="Arial" panose="020B0604020202020204" pitchFamily="34" charset="0"/>
              <a:buChar char="•"/>
              <a:defRPr/>
            </a:pPr>
            <a:endParaRPr lang="en-US" sz="2400" dirty="0">
              <a:solidFill>
                <a:srgbClr val="00395E"/>
              </a:solidFill>
              <a:ea typeface="+mj-ea"/>
              <a:cs typeface="+mj-cs"/>
            </a:endParaRPr>
          </a:p>
          <a:p>
            <a:pPr>
              <a:defRPr/>
            </a:pPr>
            <a:r>
              <a:rPr lang="en-US" sz="2400" b="0" dirty="0">
                <a:latin typeface="+mn-lt"/>
              </a:rPr>
              <a:t>                            </a:t>
            </a:r>
            <a:r>
              <a:rPr lang="en-US" sz="2400" b="0" dirty="0">
                <a:latin typeface="+mn-lt"/>
                <a:hlinkClick r:id="rId2"/>
              </a:rPr>
              <a:t>https://cosmos.water.ca.gov</a:t>
            </a:r>
            <a:r>
              <a:rPr lang="en-US" sz="2400" b="0" dirty="0">
                <a:latin typeface="+mn-lt"/>
              </a:rPr>
              <a:t>/</a:t>
            </a: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400" b="0" dirty="0">
              <a:latin typeface="+mn-lt"/>
            </a:endParaRP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400" b="0" dirty="0">
                <a:latin typeface="+mn-lt"/>
              </a:rPr>
              <a:t>Contact </a:t>
            </a:r>
            <a:r>
              <a:rPr lang="en-US" sz="2400" b="0" dirty="0">
                <a:latin typeface="+mn-lt"/>
                <a:hlinkClick r:id="rId3"/>
              </a:rPr>
              <a:t>doe_specs@water.ca.gov</a:t>
            </a:r>
            <a:r>
              <a:rPr lang="en-US" sz="2400" b="0" dirty="0">
                <a:latin typeface="+mn-lt"/>
              </a:rPr>
              <a:t> for login information. </a:t>
            </a: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400" b="0" dirty="0">
              <a:latin typeface="+mn-lt"/>
            </a:endParaRP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400" b="0" dirty="0">
                <a:latin typeface="+mn-lt"/>
              </a:rPr>
              <a:t>Cal-</a:t>
            </a:r>
            <a:r>
              <a:rPr lang="en-US" sz="2400" b="0" dirty="0" err="1">
                <a:latin typeface="+mn-lt"/>
              </a:rPr>
              <a:t>eProcure</a:t>
            </a:r>
            <a:r>
              <a:rPr lang="en-US" sz="2400" b="0" dirty="0">
                <a:latin typeface="+mn-lt"/>
              </a:rPr>
              <a:t> </a:t>
            </a:r>
            <a:r>
              <a:rPr lang="en-US" sz="2400" b="0" dirty="0">
                <a:latin typeface="+mn-lt"/>
                <a:hlinkClick r:id="rId4"/>
              </a:rPr>
              <a:t>https://caleprocure.ca.gov/</a:t>
            </a:r>
            <a:r>
              <a:rPr lang="en-US" sz="2400" b="0" dirty="0">
                <a:latin typeface="+mn-lt"/>
              </a:rPr>
              <a:t> </a:t>
            </a: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400" b="0" dirty="0">
              <a:latin typeface="+mn-lt"/>
            </a:endParaRP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400" b="0" dirty="0">
              <a:latin typeface="+mn-lt"/>
            </a:endParaRPr>
          </a:p>
          <a:p>
            <a:pPr marL="342891" indent="-342891">
              <a:buFont typeface="Arial" panose="020B0604020202020204" pitchFamily="34" charset="0"/>
              <a:buChar char="•"/>
            </a:pPr>
            <a:endParaRPr lang="en-US" sz="2400" b="0" dirty="0">
              <a:latin typeface="+mn-lt"/>
            </a:endParaRPr>
          </a:p>
          <a:p>
            <a:pPr marL="342891" indent="-342891">
              <a:buFont typeface="Arial" panose="020B0604020202020204" pitchFamily="34" charset="0"/>
              <a:buChar char="•"/>
            </a:pPr>
            <a:endParaRPr lang="en-US" sz="2400" b="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816659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688475-B13E-92F8-1A76-730AD6C0C6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C2A0A93-8587-396A-4928-8AB9EB1510B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60961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US" sz="1333" spc="400" dirty="0">
                <a:solidFill>
                  <a:prstClr val="black">
                    <a:lumMod val="65000"/>
                    <a:lumOff val="35000"/>
                  </a:prstClr>
                </a:solidFill>
                <a:latin typeface="Arial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1C44435-046D-A220-29EC-91CB22A21653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sz="4400" dirty="0">
                <a:solidFill>
                  <a:srgbClr val="00395E"/>
                </a:solidFill>
                <a:latin typeface="Arial" panose="020B0604020202020204"/>
              </a:rPr>
              <a:t>Questions on Plans &amp;Specification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67A614C-AE2D-DE67-5114-B0313E14EFE0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0390F3E3-E835-8CC3-B581-FA25FDCB40C5}"/>
              </a:ext>
            </a:extLst>
          </p:cNvPr>
          <p:cNvSpPr txBox="1">
            <a:spLocks/>
          </p:cNvSpPr>
          <p:nvPr/>
        </p:nvSpPr>
        <p:spPr>
          <a:xfrm>
            <a:off x="592315" y="1282710"/>
            <a:ext cx="10762487" cy="4852914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000" b="0" dirty="0">
                <a:latin typeface="Arial" panose="020B0604020202020204"/>
              </a:rPr>
              <a:t>Email </a:t>
            </a:r>
            <a:r>
              <a:rPr lang="en-US" sz="2000" b="0" dirty="0">
                <a:latin typeface="Arial" panose="020B0604020202020204"/>
                <a:hlinkClick r:id="rId2"/>
              </a:rPr>
              <a:t>doe_specs@water.ca.gov</a:t>
            </a:r>
            <a:r>
              <a:rPr lang="en-US" sz="2000" b="0" dirty="0">
                <a:latin typeface="Arial" panose="020B0604020202020204"/>
              </a:rPr>
              <a:t> </a:t>
            </a: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000" b="0" dirty="0">
              <a:latin typeface="Arial" panose="020B0604020202020204"/>
            </a:endParaRP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r>
              <a:rPr lang="en-US" sz="2000" b="0" dirty="0">
                <a:latin typeface="Arial" panose="020B0604020202020204"/>
              </a:rPr>
              <a:t>Only written responses to the questions submitted are contractually binding.</a:t>
            </a:r>
          </a:p>
          <a:p>
            <a:pPr marL="342891" indent="-342891">
              <a:buFont typeface="Arial" panose="020B0604020202020204" pitchFamily="34" charset="0"/>
              <a:buChar char="•"/>
              <a:defRPr/>
            </a:pPr>
            <a:endParaRPr lang="en-US" sz="2000" b="0" dirty="0">
              <a:latin typeface="Arial" panose="020B0604020202020204"/>
            </a:endParaRPr>
          </a:p>
          <a:p>
            <a:pPr marL="342891" indent="-342891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/>
              </a:rPr>
              <a:t>Per Document 00002 – Notice to Contractors, Paragraph 2, Questions or requests for clarification of the drawings or specifications shall be made in writing at least 5 days (June 26, 2026) before the bid opening date (July 1, 2026).</a:t>
            </a:r>
          </a:p>
          <a:p>
            <a:pPr marL="342891" indent="-342891">
              <a:buFont typeface="Arial" panose="020B0604020202020204" pitchFamily="34" charset="0"/>
              <a:buChar char="•"/>
            </a:pPr>
            <a:endParaRPr lang="en-US" sz="2000" b="0" dirty="0">
              <a:latin typeface="Arial" panose="020B0604020202020204"/>
            </a:endParaRPr>
          </a:p>
          <a:p>
            <a:pPr marL="342891" indent="-342891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/>
              </a:rPr>
              <a:t>Responses is provided with either an Addendum – modifying the contract; or Information Letter to all Plan Holders. </a:t>
            </a:r>
          </a:p>
          <a:p>
            <a:pPr marL="342891" indent="-342891">
              <a:buFont typeface="Arial" panose="020B0604020202020204" pitchFamily="34" charset="0"/>
              <a:buChar char="•"/>
            </a:pPr>
            <a:endParaRPr lang="en-US" sz="2000" b="0" dirty="0">
              <a:latin typeface="Arial" panose="020B0604020202020204"/>
            </a:endParaRPr>
          </a:p>
          <a:p>
            <a:pPr marL="342891" indent="-342891">
              <a:buFont typeface="Arial" panose="020B0604020202020204" pitchFamily="34" charset="0"/>
              <a:buChar char="•"/>
            </a:pPr>
            <a:r>
              <a:rPr lang="en-US" sz="2000" b="0" dirty="0">
                <a:latin typeface="Arial" panose="020B0604020202020204"/>
              </a:rPr>
              <a:t>All Addenda must be acknowledged with the bid form. </a:t>
            </a:r>
          </a:p>
          <a:p>
            <a:pPr marL="342891" indent="-342891">
              <a:buFont typeface="Arial" panose="020B0604020202020204" pitchFamily="34" charset="0"/>
              <a:buChar char="•"/>
            </a:pPr>
            <a:endParaRPr lang="en-US" sz="2000" b="0" dirty="0">
              <a:latin typeface="Arial" panose="020B0604020202020204"/>
            </a:endParaRPr>
          </a:p>
          <a:p>
            <a:pPr marL="342891" indent="-342891">
              <a:buFont typeface="Arial" panose="020B0604020202020204" pitchFamily="34" charset="0"/>
              <a:buChar char="•"/>
            </a:pPr>
            <a:endParaRPr lang="en-US" sz="2000" b="0" dirty="0">
              <a:latin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3912938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5479F8-F992-B04C-BBCD-51F69B7CEE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0DF49CC-287F-3D4D-410B-0835738DF91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AF276E85-78A7-26C4-2708-F85E44E68816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Prequalification – Document 00040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3FC5F6B-A2DC-8306-A5E5-B28A098047F3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23D07459-EDB1-DCF5-9217-DDE5059144FE}"/>
              </a:ext>
            </a:extLst>
          </p:cNvPr>
          <p:cNvSpPr txBox="1">
            <a:spLocks/>
          </p:cNvSpPr>
          <p:nvPr/>
        </p:nvSpPr>
        <p:spPr>
          <a:xfrm>
            <a:off x="438210" y="1282710"/>
            <a:ext cx="10916594" cy="4292580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Department of Industrial Relations (DIR)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Registered Contractors and Subcontractors at time of bid submission and throughout construction.</a:t>
            </a: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Safety: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Required to receive bid documents for the contract.</a:t>
            </a: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	Safety Prequalification forms, must be received by the Department at least   </a:t>
            </a: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      5 days prior (June 26, 2026) to the bid due date .</a:t>
            </a: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Joint Venture: 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Contact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  <a:hlinkClick r:id="rId2"/>
              </a:rPr>
              <a:t>doe_specs@water.ca.gov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bidding requirements. 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2693476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4CEF3A-08D2-1370-03C2-4DC023FBAC2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4895086-5AE1-9441-CC3F-3E530DE99F7A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791B209F-F4E4-5438-9F55-B00E57261E19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Bid Opening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741F31B-7770-0B7E-DD05-E2ABDC01ECF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3C817D9F-7097-DACA-0AD9-36F1BD8FBBC6}"/>
              </a:ext>
            </a:extLst>
          </p:cNvPr>
          <p:cNvSpPr txBox="1">
            <a:spLocks/>
          </p:cNvSpPr>
          <p:nvPr/>
        </p:nvSpPr>
        <p:spPr>
          <a:xfrm>
            <a:off x="592316" y="1282709"/>
            <a:ext cx="10762488" cy="5112693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Sealed bids: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Bidders/Visitors shall allow sufficient time for checking in with Security upon entering the building. Bids will be accepted and timestamped in the main lobby of the California Natural Resources Headquarters.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0D7F383-7322-9AFE-E7C4-AA1F63F1983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4398754"/>
              </p:ext>
            </p:extLst>
          </p:nvPr>
        </p:nvGraphicFramePr>
        <p:xfrm>
          <a:off x="1499616" y="1934442"/>
          <a:ext cx="8816003" cy="26375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43555">
                  <a:extLst>
                    <a:ext uri="{9D8B030D-6E8A-4147-A177-3AD203B41FA5}">
                      <a16:colId xmlns:a16="http://schemas.microsoft.com/office/drawing/2014/main" val="3912903637"/>
                    </a:ext>
                  </a:extLst>
                </a:gridCol>
                <a:gridCol w="6172448">
                  <a:extLst>
                    <a:ext uri="{9D8B030D-6E8A-4147-A177-3AD203B41FA5}">
                      <a16:colId xmlns:a16="http://schemas.microsoft.com/office/drawing/2014/main" val="3215481648"/>
                    </a:ext>
                  </a:extLst>
                </a:gridCol>
              </a:tblGrid>
              <a:tr h="506302">
                <a:tc>
                  <a:txBody>
                    <a:bodyPr/>
                    <a:lstStyle/>
                    <a:p>
                      <a:r>
                        <a:rPr lang="en-US" sz="2400" b="0" kern="1200" dirty="0">
                          <a:solidFill>
                            <a:srgbClr val="00395E"/>
                          </a:solidFill>
                          <a:latin typeface="Arial" panose="020B0604020202020204"/>
                          <a:ea typeface="+mj-ea"/>
                          <a:cs typeface="+mj-cs"/>
                        </a:rPr>
                        <a:t>Bid Due Date: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kern="1200" dirty="0">
                          <a:solidFill>
                            <a:srgbClr val="00395E"/>
                          </a:solidFill>
                          <a:latin typeface="Arial" panose="020B0604020202020204"/>
                          <a:ea typeface="+mj-ea"/>
                          <a:cs typeface="+mj-cs"/>
                        </a:rPr>
                        <a:t>July 1, 2026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52607982"/>
                  </a:ext>
                </a:extLst>
              </a:tr>
              <a:tr h="506302">
                <a:tc>
                  <a:txBody>
                    <a:bodyPr/>
                    <a:lstStyle/>
                    <a:p>
                      <a:r>
                        <a:rPr lang="en-US" sz="2400" b="0" kern="1200" dirty="0">
                          <a:solidFill>
                            <a:srgbClr val="00395E"/>
                          </a:solidFill>
                          <a:latin typeface="Arial" panose="020B0604020202020204"/>
                          <a:ea typeface="+mj-ea"/>
                          <a:cs typeface="+mj-cs"/>
                        </a:rPr>
                        <a:t>Time: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kern="1200" dirty="0">
                          <a:solidFill>
                            <a:srgbClr val="00395E"/>
                          </a:solidFill>
                          <a:latin typeface="Arial" panose="020B0604020202020204"/>
                          <a:ea typeface="+mj-ea"/>
                          <a:cs typeface="+mj-cs"/>
                        </a:rPr>
                        <a:t>12:00 pm – 2:00 pm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959252497"/>
                  </a:ext>
                </a:extLst>
              </a:tr>
              <a:tr h="1624953">
                <a:tc>
                  <a:txBody>
                    <a:bodyPr/>
                    <a:lstStyle/>
                    <a:p>
                      <a:r>
                        <a:rPr lang="en-US" sz="2400" b="0" kern="1200" dirty="0">
                          <a:solidFill>
                            <a:srgbClr val="00395E"/>
                          </a:solidFill>
                          <a:latin typeface="Arial" panose="020B0604020202020204"/>
                          <a:ea typeface="+mj-ea"/>
                          <a:cs typeface="+mj-cs"/>
                        </a:rPr>
                        <a:t>Location: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kern="1200" dirty="0">
                          <a:solidFill>
                            <a:srgbClr val="00395E"/>
                          </a:solidFill>
                          <a:latin typeface="+mn-lt"/>
                          <a:ea typeface="+mj-ea"/>
                          <a:cs typeface="+mj-cs"/>
                        </a:rPr>
                        <a:t>California Natural Resources Headquarters, 715 P Street, Sacramento, California, 95814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4938489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99890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7D668A-0883-ACA7-356B-C6092FD88DF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FF82BAF-1A77-3C34-30A5-30B6AAEE9B8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5AA6CEF-0282-DA26-4CFF-42BF6EAD7AF0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Bid Schedule – Document 00410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BD83AEC-14EC-567F-D25C-D01598CC32EA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17178A1A-6968-6703-CCDF-56579FE0FDC4}"/>
              </a:ext>
            </a:extLst>
          </p:cNvPr>
          <p:cNvSpPr txBox="1">
            <a:spLocks/>
          </p:cNvSpPr>
          <p:nvPr/>
        </p:nvSpPr>
        <p:spPr>
          <a:xfrm>
            <a:off x="592316" y="1107446"/>
            <a:ext cx="10762487" cy="5064752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lvl="0" indent="-342891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Complete all bid items</a:t>
            </a:r>
          </a:p>
          <a:p>
            <a:pPr marL="342891" lvl="0" indent="-342891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891" lvl="0" indent="-342891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Write legibly and within the boxes/spaces provided.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Currently contains (36) Bid Items.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Initial to any changes to your bid.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Do not leave blank items.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Do not condition your bids or change the specification requirements.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18712579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344598-40B5-BD61-ED81-B1D2BD6784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4454CE-AE1A-9AF1-A4C7-CFC196B09C0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69A8721-9A8A-E59E-A03B-633CF51E7635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Contracting Requirements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F6F9A69-4933-A292-CE48-D5ECACB9F4D9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23FB1255-EF4D-6E39-E0C7-9CBC405465FB}"/>
              </a:ext>
            </a:extLst>
          </p:cNvPr>
          <p:cNvSpPr txBox="1">
            <a:spLocks/>
          </p:cNvSpPr>
          <p:nvPr/>
        </p:nvSpPr>
        <p:spPr>
          <a:xfrm>
            <a:off x="592316" y="1333716"/>
            <a:ext cx="10762488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Use Bidder’s Bond form – Document 00430. 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Bid Security in the form of Certified Check, Cash, or Bidder’s Bond (10% of bid amount).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Do Not Use Bonding companies Bidder Bond form (will not conform to the State Contract Act requirements).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The Estimated Cost Range :</a:t>
            </a: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    </a:t>
            </a: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                                   </a:t>
            </a:r>
            <a:r>
              <a:rPr kumimoji="0" lang="en-US" sz="2400" b="1" i="0" u="sng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$1,800,000 - $2,500,000 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5008270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3F25F6-F038-1ECB-78A4-86EECF212C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E776698-8C55-5DEC-3DF1-402415017F8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8E497E5-7C49-A18C-D695-67A070BDEE2B}"/>
              </a:ext>
            </a:extLst>
          </p:cNvPr>
          <p:cNvSpPr txBox="1">
            <a:spLocks/>
          </p:cNvSpPr>
          <p:nvPr/>
        </p:nvSpPr>
        <p:spPr>
          <a:xfrm>
            <a:off x="581795" y="329731"/>
            <a:ext cx="12712204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Preferences &amp; Incentives – Bid Comparison only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CC81DCA-941D-71C0-D701-DCC1B7B03BC1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9CD19B1F-46FF-3F3B-3221-7AC9B94BAA29}"/>
              </a:ext>
            </a:extLst>
          </p:cNvPr>
          <p:cNvSpPr txBox="1">
            <a:spLocks/>
          </p:cNvSpPr>
          <p:nvPr/>
        </p:nvSpPr>
        <p:spPr>
          <a:xfrm>
            <a:off x="510019" y="1119649"/>
            <a:ext cx="11392855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Disabled Veteran Business Enterprise (DVBE) Incentive – Zero Percent Goal, however the Department has a 3% DVBE Incentive to bids that meet or exceed the 3% DVBE Participation. (Max. $100K)</a:t>
            </a: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Small Business Preference – 5% reduction in the bid amount, to the Certified Small Business bidder.  (Max. $50K)</a:t>
            </a: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Non-Small Business Preference – 5% reduction in the bid amount, to bidders committing to use at least 25% CA Certified Small Business subcontractors or suppliers.  (Max. $50K)</a:t>
            </a: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alt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Combined amount of all incentives and preferences cannot exceed $100,000. </a:t>
            </a: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altLang="en-US" sz="22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2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Contract Award is based on the Lowest Responsive Bid, considering all incentives and bid preferences.</a:t>
            </a: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65581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2BCBBC-7EA6-58AF-353C-DAC2F22536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013F48D-A760-92DB-73CE-BD950C580B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3D5DB9F-06B7-84BD-90D9-EFAC6E903A28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Information Available – Document 00300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88DB5B03-6494-534B-7B39-24485AFE7CA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012E4390-7D4A-525B-A87C-20FF95F21746}"/>
              </a:ext>
            </a:extLst>
          </p:cNvPr>
          <p:cNvSpPr txBox="1">
            <a:spLocks/>
          </p:cNvSpPr>
          <p:nvPr/>
        </p:nvSpPr>
        <p:spPr>
          <a:xfrm>
            <a:off x="491732" y="1242276"/>
            <a:ext cx="11376418" cy="5053749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arenR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	Department of Industrial Relations General Prevailing Wage Determinations.</a:t>
            </a:r>
          </a:p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arenR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Inspection Reports for both sites 23-078 and 97.</a:t>
            </a:r>
          </a:p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+mj-lt"/>
              <a:buAutoNum type="arabicParenR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Historical Documents: 	https://ferix.water.ca.gov/lep/</a:t>
            </a:r>
          </a:p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+mj-lt"/>
              <a:buAutoNum type="arabicParenR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Environmental Documents, Permits and References related to this project</a:t>
            </a:r>
            <a:r>
              <a:rPr lang="en-US" sz="2400" b="0" dirty="0">
                <a:latin typeface="Arial" panose="020B0604020202020204"/>
              </a:rPr>
              <a:t>.</a:t>
            </a:r>
          </a:p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+mj-lt"/>
              <a:buAutoNum type="arabicParenR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Geotechnical Investigation Report.</a:t>
            </a:r>
          </a:p>
          <a:p>
            <a:pPr marL="342900" marR="0" lvl="0" indent="-342900" algn="l" defTabSz="544309" rtl="0" eaLnBrk="1" fontAlgn="auto" latinLnBrk="0" hangingPunct="1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ClrTx/>
              <a:buSzTx/>
              <a:buFont typeface="+mj-lt"/>
              <a:buAutoNum type="arabicParenR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Specification 26-06, Job Walk Handout.</a:t>
            </a:r>
          </a:p>
        </p:txBody>
      </p:sp>
    </p:spTree>
    <p:extLst>
      <p:ext uri="{BB962C8B-B14F-4D97-AF65-F5344CB8AC3E}">
        <p14:creationId xmlns:p14="http://schemas.microsoft.com/office/powerpoint/2010/main" val="26101255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D4F3EE8-BFFA-63F3-53B0-20AE517DBB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F2050A-5EF7-4DF0-56A2-D4FB8ADCD29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A6C459A-BA96-13BD-C34F-B1D2EB160A9A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4400" dirty="0">
                <a:solidFill>
                  <a:srgbClr val="00395E"/>
                </a:solidFill>
                <a:latin typeface="Arial" panose="020B0604020202020204"/>
              </a:rPr>
              <a:t>Time of Completion</a:t>
            </a:r>
            <a:endParaRPr kumimoji="0" lang="en-US" sz="4400" i="0" u="non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265E3A6-8B69-454B-A989-EA7005CEE7DD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E32F8B21-0BE1-D02D-C726-E2E2CBDDC776}"/>
              </a:ext>
            </a:extLst>
          </p:cNvPr>
          <p:cNvSpPr txBox="1">
            <a:spLocks/>
          </p:cNvSpPr>
          <p:nvPr/>
        </p:nvSpPr>
        <p:spPr>
          <a:xfrm>
            <a:off x="592316" y="1333716"/>
            <a:ext cx="10762488" cy="4848006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2" indent="-342900">
              <a:spcAft>
                <a:spcPts val="600"/>
              </a:spcAft>
              <a:buFont typeface="Arial" panose="020B0604020202020204" pitchFamily="34" charset="0"/>
              <a:buChar char="•"/>
              <a:tabLst>
                <a:tab pos="640080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Pursuant to Document 00705 – Prosecution of Work, Paragraph 1.A, the Contractor shall begin Work, within</a:t>
            </a:r>
          </a:p>
          <a:p>
            <a:pPr marR="0" algn="ctr">
              <a:spcAft>
                <a:spcPts val="600"/>
              </a:spcAft>
            </a:pPr>
            <a:r>
              <a:rPr lang="en-US" sz="2400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7 DAYS</a:t>
            </a:r>
          </a:p>
          <a:p>
            <a:pPr marR="0">
              <a:spcAft>
                <a:spcPts val="1200"/>
              </a:spcAft>
            </a:pPr>
            <a:r>
              <a:rPr lang="en-US" sz="2400" b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    from the date of receipt of Notice to Begin Work. </a:t>
            </a:r>
          </a:p>
          <a:p>
            <a:pPr marL="342900" marR="0" lvl="2" indent="-342900">
              <a:buFont typeface="Arial" panose="020B0604020202020204" pitchFamily="34" charset="0"/>
              <a:buChar char="•"/>
              <a:tabLst>
                <a:tab pos="640080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The Contractor shall complete all work, excluding the work specified in Section 32 90 20 – Plant and Seed Establishment before the expiration of</a:t>
            </a:r>
          </a:p>
          <a:p>
            <a:pPr marR="0" algn="ctr">
              <a:spcBef>
                <a:spcPts val="600"/>
              </a:spcBef>
              <a:spcAft>
                <a:spcPts val="1200"/>
              </a:spcAft>
            </a:pPr>
            <a:r>
              <a:rPr lang="en-US" sz="2400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November 30, 2026</a:t>
            </a:r>
            <a:r>
              <a:rPr lang="en-US" sz="2400" b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.</a:t>
            </a:r>
          </a:p>
          <a:p>
            <a:pPr marL="342900" marR="0" indent="-342900">
              <a:spcBef>
                <a:spcPts val="60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US" sz="2400" b="0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The Contractor shall complete the balance of the work specified in Section 32 90 20 – Plant and Seed Establishment, before the expiration of</a:t>
            </a:r>
          </a:p>
          <a:p>
            <a:pPr marR="0" algn="ctr">
              <a:spcBef>
                <a:spcPts val="600"/>
              </a:spcBef>
              <a:spcAft>
                <a:spcPts val="1200"/>
              </a:spcAft>
            </a:pPr>
            <a:r>
              <a:rPr lang="en-US" sz="2400" u="sng" dirty="0">
                <a:solidFill>
                  <a:schemeClr val="tx2">
                    <a:lumMod val="75000"/>
                  </a:schemeClr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May 31, 2027.</a:t>
            </a:r>
          </a:p>
          <a:p>
            <a:pPr marR="0" algn="ctr">
              <a:spcBef>
                <a:spcPts val="600"/>
              </a:spcBef>
              <a:spcAft>
                <a:spcPts val="1200"/>
              </a:spcAft>
            </a:pPr>
            <a:endParaRPr lang="en-US" sz="2400" b="0" dirty="0">
              <a:solidFill>
                <a:schemeClr val="tx2">
                  <a:lumMod val="75000"/>
                </a:schemeClr>
              </a:solidFill>
              <a:latin typeface="Arial" panose="020B0604020202020204" pitchFamily="34" charset="0"/>
              <a:cs typeface="Times New Roman" panose="02020603050405020304" pitchFamily="18" charset="0"/>
            </a:endParaRPr>
          </a:p>
          <a:p>
            <a:pPr>
              <a:tabLst>
                <a:tab pos="2743131" algn="ctr"/>
                <a:tab pos="5486263" algn="r"/>
                <a:tab pos="457189" algn="l"/>
              </a:tabLst>
            </a:pPr>
            <a:endParaRPr lang="en-US" sz="2400" b="0" dirty="0">
              <a:solidFill>
                <a:schemeClr val="tx1"/>
              </a:solidFill>
              <a:latin typeface="Arial" panose="020B0604020202020204"/>
            </a:endParaRP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</a:b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333655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1EE148-79DC-CD15-1205-4C8003D69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BEE5FCC-0744-A6EC-88CC-A0287D40AFA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775D842-763F-82EB-D636-3823D355C9D3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Liquidated Damages – Section 01110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D481945-4BF0-005E-645D-123CE8241449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4385C7C4-070F-204C-9D82-9BE0FB4163DD}"/>
              </a:ext>
            </a:extLst>
          </p:cNvPr>
          <p:cNvSpPr txBox="1">
            <a:spLocks/>
          </p:cNvSpPr>
          <p:nvPr/>
        </p:nvSpPr>
        <p:spPr>
          <a:xfrm>
            <a:off x="592316" y="1390650"/>
            <a:ext cx="10762488" cy="4455099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457200" marR="0" lvl="0" indent="-4572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457200" marR="0" lvl="0" indent="-457200" algn="l" defTabSz="544309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Liquidated damages for failure to complete the work specified in Paragraph 1.04 B within the time specified will be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$2,400</a:t>
            </a:r>
            <a:r>
              <a:rPr kumimoji="0" lang="en-US" sz="2400" i="0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per day.</a:t>
            </a:r>
          </a:p>
          <a:p>
            <a:pPr marL="457200" marR="0" lvl="0" indent="-457200" algn="l" defTabSz="544309" rtl="0" eaLnBrk="1" fontAlgn="auto" latinLnBrk="0" hangingPunct="1">
              <a:lnSpc>
                <a:spcPct val="150000"/>
              </a:lnSpc>
              <a:spcBef>
                <a:spcPct val="0"/>
              </a:spcBef>
              <a:spcAft>
                <a:spcPts val="180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Liquidated damages for failure to complete the work specified in Paragraph 1.04 C within the time specified will be </a:t>
            </a:r>
            <a:r>
              <a:rPr kumimoji="0" lang="en-US" sz="2400" i="0" u="sng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$1,000</a:t>
            </a: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 per day.</a:t>
            </a:r>
          </a:p>
        </p:txBody>
      </p:sp>
    </p:spTree>
    <p:extLst>
      <p:ext uri="{BB962C8B-B14F-4D97-AF65-F5344CB8AC3E}">
        <p14:creationId xmlns:p14="http://schemas.microsoft.com/office/powerpoint/2010/main" val="41538497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375A96-4AC0-4597-0B0D-7D78F7A491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BE5A22-2267-466F-A110-AC548895441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ED57D532-4CB2-FE61-DDB6-DEC8DB00D79C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Project Safety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B1AB427-ABFE-AD93-C174-D959BF5704B1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C5AC6597-4E0F-FA6E-745E-5342A5236110}"/>
              </a:ext>
            </a:extLst>
          </p:cNvPr>
          <p:cNvSpPr txBox="1">
            <a:spLocks/>
          </p:cNvSpPr>
          <p:nvPr/>
        </p:nvSpPr>
        <p:spPr>
          <a:xfrm>
            <a:off x="592316" y="1214844"/>
            <a:ext cx="10762488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5213F2-48E1-B1A8-C3C6-F64821573D0F}"/>
              </a:ext>
            </a:extLst>
          </p:cNvPr>
          <p:cNvSpPr txBox="1">
            <a:spLocks/>
          </p:cNvSpPr>
          <p:nvPr/>
        </p:nvSpPr>
        <p:spPr>
          <a:xfrm>
            <a:off x="744716" y="1367244"/>
            <a:ext cx="10762488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The Department will have a Safety Engineer on-site during construction efforts.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ALL staff on the job site, both Department and Contractor, have stop work authority. 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The Contractor is expected adhere to all laws and regulations (CAL/OSHA, etc.). </a:t>
            </a: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The Department Safety Engineer and staff will assist with the ensuring all safety expectations are met, including CAL/OSHA standards, industry standards and Contractor’s safety procedures and policies.</a:t>
            </a:r>
            <a:endParaRPr lang="en-US" sz="2400" b="0" dirty="0">
              <a:latin typeface="Arial" panose="020B0604020202020204"/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2400" b="0" dirty="0">
              <a:latin typeface="Arial" panose="020B0604020202020204"/>
            </a:endParaRPr>
          </a:p>
          <a:p>
            <a:pPr marR="0" lvl="0" fontAlgn="auto">
              <a:lnSpc>
                <a:spcPct val="100000"/>
              </a:lnSpc>
              <a:spcAft>
                <a:spcPts val="0"/>
              </a:spcAft>
              <a:buClrTx/>
              <a:buSzTx/>
              <a:tabLst>
                <a:tab pos="2743131" algn="ctr"/>
                <a:tab pos="5486263" algn="r"/>
                <a:tab pos="457189" algn="l"/>
              </a:tabLst>
              <a:defRPr/>
            </a:pPr>
            <a:br>
              <a:rPr lang="en-US" sz="2400" b="0" dirty="0">
                <a:latin typeface="Arial" panose="020B0604020202020204"/>
              </a:rPr>
            </a:br>
            <a:endParaRPr lang="en-US" altLang="en-US" sz="2400" b="0" dirty="0">
              <a:latin typeface="Arial" panose="020B0604020202020204"/>
            </a:endParaRP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>
              <a:latin typeface="Arial" panose="020B0604020202020204"/>
            </a:endParaRPr>
          </a:p>
          <a:p>
            <a:pPr marL="342900" marR="0" lvl="0" indent="-342900" fontAlgn="auto">
              <a:lnSpc>
                <a:spcPct val="100000"/>
              </a:lnSpc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>
              <a:latin typeface="Arial" panose="020B0604020202020204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20428735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E00835-8A95-348C-D889-DF6B2BDAEC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ABC83A60-5C70-DA03-BCA9-280537B2317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FCC0AC0-A7F4-A9B4-2832-1A87A9FC855A}"/>
              </a:ext>
            </a:extLst>
          </p:cNvPr>
          <p:cNvSpPr txBox="1">
            <a:spLocks/>
          </p:cNvSpPr>
          <p:nvPr/>
        </p:nvSpPr>
        <p:spPr>
          <a:xfrm>
            <a:off x="417394" y="407436"/>
            <a:ext cx="12144418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Environmental Protection – Section 01 57 19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F5E16E44-29DA-6583-50EB-5071BD9DD69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9C64466F-FECD-E394-2608-F9ABA62A2A3D}"/>
              </a:ext>
            </a:extLst>
          </p:cNvPr>
          <p:cNvSpPr txBox="1"/>
          <p:nvPr/>
        </p:nvSpPr>
        <p:spPr>
          <a:xfrm>
            <a:off x="417394" y="1252728"/>
            <a:ext cx="11241206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743131" algn="ctr"/>
                <a:tab pos="5486263" algn="r"/>
                <a:tab pos="457189" algn="l"/>
              </a:tabLst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</a:rPr>
              <a:t>Environmental Speciation Overview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20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Former Environmental Spec 01570 (Environmental Protection)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DWR now uses 6-digit spec numbers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Current Applicable Environmental sections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01 57 19: Temporary Environmental Controls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01 57 23: Temporary Storm Water Pollution Control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01 57 26: Temporary Fencing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01 57 39: Temporary Tree and Plant Protection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32 90 20: Plant and Seed Establishment</a:t>
            </a: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100" dirty="0">
              <a:solidFill>
                <a:schemeClr val="tx2">
                  <a:lumMod val="75000"/>
                </a:schemeClr>
              </a:solidFill>
            </a:endParaRPr>
          </a:p>
          <a:p>
            <a:pPr marL="1257300" lvl="2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100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tabLst>
                <a:tab pos="2743131" algn="ctr"/>
                <a:tab pos="5486263" algn="r"/>
                <a:tab pos="457189" algn="l"/>
              </a:tabLst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tabLst>
                <a:tab pos="2743131" algn="ctr"/>
                <a:tab pos="5486263" algn="r"/>
                <a:tab pos="457189" algn="l"/>
              </a:tabLst>
            </a:pPr>
            <a:endParaRPr lang="en-US" strike="sngStrike" dirty="0"/>
          </a:p>
        </p:txBody>
      </p:sp>
    </p:spTree>
    <p:extLst>
      <p:ext uri="{BB962C8B-B14F-4D97-AF65-F5344CB8AC3E}">
        <p14:creationId xmlns:p14="http://schemas.microsoft.com/office/powerpoint/2010/main" val="22877751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B878F4-BDE1-B7DB-C699-974AEDC284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CB1D6C5C-7A86-8194-8656-CDA2A2E89E3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6020781-A602-D17D-DCFA-2751B0DD8A68}"/>
              </a:ext>
            </a:extLst>
          </p:cNvPr>
          <p:cNvSpPr txBox="1">
            <a:spLocks/>
          </p:cNvSpPr>
          <p:nvPr/>
        </p:nvSpPr>
        <p:spPr>
          <a:xfrm>
            <a:off x="417394" y="407436"/>
            <a:ext cx="12144418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Environmental Protection – Section 01 57 19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61EFCDD3-3A00-C301-6319-934300FAF3C6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975C9057-637F-B3EC-9265-990303C2567B}"/>
              </a:ext>
            </a:extLst>
          </p:cNvPr>
          <p:cNvSpPr txBox="1"/>
          <p:nvPr/>
        </p:nvSpPr>
        <p:spPr>
          <a:xfrm>
            <a:off x="417394" y="1252728"/>
            <a:ext cx="11241206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743131" algn="ctr"/>
                <a:tab pos="5486263" algn="r"/>
                <a:tab pos="457189" algn="l"/>
              </a:tabLst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</a:rPr>
              <a:t>Site Specific Environmental Requirements</a:t>
            </a:r>
          </a:p>
          <a:p>
            <a:pPr>
              <a:tabLst>
                <a:tab pos="2743131" algn="ctr"/>
                <a:tab pos="5486263" algn="r"/>
                <a:tab pos="457189" algn="l"/>
              </a:tabLst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Sites 78 and 97 operate under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different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 CEQA documents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Each Site has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unique permit requirements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Refer to </a:t>
            </a:r>
            <a:r>
              <a:rPr lang="en-US" sz="2400" b="1" dirty="0">
                <a:solidFill>
                  <a:schemeClr val="tx2">
                    <a:lumMod val="75000"/>
                  </a:schemeClr>
                </a:solidFill>
              </a:rPr>
              <a:t>Permit tables (Appendix III)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for complete permit obligations</a:t>
            </a:r>
          </a:p>
          <a:p>
            <a:pPr marL="34290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50312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551847-045D-0139-F069-EF0122F176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823DA20-3437-108B-67AE-31D167AA9B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F85DB4B-E453-CC48-0E23-4E2E2F55D25B}"/>
              </a:ext>
            </a:extLst>
          </p:cNvPr>
          <p:cNvSpPr txBox="1">
            <a:spLocks/>
          </p:cNvSpPr>
          <p:nvPr/>
        </p:nvSpPr>
        <p:spPr>
          <a:xfrm>
            <a:off x="417394" y="407436"/>
            <a:ext cx="12144418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Environmental Protection – Section 01 57 19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FFE7D0B-53DC-9D77-19E0-DA60BB97797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FB8C2D01-6758-77C2-EBC0-846D27D94CBB}"/>
              </a:ext>
            </a:extLst>
          </p:cNvPr>
          <p:cNvSpPr txBox="1"/>
          <p:nvPr/>
        </p:nvSpPr>
        <p:spPr>
          <a:xfrm>
            <a:off x="417394" y="1252728"/>
            <a:ext cx="11241206" cy="5663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743131" algn="ctr"/>
                <a:tab pos="5486263" algn="r"/>
                <a:tab pos="457189" algn="l"/>
              </a:tabLst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</a:rPr>
              <a:t>Vegetation and Seeding Requirements</a:t>
            </a:r>
          </a:p>
          <a:p>
            <a:pPr>
              <a:tabLst>
                <a:tab pos="2743131" algn="ctr"/>
                <a:tab pos="5486263" algn="r"/>
                <a:tab pos="457189" algn="l"/>
              </a:tabLst>
            </a:pPr>
            <a:endParaRPr lang="en-US" sz="2200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All disturbed areas must be seeded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At time of final landscape inspection, vegetation must meet: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80% minimum vegetative cover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If cover is not met, the contractor is responsible for re-seeding at no cost to the Department 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Site 97 requires willow pole cuttings to be installed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200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Site 97 has many mature trees and shrubs require protection (2 types of protection measures)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chemeClr val="tx2">
                    <a:lumMod val="75000"/>
                  </a:schemeClr>
                </a:solidFill>
              </a:rPr>
              <a:t>All trimming, cutting, and removal must be preformed by a certified arborist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5335568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0858389-C4BF-2D26-E10C-95D5834434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18FF507-1F65-A7FD-F217-8D3C05966B1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855001C-0417-2A45-9F99-6FF93C2C1E10}"/>
              </a:ext>
            </a:extLst>
          </p:cNvPr>
          <p:cNvSpPr txBox="1">
            <a:spLocks/>
          </p:cNvSpPr>
          <p:nvPr/>
        </p:nvSpPr>
        <p:spPr>
          <a:xfrm>
            <a:off x="417394" y="407436"/>
            <a:ext cx="12144418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Environmental Protection – Section 01 57 19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1976DA07-E7A2-7EE1-A7DA-91F1CC20E5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C4B28DAE-C981-8C7E-BE54-FECD5BB55348}"/>
              </a:ext>
            </a:extLst>
          </p:cNvPr>
          <p:cNvSpPr txBox="1"/>
          <p:nvPr/>
        </p:nvSpPr>
        <p:spPr>
          <a:xfrm>
            <a:off x="417394" y="1252728"/>
            <a:ext cx="11241206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tabLst>
                <a:tab pos="2743131" algn="ctr"/>
                <a:tab pos="5486263" algn="r"/>
                <a:tab pos="457189" algn="l"/>
              </a:tabLst>
            </a:pPr>
            <a:r>
              <a:rPr lang="en-US" sz="2800" dirty="0">
                <a:solidFill>
                  <a:schemeClr val="tx2">
                    <a:lumMod val="75000"/>
                  </a:schemeClr>
                </a:solidFill>
              </a:rPr>
              <a:t>Environmental Compliance and Training</a:t>
            </a:r>
          </a:p>
          <a:p>
            <a:pPr>
              <a:tabLst>
                <a:tab pos="2743131" algn="ctr"/>
                <a:tab pos="5486263" algn="r"/>
                <a:tab pos="457189" algn="l"/>
              </a:tabLst>
            </a:pPr>
            <a:endParaRPr lang="en-US" sz="2800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All personnel onsite must complete </a:t>
            </a:r>
            <a:r>
              <a:rPr lang="en-US" sz="2400" i="1" dirty="0">
                <a:solidFill>
                  <a:schemeClr val="tx2">
                    <a:lumMod val="75000"/>
                  </a:schemeClr>
                </a:solidFill>
              </a:rPr>
              <a:t>Worker Environmental Awareness Program 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(WEAP) training given by DWR prior to preforming work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Environmental monitors will be onsite throughout project activities to ensure compliance with: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Permit conditions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Environmental protection measures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Resource avoidance requirements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515464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B192B8-8748-36E1-C906-915F4C5981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7A797C1-469B-E1CB-9826-9FA83E50AC0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1198347-4B3B-893D-C5D6-6BBBCFC04ADA}"/>
              </a:ext>
            </a:extLst>
          </p:cNvPr>
          <p:cNvSpPr txBox="1">
            <a:spLocks/>
          </p:cNvSpPr>
          <p:nvPr/>
        </p:nvSpPr>
        <p:spPr>
          <a:xfrm>
            <a:off x="417394" y="407436"/>
            <a:ext cx="12144418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Environmental Protection – Section 01 57 19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2F2FF556-7935-2BAD-4D8C-F0819A904FFC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extBox 1">
            <a:extLst>
              <a:ext uri="{FF2B5EF4-FFF2-40B4-BE49-F238E27FC236}">
                <a16:creationId xmlns:a16="http://schemas.microsoft.com/office/drawing/2014/main" id="{8FF70DC1-59B4-A682-0EF5-B9637933830E}"/>
              </a:ext>
            </a:extLst>
          </p:cNvPr>
          <p:cNvSpPr txBox="1"/>
          <p:nvPr/>
        </p:nvSpPr>
        <p:spPr>
          <a:xfrm>
            <a:off x="417394" y="1325880"/>
            <a:ext cx="1093741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tx2">
                    <a:lumMod val="75000"/>
                  </a:schemeClr>
                </a:solidFill>
              </a:rPr>
              <a:t>Environmental Measures</a:t>
            </a:r>
          </a:p>
          <a:p>
            <a:endParaRPr lang="en-US" sz="2400" baseline="30000" dirty="0">
              <a:solidFill>
                <a:schemeClr val="tx2">
                  <a:lumMod val="7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Work Windows 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In-Water work (August 1- October 31</a:t>
            </a:r>
            <a:r>
              <a:rPr lang="en-US" sz="2400" baseline="30000" dirty="0">
                <a:solidFill>
                  <a:schemeClr val="tx2">
                    <a:lumMod val="75000"/>
                  </a:schemeClr>
                </a:solidFill>
              </a:rPr>
              <a:t>st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Terrestrial work (May 1</a:t>
            </a:r>
            <a:r>
              <a:rPr lang="en-US" sz="2400" baseline="30000" dirty="0">
                <a:solidFill>
                  <a:schemeClr val="tx2">
                    <a:lumMod val="75000"/>
                  </a:schemeClr>
                </a:solidFill>
              </a:rPr>
              <a:t>st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- October 1</a:t>
            </a:r>
            <a:r>
              <a:rPr lang="en-US" sz="2400" baseline="30000" dirty="0">
                <a:solidFill>
                  <a:schemeClr val="tx2">
                    <a:lumMod val="75000"/>
                  </a:schemeClr>
                </a:solidFill>
              </a:rPr>
              <a:t>st</a:t>
            </a: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)</a:t>
            </a:r>
          </a:p>
          <a:p>
            <a:pPr marL="1257300" lvl="2" indent="-34290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GGS Exclusion Fencing is required</a:t>
            </a:r>
          </a:p>
          <a:p>
            <a:pPr lvl="1"/>
            <a:endParaRPr lang="en-US" sz="2400" dirty="0">
              <a:solidFill>
                <a:schemeClr val="tx2">
                  <a:lumMod val="75000"/>
                </a:schemeClr>
              </a:solidFill>
            </a:endParaRP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chemeClr val="tx2">
                    <a:lumMod val="75000"/>
                  </a:schemeClr>
                </a:solidFill>
              </a:rPr>
              <a:t>Turbidity Curtain is required for in water work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endParaRPr lang="en-US" sz="2800" baseline="30000" dirty="0"/>
          </a:p>
          <a:p>
            <a:pPr lvl="1"/>
            <a:endParaRPr lang="en-US" sz="3200" baseline="30000" dirty="0"/>
          </a:p>
        </p:txBody>
      </p:sp>
    </p:spTree>
    <p:extLst>
      <p:ext uri="{BB962C8B-B14F-4D97-AF65-F5344CB8AC3E}">
        <p14:creationId xmlns:p14="http://schemas.microsoft.com/office/powerpoint/2010/main" val="5729213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2A1D48-28A6-612A-7267-B7D7782E7F6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21A1585-7257-EB33-FD26-7F529E22C52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B43B4BC-6881-D00F-D464-137305393D22}"/>
              </a:ext>
            </a:extLst>
          </p:cNvPr>
          <p:cNvSpPr txBox="1">
            <a:spLocks/>
          </p:cNvSpPr>
          <p:nvPr/>
        </p:nvSpPr>
        <p:spPr>
          <a:xfrm>
            <a:off x="592316" y="361564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97 Project Features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3BF11B9-C35E-26BF-A592-21F835BCF3E8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99E5BCCF-7958-041A-ADC7-B213C77D0812}"/>
              </a:ext>
            </a:extLst>
          </p:cNvPr>
          <p:cNvSpPr txBox="1">
            <a:spLocks/>
          </p:cNvSpPr>
          <p:nvPr/>
        </p:nvSpPr>
        <p:spPr>
          <a:xfrm>
            <a:off x="592316" y="1119649"/>
            <a:ext cx="11007368" cy="5086416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u="sng" dirty="0"/>
          </a:p>
          <a:p>
            <a:pPr lvl="0" algn="ctr"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dirty="0"/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Waterside bank repair with launch rock and soil-filled rockfill.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Surface treatment including aggregate chinking, native topsoil, agricultural soil, erosion control fabric, seeding, and fiber rolls.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Willow pole cuttings.</a:t>
            </a:r>
          </a:p>
          <a:p>
            <a:pPr marL="514350" indent="-51435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3100" b="0" dirty="0"/>
          </a:p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891" lvl="0" indent="-342891">
              <a:buFont typeface="Arial" panose="020B0604020202020204" pitchFamily="34" charset="0"/>
              <a:buChar char="•"/>
              <a:defRPr/>
            </a:pPr>
            <a:endParaRPr lang="en-US" sz="2400" b="0" dirty="0"/>
          </a:p>
          <a:p>
            <a:pPr marL="342891" lvl="0" indent="-342891">
              <a:buFont typeface="Arial" panose="020B0604020202020204" pitchFamily="34" charset="0"/>
              <a:buChar char="•"/>
              <a:defRPr/>
            </a:pPr>
            <a:endParaRPr 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10278516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CFC9E73-C10C-B195-9C22-0F32159627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3DE22972-0F0B-2F8D-F58A-C93F50DF7CB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FC80B42-7E44-114C-477E-219477014E3D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97 Cross Section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3F08D09-DFF6-E2B1-7A01-E94C4EE25DA9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>
            <a:extLst>
              <a:ext uri="{FF2B5EF4-FFF2-40B4-BE49-F238E27FC236}">
                <a16:creationId xmlns:a16="http://schemas.microsoft.com/office/drawing/2014/main" id="{6DF1F9E7-95C6-719F-463D-7DAD062B945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316" y="1550436"/>
            <a:ext cx="10790224" cy="4318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3287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C70E1-8AB7-B444-F583-3C8D356B4A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4ACE42D-838E-70C5-7F0E-DB09AFE529C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255B3F6-B7AA-CEE0-6737-3DC93E6FCF89}"/>
              </a:ext>
            </a:extLst>
          </p:cNvPr>
          <p:cNvSpPr txBox="1">
            <a:spLocks/>
          </p:cNvSpPr>
          <p:nvPr/>
        </p:nvSpPr>
        <p:spPr>
          <a:xfrm>
            <a:off x="592316" y="361564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23-078 Project Features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B4D0D92-E7CB-715D-7706-1A1583C13C49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C77E406A-246A-8BC5-14FF-516CCD0A7D8F}"/>
              </a:ext>
            </a:extLst>
          </p:cNvPr>
          <p:cNvSpPr txBox="1">
            <a:spLocks/>
          </p:cNvSpPr>
          <p:nvPr/>
        </p:nvSpPr>
        <p:spPr>
          <a:xfrm>
            <a:off x="714756" y="1119649"/>
            <a:ext cx="10640048" cy="5086416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u="sng" dirty="0"/>
          </a:p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u="sng" dirty="0"/>
              <a:t>Site 23-078</a:t>
            </a:r>
          </a:p>
          <a:p>
            <a:pPr lvl="0" algn="ctr"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Landside slope earthfill repair.</a:t>
            </a:r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b="0" dirty="0"/>
          </a:p>
          <a:p>
            <a:pPr marL="342900" lvl="0" indent="-3429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b="0" dirty="0"/>
              <a:t>Surface treatment including native topsoil, agricultural soil, erosion control fabric, seeding, and fiber rolls.</a:t>
            </a:r>
          </a:p>
          <a:p>
            <a:pPr algn="ctr"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3100" b="0" dirty="0"/>
              <a:t> 	</a:t>
            </a:r>
            <a:br>
              <a:rPr lang="en-US" sz="3100" b="0" dirty="0"/>
            </a:br>
            <a:endParaRPr lang="en-US" altLang="en-US" sz="3100" b="0" dirty="0"/>
          </a:p>
          <a:p>
            <a:pPr lvl="0">
              <a:defRPr/>
            </a:pPr>
            <a:endParaRPr lang="en-US" sz="2400" b="0" dirty="0"/>
          </a:p>
          <a:p>
            <a:pPr marL="342891" lvl="0" indent="-342891">
              <a:buFont typeface="Arial" panose="020B0604020202020204" pitchFamily="34" charset="0"/>
              <a:buChar char="•"/>
              <a:defRPr/>
            </a:pPr>
            <a:endParaRPr 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48537471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CC9C3F-97C2-DBB0-4EAD-402B69B54D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4C63803-49FF-75A6-B4F4-11478DF3964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46F87BA-0BC0-F252-E832-092393110BB6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23-078 Cross Section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0CCF0DE-9162-78C5-B4C9-8F6DE93B0E65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3B73C732-BA3E-C423-58FC-F62C5545EA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0087" y="1477696"/>
            <a:ext cx="8791826" cy="426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66613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023D2-00CA-B878-81DF-16D8893684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4A18033-EECF-3EF6-D9C3-F18C81D48F3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89056D0A-9309-24EC-E8CD-38197669EB49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Project Locations – Area Map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726ACA8-F05C-354A-51A5-F44877BD674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FCA37EDE-ECA0-288F-10DF-A2AC6F74F1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502" t="10925" r="8502" b="10185"/>
          <a:stretch>
            <a:fillRect/>
          </a:stretch>
        </p:blipFill>
        <p:spPr>
          <a:xfrm>
            <a:off x="2835748" y="1362930"/>
            <a:ext cx="6520503" cy="478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40030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5BC063-8C34-0F27-D6CF-8228B35819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ECB85C00-7828-B52C-119A-820B65CC708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D80E88A8-CE48-DF3C-8E69-A890CAF242B4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Project Site Locations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9CB4DA5-1E1A-D7D8-AF98-A6D3ACF8852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9" name="Picture 8">
            <a:extLst>
              <a:ext uri="{FF2B5EF4-FFF2-40B4-BE49-F238E27FC236}">
                <a16:creationId xmlns:a16="http://schemas.microsoft.com/office/drawing/2014/main" id="{E56779AC-D555-7FD9-F93A-A212471521C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-145" t="2321" r="4556" b="2927"/>
          <a:stretch>
            <a:fillRect/>
          </a:stretch>
        </p:blipFill>
        <p:spPr bwMode="auto">
          <a:xfrm>
            <a:off x="6368388" y="1386726"/>
            <a:ext cx="5000639" cy="4205530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65339D7-2F95-8608-3C84-28EEAA9F87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5" t="11318" r="25551" b="8582"/>
          <a:stretch>
            <a:fillRect/>
          </a:stretch>
        </p:blipFill>
        <p:spPr>
          <a:xfrm>
            <a:off x="417394" y="1386725"/>
            <a:ext cx="5590214" cy="4239373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1DBEC7B6-374A-CFBD-CF38-D45CCA2FBDB5}"/>
              </a:ext>
            </a:extLst>
          </p:cNvPr>
          <p:cNvSpPr txBox="1"/>
          <p:nvPr/>
        </p:nvSpPr>
        <p:spPr>
          <a:xfrm>
            <a:off x="417394" y="5592255"/>
            <a:ext cx="2186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+mj-lt"/>
              </a:rPr>
              <a:t>Site 23-078	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FEBC260-03DC-A1F6-44D3-BE81AAF8BD03}"/>
              </a:ext>
            </a:extLst>
          </p:cNvPr>
          <p:cNvSpPr txBox="1"/>
          <p:nvPr/>
        </p:nvSpPr>
        <p:spPr>
          <a:xfrm>
            <a:off x="6386677" y="5624499"/>
            <a:ext cx="2186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2"/>
                </a:solidFill>
                <a:latin typeface="+mj-lt"/>
              </a:rPr>
              <a:t>Site 97	</a:t>
            </a:r>
          </a:p>
        </p:txBody>
      </p:sp>
    </p:spTree>
    <p:extLst>
      <p:ext uri="{BB962C8B-B14F-4D97-AF65-F5344CB8AC3E}">
        <p14:creationId xmlns:p14="http://schemas.microsoft.com/office/powerpoint/2010/main" val="20498861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88E2B6-5F04-E60E-CC70-FB8E60CD1F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6DADEF5F-5B0F-9877-2643-A5D6544B265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C59E312-590F-D578-97AC-56E3109BBFAD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97 Summary of Work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275DB64-FD1C-405D-514F-17CF9B8B98DE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BBFB7316-50AC-2C39-7D65-749C46E89624}"/>
              </a:ext>
            </a:extLst>
          </p:cNvPr>
          <p:cNvSpPr txBox="1">
            <a:spLocks/>
          </p:cNvSpPr>
          <p:nvPr/>
        </p:nvSpPr>
        <p:spPr>
          <a:xfrm>
            <a:off x="592316" y="1333716"/>
            <a:ext cx="10762488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</a:b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1AA963B-97E4-2B2E-2AF6-E402E1CFB076}"/>
              </a:ext>
            </a:extLst>
          </p:cNvPr>
          <p:cNvSpPr txBox="1">
            <a:spLocks/>
          </p:cNvSpPr>
          <p:nvPr/>
        </p:nvSpPr>
        <p:spPr>
          <a:xfrm>
            <a:off x="714756" y="1119649"/>
            <a:ext cx="10640048" cy="5086416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The proposed repair addresses waterside erosion along approximately 310 feet of riverbank. The repair includes the following construction activities:</a:t>
            </a:r>
            <a:br>
              <a:rPr lang="en-US" sz="2200" b="0" dirty="0"/>
            </a:br>
            <a:endParaRPr lang="en-US" sz="2200" b="0" dirty="0"/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Tree protection and removal.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Installing a turbidity curtain for in-water work.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Excavating and removing failed embankment soils on the waterside slope.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Installing geotextile fabric along the excavated slope.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Placing launch rock from the base to the height in accordance with the lines and grades shown in the plans. Placing soil-filled rockfill above the launch rock to the top of the repair.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Applying surface treatment, including aggregate chinking on the launch rock; native and agricultural topsoil, seeding, and erosion control fabric on the soil-filled rockfill.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Installing willow cuttings.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Resurfacing the levee crown road with aggregate base.</a:t>
            </a:r>
            <a:br>
              <a:rPr lang="en-US" sz="3100" b="0" dirty="0"/>
            </a:br>
            <a:endParaRPr lang="en-US" altLang="en-US" sz="3100" b="0" dirty="0"/>
          </a:p>
          <a:p>
            <a:pPr lvl="0">
              <a:defRPr/>
            </a:pPr>
            <a:endParaRPr lang="en-US" sz="2400" b="0" dirty="0"/>
          </a:p>
          <a:p>
            <a:pPr marL="342891" lvl="0" indent="-342891">
              <a:buFont typeface="Arial" panose="020B0604020202020204" pitchFamily="34" charset="0"/>
              <a:buChar char="•"/>
              <a:defRPr/>
            </a:pPr>
            <a:endParaRPr 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37174583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A02EB50-5227-66FE-F9E2-0AD121D169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051744D4-74F3-F636-2CC8-6820717FB06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7DF6036-35A2-00E1-E6DA-8B142DF079C3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Site 23-078 Summary of Work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B402148C-14B1-162B-7A30-EAE8183A16D2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itle 1">
            <a:extLst>
              <a:ext uri="{FF2B5EF4-FFF2-40B4-BE49-F238E27FC236}">
                <a16:creationId xmlns:a16="http://schemas.microsoft.com/office/drawing/2014/main" id="{3E99A827-9F0A-F249-F474-9A07483C2E62}"/>
              </a:ext>
            </a:extLst>
          </p:cNvPr>
          <p:cNvSpPr txBox="1">
            <a:spLocks/>
          </p:cNvSpPr>
          <p:nvPr/>
        </p:nvSpPr>
        <p:spPr>
          <a:xfrm>
            <a:off x="592316" y="1333716"/>
            <a:ext cx="10762488" cy="4630905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743131" algn="ctr"/>
                <a:tab pos="5486263" algn="r"/>
                <a:tab pos="457189" algn="l"/>
              </a:tabLst>
              <a:defRPr/>
            </a:pPr>
            <a:b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</a:br>
            <a:endParaRPr kumimoji="0" lang="en-US" alt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900" marR="0" lvl="0" indent="-34290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  <a:p>
            <a:pPr marL="342891" marR="0" lvl="0" indent="-342891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00395E"/>
              </a:solidFill>
              <a:effectLst/>
              <a:uLnTx/>
              <a:uFillTx/>
              <a:latin typeface="Arial" panose="020B0604020202020204"/>
              <a:ea typeface="+mj-ea"/>
              <a:cs typeface="+mj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49FCB0B-57F8-A4DB-0C1B-0436A90A6409}"/>
              </a:ext>
            </a:extLst>
          </p:cNvPr>
          <p:cNvSpPr txBox="1">
            <a:spLocks/>
          </p:cNvSpPr>
          <p:nvPr/>
        </p:nvSpPr>
        <p:spPr>
          <a:xfrm>
            <a:off x="714756" y="1119649"/>
            <a:ext cx="10640048" cy="5086416"/>
          </a:xfrm>
          <a:prstGeom prst="rect">
            <a:avLst/>
          </a:prstGeom>
        </p:spPr>
        <p:txBody>
          <a:bodyPr lIns="163284" tIns="81643" rIns="163284" bIns="81643"/>
          <a:lstStyle>
            <a:lvl1pPr algn="l" defTabSz="544309" rtl="0" eaLnBrk="1" latinLnBrk="0" hangingPunct="1">
              <a:spcBef>
                <a:spcPct val="0"/>
              </a:spcBef>
              <a:buNone/>
              <a:defRPr sz="4800" b="1" kern="1200">
                <a:solidFill>
                  <a:srgbClr val="00395E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200" b="0" dirty="0"/>
          </a:p>
          <a:p>
            <a:pPr lvl="0"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The proposed repair addresses landside erosion along approximately 450 feet of levee. The repair includes the following construction activities: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200" b="0" dirty="0"/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Installing Giant Garter Snake fencing.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Excavating eroded and unstable soil material from the landside slope. The backslope will be regraded to the proposed design geometry.</a:t>
            </a:r>
          </a:p>
          <a:p>
            <a:pPr marL="457200" lvl="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Placing earthfill on top of the shaped backslope in benched lifts. </a:t>
            </a:r>
          </a:p>
          <a:p>
            <a:pPr marL="45720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Applying surface treatment, including native and agricultural topsoil, seeding, and erosion control fabric.</a:t>
            </a:r>
          </a:p>
          <a:p>
            <a:pPr marL="457200" indent="-457200"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200" b="0" dirty="0"/>
              <a:t>Resurfacing the levee crown road with aggregate base.</a:t>
            </a:r>
            <a:br>
              <a:rPr lang="en-US" sz="3100" b="0" dirty="0"/>
            </a:br>
            <a:br>
              <a:rPr lang="en-US" sz="2200" b="0" dirty="0"/>
            </a:br>
            <a:endParaRPr lang="en-US" altLang="en-US" sz="2200" b="0" dirty="0"/>
          </a:p>
          <a:p>
            <a:pPr lvl="0">
              <a:defRPr/>
            </a:pPr>
            <a:endParaRPr lang="en-US" sz="2400" b="0" dirty="0"/>
          </a:p>
          <a:p>
            <a:pPr marL="342891" lvl="0" indent="-342891">
              <a:buFont typeface="Arial" panose="020B0604020202020204" pitchFamily="34" charset="0"/>
              <a:buChar char="•"/>
              <a:defRPr/>
            </a:pPr>
            <a:endParaRPr lang="en-US" sz="2400" b="0" dirty="0"/>
          </a:p>
        </p:txBody>
      </p:sp>
    </p:spTree>
    <p:extLst>
      <p:ext uri="{BB962C8B-B14F-4D97-AF65-F5344CB8AC3E}">
        <p14:creationId xmlns:p14="http://schemas.microsoft.com/office/powerpoint/2010/main" val="389538047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BC85E3A-8012-3A16-FB4A-9FE7059858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83D1E4D-9081-06A3-D62F-3EE6B228413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417394" y="6395407"/>
            <a:ext cx="6520503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609615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333" b="0" i="0" u="none" strike="noStrike" kern="1200" cap="none" spc="400" normalizeH="0" baseline="0" noProof="0" dirty="0">
                <a:ln>
                  <a:noFill/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Arial"/>
                <a:ea typeface="+mn-ea"/>
                <a:cs typeface="Arial"/>
              </a:rPr>
              <a:t>CALIFORNIA DEPARTMENT OF WATER RESOURCES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32E6110-0425-4699-6E8E-21BD543B375D}"/>
              </a:ext>
            </a:extLst>
          </p:cNvPr>
          <p:cNvSpPr txBox="1">
            <a:spLocks/>
          </p:cNvSpPr>
          <p:nvPr/>
        </p:nvSpPr>
        <p:spPr>
          <a:xfrm>
            <a:off x="592316" y="407436"/>
            <a:ext cx="11969496" cy="1143000"/>
          </a:xfrm>
          <a:prstGeom prst="rect">
            <a:avLst/>
          </a:prstGeom>
        </p:spPr>
        <p:txBody>
          <a:bodyPr/>
          <a:lstStyle>
            <a:lvl1pPr algn="ctr" defTabSz="544309" rtl="0" eaLnBrk="1" latinLnBrk="0" hangingPunct="1">
              <a:spcBef>
                <a:spcPct val="0"/>
              </a:spcBef>
              <a:buNone/>
              <a:defRPr sz="5267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544309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i="0" u="none" strike="noStrike" kern="1200" cap="none" spc="0" normalizeH="0" baseline="0" noProof="0" dirty="0">
                <a:ln>
                  <a:noFill/>
                </a:ln>
                <a:solidFill>
                  <a:srgbClr val="00395E"/>
                </a:solidFill>
                <a:effectLst/>
                <a:uLnTx/>
                <a:uFillTx/>
                <a:latin typeface="Arial" panose="020B0604020202020204"/>
                <a:ea typeface="+mj-ea"/>
                <a:cs typeface="+mj-cs"/>
              </a:rPr>
              <a:t>Conclusion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79BC84-72F3-8A7E-28DC-3C1562593D2F}"/>
              </a:ext>
            </a:extLst>
          </p:cNvPr>
          <p:cNvCxnSpPr>
            <a:cxnSpLocks noGrp="1" noRot="1" noMove="1" noResize="1" noEditPoints="1" noAdjustHandles="1" noChangeArrowheads="1" noChangeShapeType="1"/>
          </p:cNvCxnSpPr>
          <p:nvPr/>
        </p:nvCxnSpPr>
        <p:spPr>
          <a:xfrm>
            <a:off x="592316" y="1119649"/>
            <a:ext cx="1076248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9D4D2CC1-B008-D14C-5311-51418EC566BA}"/>
              </a:ext>
            </a:extLst>
          </p:cNvPr>
          <p:cNvSpPr txBox="1"/>
          <p:nvPr/>
        </p:nvSpPr>
        <p:spPr>
          <a:xfrm>
            <a:off x="592316" y="1957035"/>
            <a:ext cx="1063728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defTabSz="544309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dirty="0">
                <a:solidFill>
                  <a:srgbClr val="00395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Thank you for participating in the Site Inspection trip.</a:t>
            </a:r>
          </a:p>
          <a:p>
            <a:pPr marL="342900" indent="-342900" defTabSz="544309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endParaRPr lang="en-US" sz="2400" dirty="0">
              <a:solidFill>
                <a:srgbClr val="00395E"/>
              </a:solidFill>
              <a:latin typeface="+mj-lt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342900" indent="-342900" defTabSz="544309">
              <a:spcBef>
                <a:spcPct val="0"/>
              </a:spcBef>
              <a:buFont typeface="Arial" panose="020B0604020202020204" pitchFamily="34" charset="0"/>
              <a:buChar char="•"/>
              <a:tabLst>
                <a:tab pos="2743131" algn="ctr"/>
                <a:tab pos="5486263" algn="r"/>
                <a:tab pos="457189" algn="l"/>
              </a:tabLst>
              <a:defRPr/>
            </a:pPr>
            <a:r>
              <a:rPr lang="en-US" sz="2400" dirty="0">
                <a:solidFill>
                  <a:srgbClr val="00395E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Please submit any questions to </a:t>
            </a:r>
            <a:r>
              <a:rPr lang="en-US" sz="2400" dirty="0">
                <a:latin typeface="Arial" panose="020B0604020202020204"/>
                <a:hlinkClick r:id="rId2"/>
              </a:rPr>
              <a:t>doe_specs@water.ca.gov</a:t>
            </a:r>
            <a:r>
              <a:rPr lang="en-US" sz="2400" dirty="0">
                <a:latin typeface="Arial" panose="020B0604020202020204"/>
              </a:rPr>
              <a:t> </a:t>
            </a:r>
            <a:r>
              <a:rPr lang="en-US" sz="2400" dirty="0">
                <a:solidFill>
                  <a:schemeClr val="bg1"/>
                </a:solidFill>
                <a:latin typeface="+mj-lt"/>
              </a:rPr>
              <a:t>@water.ca.gov</a:t>
            </a:r>
          </a:p>
        </p:txBody>
      </p:sp>
    </p:spTree>
    <p:extLst>
      <p:ext uri="{BB962C8B-B14F-4D97-AF65-F5344CB8AC3E}">
        <p14:creationId xmlns:p14="http://schemas.microsoft.com/office/powerpoint/2010/main" val="619250534"/>
      </p:ext>
    </p:extLst>
  </p:cSld>
  <p:clrMapOvr>
    <a:masterClrMapping/>
  </p:clrMapOvr>
</p:sld>
</file>

<file path=ppt/theme/theme1.xml><?xml version="1.0" encoding="utf-8"?>
<a:theme xmlns:a="http://schemas.openxmlformats.org/drawingml/2006/main" name="1_Custom Design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E36C09"/>
      </a:accent2>
      <a:accent3>
        <a:srgbClr val="1F497D"/>
      </a:accent3>
      <a:accent4>
        <a:srgbClr val="31859B"/>
      </a:accent4>
      <a:accent5>
        <a:srgbClr val="FFC000"/>
      </a:accent5>
      <a:accent6>
        <a:srgbClr val="6565FF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2_Custom Design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E36C09"/>
      </a:accent2>
      <a:accent3>
        <a:srgbClr val="1F497D"/>
      </a:accent3>
      <a:accent4>
        <a:srgbClr val="31859B"/>
      </a:accent4>
      <a:accent5>
        <a:srgbClr val="FFC000"/>
      </a:accent5>
      <a:accent6>
        <a:srgbClr val="6565FF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3_Custom Design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E36C09"/>
      </a:accent2>
      <a:accent3>
        <a:srgbClr val="1F497D"/>
      </a:accent3>
      <a:accent4>
        <a:srgbClr val="31859B"/>
      </a:accent4>
      <a:accent5>
        <a:srgbClr val="FFC000"/>
      </a:accent5>
      <a:accent6>
        <a:srgbClr val="6565FF"/>
      </a:accent6>
      <a:hlink>
        <a:srgbClr val="0000FF"/>
      </a:hlink>
      <a:folHlink>
        <a:srgbClr val="800080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1829</Words>
  <Application>Microsoft Office PowerPoint</Application>
  <PresentationFormat>Widescreen</PresentationFormat>
  <Paragraphs>296</Paragraphs>
  <Slides>28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28</vt:i4>
      </vt:variant>
    </vt:vector>
  </HeadingPairs>
  <TitlesOfParts>
    <vt:vector size="35" baseType="lpstr">
      <vt:lpstr>Aptos</vt:lpstr>
      <vt:lpstr>Arial</vt:lpstr>
      <vt:lpstr>Calibri</vt:lpstr>
      <vt:lpstr>Garamond</vt:lpstr>
      <vt:lpstr>1_Custom Design</vt:lpstr>
      <vt:lpstr>2_Custom Design</vt:lpstr>
      <vt:lpstr>3_Custom Design</vt:lpstr>
      <vt:lpstr>Specification No. 26-06 Contract No. C51695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LoganthaRamamoorthy, Lakshika@DWR</dc:creator>
  <cp:lastModifiedBy>Shaghaghi-Shahri, Amir@DWR</cp:lastModifiedBy>
  <cp:revision>40</cp:revision>
  <cp:lastPrinted>2025-05-14T21:24:34Z</cp:lastPrinted>
  <dcterms:created xsi:type="dcterms:W3CDTF">2025-05-14T20:16:07Z</dcterms:created>
  <dcterms:modified xsi:type="dcterms:W3CDTF">2026-06-10T15:39:42Z</dcterms:modified>
</cp:coreProperties>
</file>