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61" r:id="rId7"/>
    <p:sldId id="258" r:id="rId8"/>
    <p:sldId id="262" r:id="rId9"/>
    <p:sldId id="259" r:id="rId10"/>
    <p:sldId id="268" r:id="rId11"/>
    <p:sldId id="267" r:id="rId12"/>
    <p:sldId id="265" r:id="rId13"/>
    <p:sldId id="266" r:id="rId14"/>
    <p:sldId id="269" r:id="rId15"/>
    <p:sldId id="272" r:id="rId16"/>
    <p:sldId id="271" r:id="rId17"/>
    <p:sldId id="270" r:id="rId18"/>
    <p:sldId id="273" r:id="rId19"/>
    <p:sldId id="274" r:id="rId20"/>
    <p:sldId id="275" r:id="rId21"/>
    <p:sldId id="264" r:id="rId22"/>
    <p:sldId id="276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811F"/>
    <a:srgbClr val="0B51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6A2FB6-D421-1B79-A6A1-4B7E64085595}" v="4" dt="2026-06-19T20:55:28.4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F4146-8179-FA4F-A33C-306F57DCE9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AD3024-7E55-1143-9612-3AD221335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A56FED-1AFA-7147-B950-1EEF89D33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DB6A0-F8AA-5B41-AC92-DBFE38D9620A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3AD6E9-C0DC-CF40-9BA6-F19AD3C497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EF911B-53A9-3C46-8B22-5D8542BEE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64BCD-49F1-D545-ABBB-D79CC9F3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396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0D2E6-A7BA-4444-BFE8-68D01B279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A2C40-BD58-B749-A7BB-995C324358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B8F4EC-7D27-FD40-8408-CE30124C5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DB6A0-F8AA-5B41-AC92-DBFE38D9620A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1697C1-5DA5-504C-AFAE-41A4393F9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779464-9532-DE40-B912-40F28B456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64BCD-49F1-D545-ABBB-D79CC9F3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539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1E5B9-F92F-434E-A176-1F56793D0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78D3AF-E0DF-614E-BFDF-3839B01813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5CD499-2A85-4F49-8CB6-9459FDC86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DB6A0-F8AA-5B41-AC92-DBFE38D9620A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CCFB9B-31D9-F04F-BB81-098D2336C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5B3F80-3865-3349-9CB2-25118B499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64BCD-49F1-D545-ABBB-D79CC9F3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96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A3F2F9-3864-BE4D-861D-C7DDC7612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FF25D9-9646-F646-91DC-1B386631B9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5E26D0-6D58-8D43-851F-4364AE558A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392D4B-B2CF-D74B-9AE9-9994C9009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DB6A0-F8AA-5B41-AC92-DBFE38D9620A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17060C-D473-834E-ADD8-8AFC663A7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3D9BC9-70CE-B243-8924-FE4CF1CFC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64BCD-49F1-D545-ABBB-D79CC9F3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291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816A4-AAD5-8E4B-A68A-9CAABF553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F5109-67B8-4C41-A78C-DDFCBFB8F7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E97892-1AC0-614A-9EE8-0893827ABE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891304-5F04-EE45-9B96-3DDFFFE366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90B510-4AD2-084B-8CC8-6FDC9F7BE3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B92104-E73A-AD4F-826E-19562663C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DB6A0-F8AA-5B41-AC92-DBFE38D9620A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B06869-7F80-FC41-92AB-9B09CF464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C21EE4-578B-7142-BA8E-94C4DED7B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64BCD-49F1-D545-ABBB-D79CC9F3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181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5940A-7379-314D-BCBF-247BEC914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D46E60-FB7C-EF48-864A-48820B5DE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DB6A0-F8AA-5B41-AC92-DBFE38D9620A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1B6761-20D6-2849-A623-2C967B75B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FF88FA-396C-164F-BB89-6918682E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64BCD-49F1-D545-ABBB-D79CC9F3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580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C9BC34-1AA7-124A-B41E-EFEA04F4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DB6A0-F8AA-5B41-AC92-DBFE38D9620A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65900B-FB7F-FB47-B3A8-E2041DED4E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A8C663-8853-624D-8B51-158C47CD4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64BCD-49F1-D545-ABBB-D79CC9F3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931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264164-8E2B-2B48-AD19-26018B1F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25F69-D165-0B41-8873-B7AAF5D94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62FB39-ABC5-C74F-AFDE-BD6D8AE0FD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C22D7B-3F91-9741-B913-0BC853F50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DB6A0-F8AA-5B41-AC92-DBFE38D9620A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32FF85-F2DE-324C-A346-DF5D967BC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F4556D-A3C9-1745-B177-7ADF56587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64BCD-49F1-D545-ABBB-D79CC9F3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386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2B804-908E-FF43-81A3-F2C4CAACF8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B7E7A2-E327-AF4C-9246-97274E6BBA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BE59FE-5072-7B4F-9BBC-A82C2701AC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6DBD27-E58A-4040-9EC3-0C0034EE5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DB6A0-F8AA-5B41-AC92-DBFE38D9620A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5AECE4-CBDD-6741-807D-59F28A7B8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B28E0E-CE80-2948-8556-C4A31E6C1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64BCD-49F1-D545-ABBB-D79CC9F3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945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0CE47-8705-4545-BF8D-5ABC07FEE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AE85BD-8293-9C4C-A1E8-61EAE3BCD1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7BEE54-759C-1646-BBA3-5240CA38D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DB6A0-F8AA-5B41-AC92-DBFE38D9620A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E6717B-A095-984D-B822-56FBF0A97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0E7A98-9149-1048-9305-ADC78DC64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64BCD-49F1-D545-ABBB-D79CC9F3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630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C2819D-1C47-404E-BDB3-F72D96C2F2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C38CF7-7118-084A-A8EE-C1FBC7DF4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425D3C-9BB0-B04F-A1DF-0F14915A2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DB6A0-F8AA-5B41-AC92-DBFE38D9620A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69526-2863-B844-98EC-7D3A57E21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4BDEF6-1635-A146-8D3B-1421DCD17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64BCD-49F1-D545-ABBB-D79CC9F327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235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FA7846-6C4B-0A40-BDD2-D6823A917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CBD60D-A14F-6A41-874B-D2D09CE8F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F05010-5F6A-5441-A79C-2EB6158A72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DB6A0-F8AA-5B41-AC92-DBFE38D9620A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415F4B-42BB-964E-B668-3DB69C314B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05FA0D-B98F-EC44-983F-A23A84725E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64BCD-49F1-D545-ABBB-D79CC9F327D6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072F0F-4B25-7C29-DA25-F5003065754B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64928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LCI - Public</a:t>
            </a:r>
          </a:p>
        </p:txBody>
      </p:sp>
    </p:spTree>
    <p:extLst>
      <p:ext uri="{BB962C8B-B14F-4D97-AF65-F5344CB8AC3E}">
        <p14:creationId xmlns:p14="http://schemas.microsoft.com/office/powerpoint/2010/main" val="1783919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6B8E989-A914-5F42-B7A0-92F566797B69}"/>
              </a:ext>
            </a:extLst>
          </p:cNvPr>
          <p:cNvCxnSpPr>
            <a:cxnSpLocks/>
          </p:cNvCxnSpPr>
          <p:nvPr/>
        </p:nvCxnSpPr>
        <p:spPr>
          <a:xfrm>
            <a:off x="1859632" y="3352285"/>
            <a:ext cx="0" cy="1140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CDEEDC50-51EB-804E-B734-F91C8E38788D}"/>
              </a:ext>
            </a:extLst>
          </p:cNvPr>
          <p:cNvSpPr/>
          <p:nvPr/>
        </p:nvSpPr>
        <p:spPr>
          <a:xfrm>
            <a:off x="6440336" y="0"/>
            <a:ext cx="288239" cy="6858000"/>
          </a:xfrm>
          <a:prstGeom prst="rect">
            <a:avLst/>
          </a:prstGeom>
          <a:solidFill>
            <a:srgbClr val="0B51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90C3CADD-E54F-C044-AFAB-78CACA42F4D3}"/>
              </a:ext>
            </a:extLst>
          </p:cNvPr>
          <p:cNvSpPr txBox="1">
            <a:spLocks/>
          </p:cNvSpPr>
          <p:nvPr/>
        </p:nvSpPr>
        <p:spPr>
          <a:xfrm>
            <a:off x="500098" y="432234"/>
            <a:ext cx="5245628" cy="174212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>
                <a:solidFill>
                  <a:srgbClr val="0B5194"/>
                </a:solidFill>
                <a:latin typeface="Calibri"/>
                <a:ea typeface="Calibri"/>
                <a:cs typeface="Calibri"/>
              </a:rPr>
              <a:t>CV26-100 Webinar 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93ECADA-C4BD-BE49-A464-A08D5343EAC5}"/>
              </a:ext>
            </a:extLst>
          </p:cNvPr>
          <p:cNvSpPr txBox="1">
            <a:spLocks/>
          </p:cNvSpPr>
          <p:nvPr/>
        </p:nvSpPr>
        <p:spPr>
          <a:xfrm>
            <a:off x="706977" y="2272986"/>
            <a:ext cx="5055389" cy="7974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>
                <a:solidFill>
                  <a:srgbClr val="F4811F"/>
                </a:solidFill>
                <a:latin typeface="Calibri"/>
                <a:ea typeface="Calibri"/>
                <a:cs typeface="Calibri"/>
              </a:rPr>
              <a:t>June 17, 2026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AF7E17-BFBF-AF1A-6D49-97CD37FE2F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443" y="3380703"/>
            <a:ext cx="1535707" cy="108351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FFB81BF-8B11-A720-6E12-511656C94D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3127" y="0"/>
            <a:ext cx="5471666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3FEA15A-896D-39BD-DDD2-157A2F27BB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532" y="3444657"/>
            <a:ext cx="1027069" cy="981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103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DA6C7EA-8D1F-AA43-A7E7-260134B66CF3}"/>
              </a:ext>
            </a:extLst>
          </p:cNvPr>
          <p:cNvSpPr/>
          <p:nvPr/>
        </p:nvSpPr>
        <p:spPr>
          <a:xfrm>
            <a:off x="0" y="490812"/>
            <a:ext cx="12192000" cy="790506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0759351-E49F-A143-96BF-A254EDCF751A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FFB6400-FCDD-674C-9E33-3D9C65C8A307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6C014BB4-C9E3-566E-6A1F-15A865EC94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343" y="5633006"/>
            <a:ext cx="1214958" cy="857214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075C3E-38A1-1E6E-5F5C-8718839019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450" y="1594809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fontAlgn="base">
              <a:buNone/>
            </a:pPr>
            <a:r>
              <a:rPr lang="en-US" sz="3200"/>
              <a:t>Today's webinar will provide an overview of: </a:t>
            </a:r>
            <a:endParaRPr lang="en-US" sz="3200">
              <a:ea typeface="Calibri"/>
              <a:cs typeface="Calibri"/>
            </a:endParaRPr>
          </a:p>
          <a:p>
            <a:pPr lvl="1" fontAlgn="base"/>
            <a:r>
              <a:rPr lang="en-US" sz="3200"/>
              <a:t>California Volunteers and College Corps  </a:t>
            </a:r>
            <a:endParaRPr lang="en-US" sz="3200">
              <a:ea typeface="Calibri"/>
              <a:cs typeface="Calibri"/>
            </a:endParaRPr>
          </a:p>
          <a:p>
            <a:pPr lvl="1" fontAlgn="base"/>
            <a:r>
              <a:rPr lang="en-US" sz="3200"/>
              <a:t>Statewide Cohort Experience strategy  </a:t>
            </a:r>
            <a:endParaRPr lang="en-US" sz="3200">
              <a:ea typeface="Calibri"/>
              <a:cs typeface="Calibri"/>
            </a:endParaRPr>
          </a:p>
          <a:p>
            <a:pPr lvl="1" fontAlgn="base"/>
            <a:r>
              <a:rPr lang="en-US" sz="3200"/>
              <a:t>Scope of work and contractor responsibilities  </a:t>
            </a:r>
            <a:endParaRPr lang="en-US" sz="3200">
              <a:ea typeface="Calibri"/>
              <a:cs typeface="Calibri"/>
            </a:endParaRPr>
          </a:p>
          <a:p>
            <a:pPr lvl="1" fontAlgn="base"/>
            <a:r>
              <a:rPr lang="en-US" sz="3200"/>
              <a:t>Proposal requirements and evaluation process  </a:t>
            </a:r>
            <a:endParaRPr lang="en-US" sz="3200">
              <a:ea typeface="Calibri"/>
              <a:cs typeface="Calibri"/>
            </a:endParaRPr>
          </a:p>
          <a:p>
            <a:pPr lvl="1" fontAlgn="base"/>
            <a:r>
              <a:rPr lang="en-US" sz="3200"/>
              <a:t>Contract timeline and key dates</a:t>
            </a:r>
            <a:r>
              <a:rPr lang="en-US" sz="4000"/>
              <a:t>  </a:t>
            </a:r>
            <a:endParaRPr lang="en-US" sz="4000">
              <a:ea typeface="Calibri"/>
              <a:cs typeface="Calibri"/>
            </a:endParaRPr>
          </a:p>
          <a:p>
            <a:endParaRPr lang="en-US" sz="3200">
              <a:ea typeface="Calibri"/>
              <a:cs typeface="Calibri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40C91DC-EF7E-D64F-9E6A-67BBD1FA1C27}"/>
              </a:ext>
            </a:extLst>
          </p:cNvPr>
          <p:cNvSpPr/>
          <p:nvPr/>
        </p:nvSpPr>
        <p:spPr>
          <a:xfrm>
            <a:off x="0" y="0"/>
            <a:ext cx="12192000" cy="1107540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C93603-1FE4-3E42-AE2F-4F81A4C17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450" y="555605"/>
            <a:ext cx="10760528" cy="421938"/>
          </a:xfrm>
        </p:spPr>
        <p:txBody>
          <a:bodyPr>
            <a:normAutofit fontScale="90000"/>
          </a:bodyPr>
          <a:lstStyle/>
          <a:p>
            <a:r>
              <a:rPr lang="en-US" sz="54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Webinar Objectives</a:t>
            </a:r>
            <a:r>
              <a:rPr lang="en-US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</a:t>
            </a:r>
            <a:endParaRPr lang="en-US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8DD34C-4BBC-AFA2-BF34-2B0859832B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133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2177F7-52AE-87B2-7AF4-FA7C7DB7A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7ED54FA-C822-BF56-9F83-07B43330B3F9}"/>
              </a:ext>
            </a:extLst>
          </p:cNvPr>
          <p:cNvSpPr/>
          <p:nvPr/>
        </p:nvSpPr>
        <p:spPr>
          <a:xfrm>
            <a:off x="-2" y="6398"/>
            <a:ext cx="12192000" cy="6851618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B2F73E1-C5F9-2FCD-0C84-D4D820B87EE2}"/>
              </a:ext>
            </a:extLst>
          </p:cNvPr>
          <p:cNvSpPr/>
          <p:nvPr/>
        </p:nvSpPr>
        <p:spPr>
          <a:xfrm>
            <a:off x="0" y="-4040"/>
            <a:ext cx="12192000" cy="1039498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9D726F3-36A8-30A2-74FB-8812DECAE562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CE8DEC5-B0E2-7D06-22F5-4D26C58DA491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71F81070-8B40-7DC3-0E88-5CF4B157DD54}"/>
              </a:ext>
            </a:extLst>
          </p:cNvPr>
          <p:cNvSpPr txBox="1"/>
          <p:nvPr/>
        </p:nvSpPr>
        <p:spPr>
          <a:xfrm>
            <a:off x="-5203" y="1097976"/>
            <a:ext cx="12193456" cy="504753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300" b="1">
                <a:solidFill>
                  <a:schemeClr val="bg1"/>
                </a:solidFill>
                <a:ea typeface="Calibri"/>
                <a:cs typeface="Calibri"/>
              </a:rPr>
              <a:t>California Volunteers</a:t>
            </a:r>
            <a:endParaRPr lang="en-US" sz="2300">
              <a:solidFill>
                <a:schemeClr val="bg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300">
                <a:solidFill>
                  <a:schemeClr val="bg1"/>
                </a:solidFill>
                <a:ea typeface="Calibri"/>
                <a:cs typeface="Calibri"/>
              </a:rPr>
              <a:t>Governor’s Office of Service and Community Engagement (GO-Serve)</a:t>
            </a:r>
          </a:p>
          <a:p>
            <a:endParaRPr lang="en-US" sz="2300" b="1" dirty="0">
              <a:solidFill>
                <a:schemeClr val="bg1"/>
              </a:solidFill>
              <a:ea typeface="Calibri"/>
              <a:cs typeface="Calibri"/>
            </a:endParaRPr>
          </a:p>
          <a:p>
            <a:r>
              <a:rPr lang="en-US" sz="2300" b="1">
                <a:solidFill>
                  <a:schemeClr val="bg1"/>
                </a:solidFill>
                <a:ea typeface="Calibri"/>
                <a:cs typeface="Calibri"/>
              </a:rPr>
              <a:t>College Corps</a:t>
            </a:r>
          </a:p>
          <a:p>
            <a:pPr marL="800100" lvl="1" indent="-342900">
              <a:buFont typeface="Arial"/>
              <a:buChar char="•"/>
            </a:pPr>
            <a:r>
              <a:rPr lang="en-US" sz="2300">
                <a:solidFill>
                  <a:schemeClr val="bg1"/>
                </a:solidFill>
                <a:ea typeface="Calibri"/>
                <a:cs typeface="Calibri"/>
              </a:rPr>
              <a:t>Engage college students in meaningful service Opportunities that build leadership skills and civic responsibility</a:t>
            </a:r>
          </a:p>
          <a:p>
            <a:pPr marL="800100" lvl="1" indent="-342900">
              <a:buFont typeface="Arial"/>
              <a:buChar char="•"/>
            </a:pPr>
            <a:r>
              <a:rPr lang="en-US" sz="2300">
                <a:solidFill>
                  <a:schemeClr val="bg1"/>
                </a:solidFill>
                <a:ea typeface="Calibri"/>
                <a:cs typeface="Calibri"/>
              </a:rPr>
              <a:t>Help students from diverse backgrounds graduate college on time and with less debt</a:t>
            </a:r>
          </a:p>
          <a:p>
            <a:pPr marL="800100" lvl="1" indent="-342900">
              <a:buFont typeface="Arial"/>
              <a:buChar char="•"/>
            </a:pPr>
            <a:r>
              <a:rPr lang="en-US" sz="2300">
                <a:solidFill>
                  <a:schemeClr val="bg1"/>
                </a:solidFill>
                <a:ea typeface="Calibri"/>
                <a:cs typeface="Calibri"/>
              </a:rPr>
              <a:t>Support the work of community-based organizations focused on key local priorities</a:t>
            </a:r>
          </a:p>
          <a:p>
            <a:endParaRPr lang="en-US" sz="2300" b="1" dirty="0">
              <a:solidFill>
                <a:schemeClr val="bg1"/>
              </a:solidFill>
              <a:ea typeface="Calibri"/>
              <a:cs typeface="Calibri"/>
            </a:endParaRPr>
          </a:p>
          <a:p>
            <a:r>
              <a:rPr lang="en-US" sz="2300" b="1">
                <a:solidFill>
                  <a:schemeClr val="bg1"/>
                </a:solidFill>
                <a:ea typeface="Calibri"/>
                <a:cs typeface="Calibri"/>
              </a:rPr>
              <a:t>College Corps Focus Areas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300">
                <a:solidFill>
                  <a:schemeClr val="bg1"/>
                </a:solidFill>
                <a:ea typeface="Calibri"/>
                <a:cs typeface="Calibri"/>
              </a:rPr>
              <a:t>K-12 Education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300">
                <a:solidFill>
                  <a:schemeClr val="bg1"/>
                </a:solidFill>
                <a:ea typeface="Calibri"/>
                <a:cs typeface="Calibri"/>
              </a:rPr>
              <a:t>Food Insecurity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300">
                <a:solidFill>
                  <a:schemeClr val="bg1"/>
                </a:solidFill>
                <a:ea typeface="Calibri"/>
                <a:cs typeface="Calibri"/>
              </a:rPr>
              <a:t>Climate Action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300">
                <a:solidFill>
                  <a:schemeClr val="bg1"/>
                </a:solidFill>
                <a:ea typeface="Calibri"/>
                <a:cs typeface="Calibri"/>
              </a:rPr>
              <a:t>Local Community Priorities</a:t>
            </a:r>
          </a:p>
        </p:txBody>
      </p:sp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1CE5CCFD-0D07-3837-5686-B109A974B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5600" y="5785757"/>
            <a:ext cx="1219200" cy="685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FB41691-D84E-5E80-A23D-E1DFE388D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04" y="130830"/>
            <a:ext cx="11128077" cy="897591"/>
          </a:xfrm>
        </p:spPr>
        <p:txBody>
          <a:bodyPr>
            <a:noAutofit/>
          </a:bodyPr>
          <a:lstStyle/>
          <a:p>
            <a:r>
              <a:rPr lang="en-US" sz="49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California Volunteers &amp; College Corps</a:t>
            </a:r>
            <a:r>
              <a:rPr lang="en-US" sz="4900" b="1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 </a:t>
            </a:r>
            <a:endParaRPr lang="en-US" sz="4900">
              <a:solidFill>
                <a:schemeClr val="bg1"/>
              </a:solidFill>
              <a:ea typeface="Calibri Light"/>
              <a:cs typeface="Calibri Ligh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08C9A1-ECD5-4C42-4F65-FE8A8EE45D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3495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A4B65AB-3D53-6841-A4DA-4A5F39C37AFA}"/>
              </a:ext>
            </a:extLst>
          </p:cNvPr>
          <p:cNvSpPr/>
          <p:nvPr/>
        </p:nvSpPr>
        <p:spPr>
          <a:xfrm>
            <a:off x="0" y="553442"/>
            <a:ext cx="12192000" cy="738316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AA85F09-8C5B-F542-9EF7-DEBD2F47AF16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B61FDF7-5100-0748-85CA-8B2EDD3030E1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128EFF-433F-8E41-A1B9-81333C9BD14E}"/>
              </a:ext>
            </a:extLst>
          </p:cNvPr>
          <p:cNvSpPr txBox="1"/>
          <p:nvPr/>
        </p:nvSpPr>
        <p:spPr>
          <a:xfrm>
            <a:off x="109806" y="1515048"/>
            <a:ext cx="10973742" cy="31700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fontAlgn="base"/>
            <a:r>
              <a:rPr lang="en-US" sz="3200"/>
              <a:t>The Statewide Cohort Experience is designed to: </a:t>
            </a:r>
            <a:endParaRPr lang="en-US" sz="3200">
              <a:ea typeface="Calibri"/>
              <a:cs typeface="Calibri"/>
            </a:endParaRPr>
          </a:p>
          <a:p>
            <a:pPr marL="914400" lvl="1" indent="-457200" fontAlgn="base">
              <a:buFont typeface="Arial" panose="020B0604020202020204" pitchFamily="34" charset="0"/>
              <a:buChar char="•"/>
            </a:pPr>
            <a:r>
              <a:rPr lang="en-US" sz="3200"/>
              <a:t>Build connection across campuses  </a:t>
            </a:r>
            <a:endParaRPr lang="en-US" sz="3200">
              <a:ea typeface="Calibri"/>
              <a:cs typeface="Calibri"/>
            </a:endParaRPr>
          </a:p>
          <a:p>
            <a:pPr marL="914400" lvl="1" indent="-457200" fontAlgn="base">
              <a:buFont typeface="Arial" panose="020B0604020202020204" pitchFamily="34" charset="0"/>
              <a:buChar char="•"/>
            </a:pPr>
            <a:r>
              <a:rPr lang="en-US" sz="3200"/>
              <a:t>Strengthen leadership development  </a:t>
            </a:r>
            <a:endParaRPr lang="en-US" sz="3200">
              <a:ea typeface="Calibri"/>
              <a:cs typeface="Calibri"/>
            </a:endParaRPr>
          </a:p>
          <a:p>
            <a:pPr marL="914400" lvl="1" indent="-457200" fontAlgn="base">
              <a:buFont typeface="Arial" panose="020B0604020202020204" pitchFamily="34" charset="0"/>
              <a:buChar char="•"/>
            </a:pPr>
            <a:r>
              <a:rPr lang="en-US" sz="3200"/>
              <a:t>Foster a shared sense of identity and purpose  </a:t>
            </a:r>
            <a:endParaRPr lang="en-US" sz="3200">
              <a:ea typeface="Calibri"/>
              <a:cs typeface="Calibri"/>
            </a:endParaRPr>
          </a:p>
          <a:p>
            <a:pPr marL="914400" lvl="1" indent="-457200" fontAlgn="base">
              <a:buFont typeface="Arial" panose="020B0604020202020204" pitchFamily="34" charset="0"/>
              <a:buChar char="•"/>
            </a:pPr>
            <a:r>
              <a:rPr lang="en-US" sz="3200"/>
              <a:t>Create opportunities for reflection and peer learning  </a:t>
            </a:r>
            <a:endParaRPr lang="en-US" sz="3200">
              <a:ea typeface="Calibri"/>
              <a:cs typeface="Calibri"/>
            </a:endParaRPr>
          </a:p>
          <a:p>
            <a:pPr marL="914400" lvl="1" indent="-457200" fontAlgn="base">
              <a:buFont typeface="Arial" panose="020B0604020202020204" pitchFamily="34" charset="0"/>
              <a:buChar char="•"/>
            </a:pPr>
            <a:r>
              <a:rPr lang="en-US" sz="3200"/>
              <a:t>Support a consistent fellow experience statewide </a:t>
            </a:r>
            <a:r>
              <a:rPr lang="en-US" sz="4000"/>
              <a:t> </a:t>
            </a:r>
            <a:endParaRPr lang="en-US" sz="4000">
              <a:ea typeface="Calibri"/>
              <a:cs typeface="Calibri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0CA620A-1D5C-4402-2A1E-7959997E09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343" y="5633006"/>
            <a:ext cx="1214958" cy="85721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6E88DD6-F186-C64B-A646-A853491A206A}"/>
              </a:ext>
            </a:extLst>
          </p:cNvPr>
          <p:cNvSpPr/>
          <p:nvPr/>
        </p:nvSpPr>
        <p:spPr>
          <a:xfrm>
            <a:off x="0" y="0"/>
            <a:ext cx="12192000" cy="1089832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A1FC2D4-9F87-0C4E-8F3C-C64DFAAA4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05" y="109772"/>
            <a:ext cx="10186754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Statewide Cohort Experience Strategy</a:t>
            </a:r>
            <a:r>
              <a:rPr lang="en-US" sz="48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6BA14F-CCFF-A12B-CF5A-8F2DF913D0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064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C141B5-F631-C642-2E61-EE6938E43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039B18F-3407-DAC7-1857-FCE17E76B97E}"/>
              </a:ext>
            </a:extLst>
          </p:cNvPr>
          <p:cNvSpPr/>
          <p:nvPr/>
        </p:nvSpPr>
        <p:spPr>
          <a:xfrm>
            <a:off x="0" y="194733"/>
            <a:ext cx="12192000" cy="6851618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454480B-B954-4891-4594-4DEF0470F70D}"/>
              </a:ext>
            </a:extLst>
          </p:cNvPr>
          <p:cNvSpPr/>
          <p:nvPr/>
        </p:nvSpPr>
        <p:spPr>
          <a:xfrm>
            <a:off x="0" y="-4040"/>
            <a:ext cx="12192000" cy="1094859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9ED88F3-F69C-1837-613E-D4970EEDC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0" y="121327"/>
            <a:ext cx="8613755" cy="1325563"/>
          </a:xfrm>
        </p:spPr>
        <p:txBody>
          <a:bodyPr>
            <a:normAutofit/>
          </a:bodyPr>
          <a:lstStyle/>
          <a:p>
            <a:r>
              <a:rPr lang="en-US" sz="49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Events Included in this RFP</a:t>
            </a:r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973C5E-127F-E421-0673-9E2A9B7EE74E}"/>
              </a:ext>
            </a:extLst>
          </p:cNvPr>
          <p:cNvSpPr txBox="1"/>
          <p:nvPr/>
        </p:nvSpPr>
        <p:spPr>
          <a:xfrm>
            <a:off x="99520" y="1354829"/>
            <a:ext cx="11282779" cy="50167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fontAlgn="base"/>
            <a:r>
              <a:rPr lang="en-US" sz="3200" b="1">
                <a:solidFill>
                  <a:schemeClr val="bg1"/>
                </a:solidFill>
              </a:rPr>
              <a:t>Mid-Year Leadership Workshops</a:t>
            </a:r>
            <a:r>
              <a:rPr lang="en-US" sz="3200" dirty="0">
                <a:solidFill>
                  <a:schemeClr val="bg1"/>
                </a:solidFill>
              </a:rPr>
              <a:t> </a:t>
            </a:r>
            <a:endParaRPr lang="en-US" sz="3200" dirty="0">
              <a:solidFill>
                <a:schemeClr val="bg1"/>
              </a:solidFill>
              <a:ea typeface="Calibri"/>
              <a:cs typeface="Calibri"/>
            </a:endParaRPr>
          </a:p>
          <a:p>
            <a:pPr fontAlgn="base"/>
            <a:r>
              <a:rPr lang="en-US" sz="3200">
                <a:solidFill>
                  <a:schemeClr val="bg1"/>
                </a:solidFill>
              </a:rPr>
              <a:t>January–March, 400–600 attendees per event </a:t>
            </a:r>
            <a:endParaRPr lang="en-US" sz="320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r>
              <a:rPr lang="en-US" sz="3200">
                <a:solidFill>
                  <a:schemeClr val="bg1"/>
                </a:solidFill>
                <a:ea typeface="Calibri" panose="020F0502020204030204"/>
                <a:cs typeface="Calibri" panose="020F0502020204030204"/>
              </a:rPr>
              <a:t>7 annually </a:t>
            </a:r>
          </a:p>
          <a:p>
            <a:pPr fontAlgn="base"/>
            <a:endParaRPr lang="en-US" sz="3200">
              <a:solidFill>
                <a:schemeClr val="bg1"/>
              </a:solidFill>
            </a:endParaRPr>
          </a:p>
          <a:p>
            <a:pPr fontAlgn="base"/>
            <a:r>
              <a:rPr lang="en-US" sz="3200" b="1">
                <a:solidFill>
                  <a:schemeClr val="bg1"/>
                </a:solidFill>
              </a:rPr>
              <a:t>In-Person Peer Exchange</a:t>
            </a:r>
            <a:r>
              <a:rPr lang="en-US" sz="3200" dirty="0">
                <a:solidFill>
                  <a:schemeClr val="bg1"/>
                </a:solidFill>
              </a:rPr>
              <a:t> </a:t>
            </a:r>
            <a:endParaRPr lang="en-US" sz="3200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fontAlgn="base"/>
            <a:r>
              <a:rPr lang="en-US" sz="3200">
                <a:solidFill>
                  <a:schemeClr val="bg1"/>
                </a:solidFill>
              </a:rPr>
              <a:t>June, approximately 200 attendees </a:t>
            </a:r>
            <a:endParaRPr lang="en-US" sz="320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r>
              <a:rPr lang="en-US" sz="3200">
                <a:solidFill>
                  <a:schemeClr val="bg1"/>
                </a:solidFill>
                <a:ea typeface="Calibri" panose="020F0502020204030204"/>
                <a:cs typeface="Calibri" panose="020F0502020204030204"/>
              </a:rPr>
              <a:t>1 annually </a:t>
            </a:r>
          </a:p>
          <a:p>
            <a:pPr fontAlgn="base"/>
            <a:endParaRPr lang="en-US" sz="3200">
              <a:solidFill>
                <a:schemeClr val="bg1"/>
              </a:solidFill>
            </a:endParaRPr>
          </a:p>
          <a:p>
            <a:pPr fontAlgn="base"/>
            <a:r>
              <a:rPr lang="en-US" sz="3200" b="1">
                <a:solidFill>
                  <a:schemeClr val="bg1"/>
                </a:solidFill>
              </a:rPr>
              <a:t>Total Contract Scope</a:t>
            </a:r>
            <a:r>
              <a:rPr lang="en-US" sz="3200" dirty="0">
                <a:solidFill>
                  <a:schemeClr val="bg1"/>
                </a:solidFill>
              </a:rPr>
              <a:t> </a:t>
            </a:r>
            <a:endParaRPr lang="en-US" sz="3200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fontAlgn="base"/>
            <a:r>
              <a:rPr lang="en-US" sz="3200">
                <a:solidFill>
                  <a:schemeClr val="bg1"/>
                </a:solidFill>
              </a:rPr>
              <a:t>16 statewide events over 2 years  </a:t>
            </a:r>
            <a:endParaRPr lang="en-US" sz="320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3625E13-7D10-ABDF-98C7-AC4BEFBF113C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75E9C3A-9E00-8C8E-7926-F3A3E219C0E8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 descr="A picture containing logo&#10;&#10;Description automatically generated">
            <a:extLst>
              <a:ext uri="{FF2B5EF4-FFF2-40B4-BE49-F238E27FC236}">
                <a16:creationId xmlns:a16="http://schemas.microsoft.com/office/drawing/2014/main" id="{FE78BA64-99B0-2695-37E6-6972539A13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5600" y="5785757"/>
            <a:ext cx="1219200" cy="6858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D017939-C48D-8566-E294-7651B3B716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817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AAECBC1-1CD4-C84B-B3F2-D58410CE9699}"/>
              </a:ext>
            </a:extLst>
          </p:cNvPr>
          <p:cNvSpPr/>
          <p:nvPr/>
        </p:nvSpPr>
        <p:spPr>
          <a:xfrm>
            <a:off x="0" y="0"/>
            <a:ext cx="12192000" cy="901007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4900" b="1">
                <a:solidFill>
                  <a:schemeClr val="bg1"/>
                </a:solidFill>
                <a:ea typeface="Calibri"/>
                <a:cs typeface="Calibri"/>
              </a:rPr>
              <a:t>Mid-Year Leadership Workshop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13437B-492D-4F41-BD5C-3BFDB427B1A4}"/>
              </a:ext>
            </a:extLst>
          </p:cNvPr>
          <p:cNvSpPr/>
          <p:nvPr/>
        </p:nvSpPr>
        <p:spPr>
          <a:xfrm>
            <a:off x="0" y="902008"/>
            <a:ext cx="12192000" cy="97475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EEAAAC3-6D8B-7347-ADA2-0BBE3914DEBB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683A6D3-DCDB-5246-9DE9-6B8DF93E3EA4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D0457C29-602B-FD46-B46F-A1323BA65BA4}"/>
              </a:ext>
            </a:extLst>
          </p:cNvPr>
          <p:cNvSpPr txBox="1">
            <a:spLocks/>
          </p:cNvSpPr>
          <p:nvPr/>
        </p:nvSpPr>
        <p:spPr>
          <a:xfrm>
            <a:off x="853818" y="1480919"/>
            <a:ext cx="2581455" cy="14060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latin typeface="Calibri"/>
                <a:ea typeface="Calibri"/>
                <a:cs typeface="Calibri"/>
              </a:rPr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BFB33B3-1CD4-414E-BA8C-D7027F035B86}"/>
              </a:ext>
            </a:extLst>
          </p:cNvPr>
          <p:cNvSpPr txBox="1"/>
          <p:nvPr/>
        </p:nvSpPr>
        <p:spPr>
          <a:xfrm>
            <a:off x="7699074" y="2457931"/>
            <a:ext cx="4402341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>
                <a:solidFill>
                  <a:schemeClr val="bg2">
                    <a:lumMod val="50000"/>
                  </a:schemeClr>
                </a:solidFill>
              </a:rPr>
              <a:t>College Corps fellows gather to connect, develop leadership skills, and strengthen their impact through service, learning, and community building</a:t>
            </a:r>
            <a:endParaRPr lang="en-US" sz="2400">
              <a:solidFill>
                <a:schemeClr val="bg2">
                  <a:lumMod val="50000"/>
                </a:schemeClr>
              </a:solidFill>
              <a:ea typeface="Calibri"/>
              <a:cs typeface="Calibri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D58A83A-63FE-3EF7-793F-C26B771811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343" y="5633006"/>
            <a:ext cx="1214958" cy="85721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060FCA8-6937-6405-4032-E8506C3F84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880" y="1186646"/>
            <a:ext cx="7081798" cy="49236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36B3A06-B480-D2EB-1C5D-7A83067EFE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294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CB0860-0042-EF23-FD0E-4247F9CBA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794A72B-C765-BEC3-CFB1-6E46EB1EB56A}"/>
              </a:ext>
            </a:extLst>
          </p:cNvPr>
          <p:cNvSpPr/>
          <p:nvPr/>
        </p:nvSpPr>
        <p:spPr>
          <a:xfrm>
            <a:off x="0" y="194733"/>
            <a:ext cx="12192000" cy="6851618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1725617-7DCB-4608-2C2D-1C6B4E45A966}"/>
              </a:ext>
            </a:extLst>
          </p:cNvPr>
          <p:cNvSpPr/>
          <p:nvPr/>
        </p:nvSpPr>
        <p:spPr>
          <a:xfrm>
            <a:off x="0" y="6398"/>
            <a:ext cx="12192000" cy="1147051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B645052-9660-7B6B-D313-44B18B025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786" y="152307"/>
            <a:ext cx="10371873" cy="1339170"/>
          </a:xfrm>
        </p:spPr>
        <p:txBody>
          <a:bodyPr>
            <a:normAutofit/>
          </a:bodyPr>
          <a:lstStyle/>
          <a:p>
            <a:r>
              <a:rPr lang="en-US" sz="49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Mid-Year Leadership Workshops</a:t>
            </a:r>
            <a:endParaRPr lang="en-US" sz="4900">
              <a:solidFill>
                <a:schemeClr val="bg1"/>
              </a:solidFill>
              <a:ea typeface="Calibri Light" panose="020F0302020204030204"/>
              <a:cs typeface="Calibri Light" panose="020F03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D921F6C-C8B0-60DF-60E1-947327D94634}"/>
              </a:ext>
            </a:extLst>
          </p:cNvPr>
          <p:cNvSpPr txBox="1"/>
          <p:nvPr/>
        </p:nvSpPr>
        <p:spPr>
          <a:xfrm>
            <a:off x="172587" y="1226642"/>
            <a:ext cx="10962361" cy="60016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fontAlgn="base"/>
            <a:r>
              <a:rPr lang="en-US" sz="3200">
                <a:solidFill>
                  <a:schemeClr val="bg1"/>
                </a:solidFill>
              </a:rPr>
              <a:t>Designed to provide opportunities for: 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marL="914400" lvl="1" indent="-457200" fontAlgn="base">
              <a:buFont typeface="Arial"/>
              <a:buChar char="•"/>
            </a:pPr>
            <a:r>
              <a:rPr lang="en-US" sz="3200">
                <a:solidFill>
                  <a:schemeClr val="bg1"/>
                </a:solidFill>
              </a:rPr>
              <a:t>Leadership development &amp; peer connection  </a:t>
            </a:r>
            <a:endParaRPr lang="en-US" sz="3200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marL="914400" lvl="1" indent="-457200" fontAlgn="base">
              <a:buFont typeface="Arial"/>
              <a:buChar char="•"/>
            </a:pPr>
            <a:r>
              <a:rPr lang="en-US" sz="3200">
                <a:solidFill>
                  <a:schemeClr val="bg1"/>
                </a:solidFill>
              </a:rPr>
              <a:t>Community building  &amp; reflection on service experiences  </a:t>
            </a:r>
            <a:endParaRPr lang="en-US" sz="3200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marL="914400" lvl="1" indent="-457200" fontAlgn="base">
              <a:buFont typeface="Arial"/>
              <a:buChar char="•"/>
            </a:pPr>
            <a:r>
              <a:rPr lang="en-US" sz="3200">
                <a:solidFill>
                  <a:schemeClr val="bg1"/>
                </a:solidFill>
              </a:rPr>
              <a:t>Networking &amp; professional growth  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lvl="1"/>
            <a:endParaRPr lang="en-US" sz="3200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r>
              <a:rPr lang="en-US" sz="3200">
                <a:solidFill>
                  <a:schemeClr val="bg1"/>
                </a:solidFill>
              </a:rPr>
              <a:t>Programming may include: </a:t>
            </a:r>
            <a:endParaRPr lang="en-US" sz="3200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marL="1371600" lvl="2" indent="-457200" fontAlgn="base">
              <a:buFont typeface="Arial"/>
              <a:buChar char="•"/>
            </a:pPr>
            <a:r>
              <a:rPr lang="en-US" sz="3200">
                <a:solidFill>
                  <a:schemeClr val="bg1"/>
                </a:solidFill>
              </a:rPr>
              <a:t>Guest speakers  </a:t>
            </a:r>
            <a:endParaRPr lang="en-US" sz="3200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marL="1371600" lvl="2" indent="-457200" fontAlgn="base">
              <a:buFont typeface="Arial"/>
              <a:buChar char="•"/>
            </a:pPr>
            <a:r>
              <a:rPr lang="en-US" sz="3200">
                <a:solidFill>
                  <a:schemeClr val="bg1"/>
                </a:solidFill>
              </a:rPr>
              <a:t>Leadership workshops  </a:t>
            </a:r>
            <a:endParaRPr lang="en-US" sz="3200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marL="1371600" lvl="2" indent="-457200" fontAlgn="base">
              <a:buFont typeface="Arial"/>
              <a:buChar char="•"/>
            </a:pPr>
            <a:r>
              <a:rPr lang="en-US" sz="3200">
                <a:solidFill>
                  <a:schemeClr val="bg1"/>
                </a:solidFill>
              </a:rPr>
              <a:t>Alumni panels  </a:t>
            </a:r>
            <a:endParaRPr lang="en-US" sz="3200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marL="1371600" lvl="2" indent="-457200" fontAlgn="base">
              <a:buFont typeface="Arial"/>
              <a:buChar char="•"/>
            </a:pPr>
            <a:r>
              <a:rPr lang="en-US" sz="3200">
                <a:solidFill>
                  <a:schemeClr val="bg1"/>
                </a:solidFill>
              </a:rPr>
              <a:t>Service activities  </a:t>
            </a:r>
            <a:endParaRPr lang="en-US" sz="3200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marL="1371600" lvl="2" indent="-457200" fontAlgn="base">
              <a:buFont typeface="Arial"/>
              <a:buChar char="•"/>
            </a:pPr>
            <a:r>
              <a:rPr lang="en-US" sz="3200">
                <a:solidFill>
                  <a:schemeClr val="bg1"/>
                </a:solidFill>
              </a:rPr>
              <a:t>Fellow-led sessions  </a:t>
            </a:r>
            <a:endParaRPr lang="en-US" sz="320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fontAlgn="base"/>
            <a:endParaRPr lang="en-US" sz="3200">
              <a:solidFill>
                <a:schemeClr val="bg1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7000655-16BC-137D-7798-F2E13D227A71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10AAED0-7F32-B5F7-5BA8-CD5241245EBB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 descr="A picture containing logo&#10;&#10;Description automatically generated">
            <a:extLst>
              <a:ext uri="{FF2B5EF4-FFF2-40B4-BE49-F238E27FC236}">
                <a16:creationId xmlns:a16="http://schemas.microsoft.com/office/drawing/2014/main" id="{E5CF0734-7C40-946C-5EFB-4434822DDD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5600" y="5785757"/>
            <a:ext cx="1219200" cy="6858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A072EA5-8BF8-0E5F-927A-09DD5EC684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1201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D7117D-4610-C071-B00F-BE3D664D0A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778C623-1714-1926-A762-38266A58358F}"/>
              </a:ext>
            </a:extLst>
          </p:cNvPr>
          <p:cNvSpPr/>
          <p:nvPr/>
        </p:nvSpPr>
        <p:spPr>
          <a:xfrm>
            <a:off x="0" y="490812"/>
            <a:ext cx="12192000" cy="853137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A2A70FB-B3A3-A416-0A00-B13D95DDA1B7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824758-6D60-D6BE-315C-6B1BFD19E5A4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F4E2DC32-514D-C54A-1CB2-525499BA6F44}"/>
              </a:ext>
            </a:extLst>
          </p:cNvPr>
          <p:cNvSpPr txBox="1"/>
          <p:nvPr/>
        </p:nvSpPr>
        <p:spPr>
          <a:xfrm>
            <a:off x="123413" y="1527724"/>
            <a:ext cx="11572456" cy="36009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fontAlgn="base"/>
            <a:r>
              <a:rPr lang="en-US" sz="3200"/>
              <a:t>The Scope of Work includes: </a:t>
            </a:r>
            <a:endParaRPr lang="en-US" sz="3200">
              <a:ea typeface="Calibri"/>
              <a:cs typeface="Calibri"/>
            </a:endParaRPr>
          </a:p>
          <a:p>
            <a:pPr marL="457200" indent="-457200" fontAlgn="base">
              <a:buFont typeface="Arial"/>
              <a:buChar char="•"/>
            </a:pPr>
            <a:r>
              <a:rPr lang="en-US" sz="3200"/>
              <a:t>Event Planning and Logistics Management  </a:t>
            </a:r>
            <a:endParaRPr lang="en-US" sz="3200">
              <a:ea typeface="Calibri" panose="020F0502020204030204"/>
              <a:cs typeface="Calibri" panose="020F0502020204030204"/>
            </a:endParaRPr>
          </a:p>
          <a:p>
            <a:pPr marL="457200" indent="-457200" fontAlgn="base">
              <a:buFont typeface="Arial"/>
              <a:buChar char="•"/>
            </a:pPr>
            <a:r>
              <a:rPr lang="en-US" sz="3200"/>
              <a:t>Advisory Group Participation and Support  </a:t>
            </a:r>
            <a:endParaRPr lang="en-US" sz="3200">
              <a:ea typeface="Calibri" panose="020F0502020204030204"/>
              <a:cs typeface="Calibri" panose="020F0502020204030204"/>
            </a:endParaRPr>
          </a:p>
          <a:p>
            <a:pPr marL="457200" indent="-457200" fontAlgn="base">
              <a:buFont typeface="Arial"/>
              <a:buChar char="•"/>
            </a:pPr>
            <a:r>
              <a:rPr lang="en-US" sz="3200"/>
              <a:t>Facilitator Recruitment, Support, and Coordination  </a:t>
            </a:r>
            <a:endParaRPr lang="en-US" sz="3200">
              <a:ea typeface="Calibri" panose="020F0502020204030204"/>
              <a:cs typeface="Calibri" panose="020F0502020204030204"/>
            </a:endParaRPr>
          </a:p>
          <a:p>
            <a:pPr marL="457200" indent="-457200" fontAlgn="base">
              <a:buFont typeface="Arial"/>
              <a:buChar char="•"/>
            </a:pPr>
            <a:r>
              <a:rPr lang="en-US" sz="3200"/>
              <a:t>Event Materials Development  </a:t>
            </a:r>
            <a:endParaRPr lang="en-US" sz="3200">
              <a:ea typeface="Calibri" panose="020F0502020204030204"/>
              <a:cs typeface="Calibri" panose="020F0502020204030204"/>
            </a:endParaRPr>
          </a:p>
          <a:p>
            <a:pPr marL="457200" indent="-457200" fontAlgn="base">
              <a:buFont typeface="Arial"/>
              <a:buChar char="•"/>
            </a:pPr>
            <a:r>
              <a:rPr lang="en-US" sz="3200"/>
              <a:t>Program Coordination and Contract Management  </a:t>
            </a:r>
            <a:endParaRPr lang="en-US" sz="3200">
              <a:ea typeface="Calibri" panose="020F0502020204030204"/>
              <a:cs typeface="Calibri" panose="020F0502020204030204"/>
            </a:endParaRPr>
          </a:p>
          <a:p>
            <a:pPr lvl="1" fontAlgn="base"/>
            <a:endParaRPr lang="en-US" sz="360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03ED7BD-B91B-5174-1BE2-C402997C4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343" y="5633006"/>
            <a:ext cx="1214958" cy="85721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087929C-BB7F-BF2E-70AF-6628016EF791}"/>
              </a:ext>
            </a:extLst>
          </p:cNvPr>
          <p:cNvSpPr/>
          <p:nvPr/>
        </p:nvSpPr>
        <p:spPr>
          <a:xfrm>
            <a:off x="0" y="0"/>
            <a:ext cx="12192000" cy="1218261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8F5F430-9A89-1FDE-82F2-54C478ECA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47" y="252799"/>
            <a:ext cx="7576978" cy="1216707"/>
          </a:xfrm>
        </p:spPr>
        <p:txBody>
          <a:bodyPr>
            <a:normAutofit/>
          </a:bodyPr>
          <a:lstStyle/>
          <a:p>
            <a:r>
              <a:rPr lang="en-US" sz="49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Scope of Work Overview</a:t>
            </a:r>
            <a:r>
              <a:rPr lang="en-US" sz="4900" b="1" dirty="0">
                <a:latin typeface="Calibri"/>
                <a:ea typeface="Calibri"/>
                <a:cs typeface="Calibri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F26997-2380-4930-EFDE-A8C452FB4D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7230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9C6CA8-63F0-16D4-3478-E64B743ED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1EF5C0A-46DE-F356-902A-DB698CE7B9C2}"/>
              </a:ext>
            </a:extLst>
          </p:cNvPr>
          <p:cNvSpPr/>
          <p:nvPr/>
        </p:nvSpPr>
        <p:spPr>
          <a:xfrm>
            <a:off x="0" y="194733"/>
            <a:ext cx="12192000" cy="6851618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553A05-1456-D088-FCF9-29D22DB47460}"/>
              </a:ext>
            </a:extLst>
          </p:cNvPr>
          <p:cNvSpPr/>
          <p:nvPr/>
        </p:nvSpPr>
        <p:spPr>
          <a:xfrm>
            <a:off x="0" y="0"/>
            <a:ext cx="12192000" cy="1155625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A444845-319A-06A3-31BB-A0EAB1F54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7" y="100557"/>
            <a:ext cx="12183362" cy="1325563"/>
          </a:xfrm>
        </p:spPr>
        <p:txBody>
          <a:bodyPr>
            <a:noAutofit/>
          </a:bodyPr>
          <a:lstStyle/>
          <a:p>
            <a:r>
              <a:rPr lang="en-US" sz="49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Event Planning and Logistics Management</a:t>
            </a:r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D33508-5046-CDAB-9C5E-0B35DDB7A927}"/>
              </a:ext>
            </a:extLst>
          </p:cNvPr>
          <p:cNvSpPr txBox="1"/>
          <p:nvPr/>
        </p:nvSpPr>
        <p:spPr>
          <a:xfrm>
            <a:off x="131765" y="1268089"/>
            <a:ext cx="11887645" cy="50167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fontAlgn="base"/>
            <a:r>
              <a:rPr lang="en-US" sz="3200">
                <a:solidFill>
                  <a:schemeClr val="bg1"/>
                </a:solidFill>
              </a:rPr>
              <a:t>Contractor responsibilities include: 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marL="1028700" lvl="1" indent="-571500" fontAlgn="base">
              <a:buFont typeface="Arial"/>
              <a:buChar char="•"/>
            </a:pPr>
            <a:r>
              <a:rPr lang="en-US" sz="3200">
                <a:solidFill>
                  <a:schemeClr val="bg1"/>
                </a:solidFill>
              </a:rPr>
              <a:t>Venue coordination  </a:t>
            </a:r>
            <a:endParaRPr lang="en-US" sz="320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marL="1028700" lvl="1" indent="-571500" fontAlgn="base">
              <a:buFont typeface="Arial"/>
              <a:buChar char="•"/>
            </a:pPr>
            <a:r>
              <a:rPr lang="en-US" sz="3200">
                <a:solidFill>
                  <a:schemeClr val="bg1"/>
                </a:solidFill>
              </a:rPr>
              <a:t>Vendor management  </a:t>
            </a:r>
            <a:endParaRPr lang="en-US" sz="320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marL="1028700" lvl="1" indent="-571500" fontAlgn="base">
              <a:buFont typeface="Arial"/>
              <a:buChar char="•"/>
            </a:pPr>
            <a:r>
              <a:rPr lang="en-US" sz="3200">
                <a:solidFill>
                  <a:schemeClr val="bg1"/>
                </a:solidFill>
              </a:rPr>
              <a:t>Registration management </a:t>
            </a:r>
            <a:endParaRPr lang="en-US" sz="320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marL="1028700" lvl="1" indent="-571500" fontAlgn="base">
              <a:buFont typeface="Arial"/>
              <a:buChar char="•"/>
            </a:pPr>
            <a:r>
              <a:rPr lang="en-US" sz="3200">
                <a:solidFill>
                  <a:schemeClr val="bg1"/>
                </a:solidFill>
              </a:rPr>
              <a:t>Catering and hospitality</a:t>
            </a:r>
            <a:endParaRPr lang="en-US" sz="320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marL="1028700" lvl="1" indent="-571500" fontAlgn="base">
              <a:buFont typeface="Arial"/>
              <a:buChar char="•"/>
            </a:pPr>
            <a:r>
              <a:rPr lang="en-US" sz="3200">
                <a:solidFill>
                  <a:schemeClr val="bg1"/>
                </a:solidFill>
              </a:rPr>
              <a:t>Transportation support </a:t>
            </a:r>
            <a:endParaRPr lang="en-US" sz="320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marL="1028700" lvl="1" indent="-571500" fontAlgn="base">
              <a:buFont typeface="Arial"/>
              <a:buChar char="•"/>
            </a:pPr>
            <a:r>
              <a:rPr lang="en-US" sz="3200">
                <a:solidFill>
                  <a:schemeClr val="bg1"/>
                </a:solidFill>
              </a:rPr>
              <a:t>Technology and AV coordination</a:t>
            </a:r>
            <a:endParaRPr lang="en-US" sz="320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marL="1028700" lvl="1" indent="-571500" fontAlgn="base">
              <a:buFont typeface="Arial"/>
              <a:buChar char="•"/>
            </a:pPr>
            <a:r>
              <a:rPr lang="en-US" sz="3200">
                <a:solidFill>
                  <a:schemeClr val="bg1"/>
                </a:solidFill>
              </a:rPr>
              <a:t>Day-of Staffing and operations</a:t>
            </a:r>
            <a:endParaRPr lang="en-US" sz="320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marL="1028700" lvl="1" indent="-571500" fontAlgn="base">
              <a:buFont typeface="Arial"/>
              <a:buChar char="•"/>
            </a:pPr>
            <a:r>
              <a:rPr lang="en-US" sz="3200">
                <a:solidFill>
                  <a:schemeClr val="bg1"/>
                </a:solidFill>
              </a:rPr>
              <a:t>Post-event reporting</a:t>
            </a:r>
            <a:endParaRPr lang="en-US" sz="320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pPr algn="ctr" fontAlgn="base"/>
            <a:endParaRPr lang="en-US" sz="3200">
              <a:solidFill>
                <a:schemeClr val="bg1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C32F9B9-8CF9-F72C-D0C4-7577C19FBA22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C1A5E52-0472-AB48-E040-8D5BD5D54231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 descr="A picture containing logo&#10;&#10;Description automatically generated">
            <a:extLst>
              <a:ext uri="{FF2B5EF4-FFF2-40B4-BE49-F238E27FC236}">
                <a16:creationId xmlns:a16="http://schemas.microsoft.com/office/drawing/2014/main" id="{54C60044-416F-0303-07E5-1CE95D415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5600" y="5785757"/>
            <a:ext cx="1219200" cy="6858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C63DC70-2190-DCBC-46D0-22565ADA8D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870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08AEFC-23EC-AB6B-C089-C483D3543E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85D7A9F-73DB-CA1B-6E6F-50580D08F3ED}"/>
              </a:ext>
            </a:extLst>
          </p:cNvPr>
          <p:cNvSpPr/>
          <p:nvPr/>
        </p:nvSpPr>
        <p:spPr>
          <a:xfrm>
            <a:off x="10438" y="463598"/>
            <a:ext cx="12181562" cy="849036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D8747F0-6A08-3FE3-8B8F-EC4869429F1B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DF7FFE4-C009-C826-64A2-990DFE7BCF86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D1317AC-D28A-248F-712D-9DE0BB0F9C6F}"/>
              </a:ext>
            </a:extLst>
          </p:cNvPr>
          <p:cNvSpPr txBox="1"/>
          <p:nvPr/>
        </p:nvSpPr>
        <p:spPr>
          <a:xfrm>
            <a:off x="123413" y="1479907"/>
            <a:ext cx="1036142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/>
              <a:t>California Volunteers will: 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Convene and lead the advisory group  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Establish event themes and priorities  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Guide programming direction  </a:t>
            </a:r>
          </a:p>
          <a:p>
            <a:pPr fontAlgn="base"/>
            <a:endParaRPr lang="en-US" sz="3200"/>
          </a:p>
          <a:p>
            <a:pPr fontAlgn="base"/>
            <a:r>
              <a:rPr lang="en-US" sz="3200"/>
              <a:t>Contractor responsibilities include: 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Participate in meetings  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Provide implementation expertise  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Document meeting outcomes  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Support planning coordination  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1427A2A-9C30-263D-9004-AC0061BA1A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343" y="5633006"/>
            <a:ext cx="1214958" cy="85721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A1890FD-7604-7398-9407-FB77CA1C4A1E}"/>
              </a:ext>
            </a:extLst>
          </p:cNvPr>
          <p:cNvSpPr/>
          <p:nvPr/>
        </p:nvSpPr>
        <p:spPr>
          <a:xfrm>
            <a:off x="10438" y="0"/>
            <a:ext cx="12181562" cy="1083495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84B9BD5-7EA9-3D63-98D1-7C5F77061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76" y="84516"/>
            <a:ext cx="10353767" cy="1325563"/>
          </a:xfrm>
        </p:spPr>
        <p:txBody>
          <a:bodyPr>
            <a:normAutofit/>
          </a:bodyPr>
          <a:lstStyle/>
          <a:p>
            <a:r>
              <a:rPr lang="en-US" sz="49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Advisory Group Participation</a:t>
            </a:r>
            <a:r>
              <a:rPr lang="en-US" sz="4900" b="1" dirty="0">
                <a:latin typeface="Calibri"/>
                <a:ea typeface="Calibri"/>
                <a:cs typeface="Calibri"/>
              </a:rPr>
              <a:t> </a:t>
            </a:r>
            <a:endParaRPr lang="en-US" sz="4900" dirty="0">
              <a:latin typeface="Calibri"/>
              <a:ea typeface="Calibri"/>
              <a:cs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7FCF39-F7C6-159B-2B52-406A35379B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9092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06C7AC-7ACC-CA64-2E1D-BEA762E0DB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6B1DD1B-76AF-3DC7-7805-83A3884F3E74}"/>
              </a:ext>
            </a:extLst>
          </p:cNvPr>
          <p:cNvSpPr/>
          <p:nvPr/>
        </p:nvSpPr>
        <p:spPr>
          <a:xfrm>
            <a:off x="0" y="194733"/>
            <a:ext cx="12192000" cy="6851618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F654821-B68D-735B-0707-AF4D7E35E3FC}"/>
              </a:ext>
            </a:extLst>
          </p:cNvPr>
          <p:cNvSpPr/>
          <p:nvPr/>
        </p:nvSpPr>
        <p:spPr>
          <a:xfrm>
            <a:off x="0" y="6398"/>
            <a:ext cx="12192000" cy="1065408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B5484DF-106B-AFC8-D31A-A0FBA462D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1" y="3896"/>
            <a:ext cx="12192432" cy="1393598"/>
          </a:xfrm>
        </p:spPr>
        <p:txBody>
          <a:bodyPr>
            <a:normAutofit/>
          </a:bodyPr>
          <a:lstStyle/>
          <a:p>
            <a:r>
              <a:rPr lang="en-US" sz="49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Facilitator Support and Coordination</a:t>
            </a:r>
            <a:endParaRPr lang="en-US" sz="4900">
              <a:solidFill>
                <a:schemeClr val="bg1"/>
              </a:solidFill>
              <a:ea typeface="Calibri Light"/>
              <a:cs typeface="Calibri Ligh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CD6A5CE-58E5-0D13-EE7B-F0D3650D9980}"/>
              </a:ext>
            </a:extLst>
          </p:cNvPr>
          <p:cNvSpPr txBox="1"/>
          <p:nvPr/>
        </p:nvSpPr>
        <p:spPr>
          <a:xfrm>
            <a:off x="164498" y="1091261"/>
            <a:ext cx="10317308" cy="64325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fontAlgn="base"/>
            <a:r>
              <a:rPr lang="en-US" sz="3200">
                <a:solidFill>
                  <a:schemeClr val="bg1"/>
                </a:solidFill>
              </a:rPr>
              <a:t>Facilitators may include: </a:t>
            </a:r>
            <a:endParaRPr lang="en-US" sz="3200" dirty="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California Volunteers staff  </a:t>
            </a:r>
            <a:endParaRPr lang="en-US" sz="3200" dirty="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Campus College Corps staff  </a:t>
            </a:r>
            <a:endParaRPr lang="en-US" sz="3200" dirty="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Community Host Partners  </a:t>
            </a:r>
            <a:endParaRPr lang="en-US" sz="3200" dirty="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College Corps fellows  </a:t>
            </a:r>
            <a:endParaRPr lang="en-US" sz="3200" dirty="0">
              <a:solidFill>
                <a:schemeClr val="bg1"/>
              </a:solidFill>
              <a:ea typeface="Calibri"/>
              <a:cs typeface="Calibri"/>
            </a:endParaRPr>
          </a:p>
          <a:p>
            <a:pPr fontAlgn="base"/>
            <a:endParaRPr lang="en-US" sz="3200" dirty="0">
              <a:solidFill>
                <a:schemeClr val="bg1"/>
              </a:solidFill>
              <a:ea typeface="Calibri"/>
              <a:cs typeface="Calibri"/>
            </a:endParaRPr>
          </a:p>
          <a:p>
            <a:pPr fontAlgn="base"/>
            <a:r>
              <a:rPr lang="en-US" sz="3200">
                <a:solidFill>
                  <a:schemeClr val="bg1"/>
                </a:solidFill>
              </a:rPr>
              <a:t>Contractor responsibilities include: </a:t>
            </a:r>
            <a:endParaRPr lang="en-US" sz="3200" dirty="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Facilitator communications  </a:t>
            </a:r>
            <a:endParaRPr lang="en-US" sz="3200" dirty="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Scheduling and tracking  </a:t>
            </a:r>
            <a:endParaRPr lang="en-US" sz="3200" dirty="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Preparation support  </a:t>
            </a:r>
            <a:endParaRPr lang="en-US" sz="3200" dirty="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Materials coordination  </a:t>
            </a:r>
            <a:endParaRPr lang="en-US" sz="3200" dirty="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Event-day support </a:t>
            </a:r>
            <a:r>
              <a:rPr lang="en-US" sz="3100">
                <a:solidFill>
                  <a:schemeClr val="bg1"/>
                </a:solidFill>
              </a:rPr>
              <a:t> </a:t>
            </a:r>
            <a:endParaRPr lang="en-US" sz="3100">
              <a:solidFill>
                <a:schemeClr val="bg1"/>
              </a:solidFill>
              <a:ea typeface="Calibri"/>
              <a:cs typeface="Calibri"/>
            </a:endParaRPr>
          </a:p>
          <a:p>
            <a:pPr fontAlgn="base"/>
            <a:endParaRPr lang="en-US" sz="310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5CC6EC3-FD6A-7731-4921-FC1E96B23A95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DD2F70B-267A-3942-2CAD-273BEF8BF468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 descr="A picture containing logo&#10;&#10;Description automatically generated">
            <a:extLst>
              <a:ext uri="{FF2B5EF4-FFF2-40B4-BE49-F238E27FC236}">
                <a16:creationId xmlns:a16="http://schemas.microsoft.com/office/drawing/2014/main" id="{02AFF671-BAA1-F8F5-3731-451DA3C19A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5600" y="5785757"/>
            <a:ext cx="1219200" cy="6858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996D08D-4E0F-57B1-9339-5CA0194D3F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2175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367E6-4015-B0E3-CE70-0441679D23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74976A2-6AF5-C818-2A9E-C7CE86FBA33E}"/>
              </a:ext>
            </a:extLst>
          </p:cNvPr>
          <p:cNvSpPr/>
          <p:nvPr/>
        </p:nvSpPr>
        <p:spPr>
          <a:xfrm>
            <a:off x="0" y="490812"/>
            <a:ext cx="12192000" cy="937947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1AF4762-A1AD-9EDC-F6D0-97393597F882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3768922-BA0D-8FA4-33B8-0E1EDF9BE36E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F8E404D1-A45D-4EBB-72B8-24EC8C6A2763}"/>
              </a:ext>
            </a:extLst>
          </p:cNvPr>
          <p:cNvSpPr txBox="1"/>
          <p:nvPr/>
        </p:nvSpPr>
        <p:spPr>
          <a:xfrm>
            <a:off x="31332" y="1428747"/>
            <a:ext cx="6144325" cy="44012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fontAlgn="base"/>
            <a:r>
              <a:rPr lang="en-US" sz="3200"/>
              <a:t>Examples include: </a:t>
            </a:r>
            <a:endParaRPr lang="en-US" sz="320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Participant guides  </a:t>
            </a:r>
            <a:endParaRPr lang="en-US" sz="320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Reflection worksheets  </a:t>
            </a:r>
            <a:endParaRPr lang="en-US" sz="320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Resource materials  </a:t>
            </a:r>
            <a:endParaRPr lang="en-US" sz="320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Facilitator guides  </a:t>
            </a:r>
            <a:endParaRPr lang="en-US" sz="320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Run-of-show documents  </a:t>
            </a:r>
            <a:endParaRPr lang="en-US" sz="320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Event signage and wayfinding</a:t>
            </a:r>
            <a:r>
              <a:rPr lang="en-US" sz="2800"/>
              <a:t>  </a:t>
            </a:r>
            <a:endParaRPr lang="en-US" sz="2800" dirty="0">
              <a:ea typeface="Calibri"/>
              <a:cs typeface="Calibri"/>
            </a:endParaRPr>
          </a:p>
          <a:p>
            <a:pPr fontAlgn="base"/>
            <a:endParaRPr lang="en-US" sz="2800" dirty="0">
              <a:ea typeface="Calibri"/>
              <a:cs typeface="Calibri"/>
            </a:endParaRPr>
          </a:p>
          <a:p>
            <a:pPr fontAlgn="base"/>
            <a:endParaRPr lang="en-US" sz="2800" dirty="0">
              <a:ea typeface="Calibri"/>
              <a:cs typeface="Calibri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C33BE5B-6506-A2D6-51C3-E7298A79A2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343" y="5633006"/>
            <a:ext cx="1214958" cy="85721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A53932D-344F-352D-442C-56EF16EC3CD5}"/>
              </a:ext>
            </a:extLst>
          </p:cNvPr>
          <p:cNvSpPr/>
          <p:nvPr/>
        </p:nvSpPr>
        <p:spPr>
          <a:xfrm>
            <a:off x="0" y="0"/>
            <a:ext cx="12192000" cy="1195521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419C710-63B9-DEC3-D9D9-8C35D2751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5" y="182283"/>
            <a:ext cx="10186754" cy="1325563"/>
          </a:xfrm>
        </p:spPr>
        <p:txBody>
          <a:bodyPr>
            <a:normAutofit/>
          </a:bodyPr>
          <a:lstStyle/>
          <a:p>
            <a:r>
              <a:rPr lang="en-US" sz="49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Event Materials Development </a:t>
            </a:r>
            <a:endParaRPr lang="en-US" sz="4900">
              <a:solidFill>
                <a:schemeClr val="bg1"/>
              </a:solidFill>
              <a:ea typeface="Calibri Light"/>
              <a:cs typeface="Calibri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3D9799-3C49-3506-5998-91F149FFCF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69CC7B0-4DD0-A3DE-797C-97F78A223C59}"/>
              </a:ext>
            </a:extLst>
          </p:cNvPr>
          <p:cNvSpPr txBox="1"/>
          <p:nvPr/>
        </p:nvSpPr>
        <p:spPr>
          <a:xfrm>
            <a:off x="6440466" y="1508342"/>
            <a:ext cx="5751534" cy="233910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rtl="0"/>
            <a:r>
              <a:rPr lang="en-US" sz="3200" baseline="0">
                <a:latin typeface="Calibri"/>
                <a:ea typeface="Segoe UI"/>
                <a:cs typeface="Segoe UI"/>
              </a:rPr>
              <a:t>All materials must align with: </a:t>
            </a:r>
            <a:r>
              <a:rPr lang="en-US" sz="3200">
                <a:latin typeface="Calibri"/>
                <a:ea typeface="Segoe UI"/>
                <a:cs typeface="Segoe UI"/>
              </a:rPr>
              <a:t>​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742950" lvl="1" indent="-285750" rtl="0">
              <a:buFont typeface="Arial,Sans-Serif"/>
              <a:buChar char="•"/>
            </a:pPr>
            <a:r>
              <a:rPr lang="en-US" sz="3200" baseline="0">
                <a:latin typeface="Calibri"/>
                <a:ea typeface="Arial"/>
                <a:cs typeface="Arial"/>
              </a:rPr>
              <a:t>College Corps branding  </a:t>
            </a:r>
            <a:r>
              <a:rPr lang="en-US" sz="3200">
                <a:latin typeface="Calibri"/>
                <a:ea typeface="Arial"/>
                <a:cs typeface="Arial"/>
              </a:rPr>
              <a:t>​</a:t>
            </a:r>
          </a:p>
          <a:p>
            <a:pPr marL="742950" lvl="1" indent="-285750" rtl="0">
              <a:buFont typeface="Arial,Sans-Serif"/>
              <a:buChar char="•"/>
            </a:pPr>
            <a:r>
              <a:rPr lang="en-US" sz="3200" baseline="0">
                <a:latin typeface="Calibri"/>
                <a:ea typeface="Arial"/>
                <a:cs typeface="Arial"/>
              </a:rPr>
              <a:t>Accessibility requirements  </a:t>
            </a:r>
            <a:r>
              <a:rPr lang="en-US" sz="3200">
                <a:latin typeface="Calibri"/>
                <a:ea typeface="Arial"/>
                <a:cs typeface="Arial"/>
              </a:rPr>
              <a:t>​</a:t>
            </a:r>
          </a:p>
          <a:p>
            <a:pPr marL="742950" lvl="1" indent="-285750" rtl="0">
              <a:buFont typeface="Arial,Sans-Serif"/>
              <a:buChar char="•"/>
            </a:pPr>
            <a:r>
              <a:rPr lang="en-US" sz="3200" baseline="0">
                <a:latin typeface="Calibri"/>
                <a:ea typeface="Arial"/>
                <a:cs typeface="Arial"/>
              </a:rPr>
              <a:t>Inclusive design practices  </a:t>
            </a:r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8753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0A11D3-0A37-D5E3-E81F-CB1F87EE34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865F25C-EF00-0F05-23EF-CB1F9AB6CA10}"/>
              </a:ext>
            </a:extLst>
          </p:cNvPr>
          <p:cNvSpPr/>
          <p:nvPr/>
        </p:nvSpPr>
        <p:spPr>
          <a:xfrm>
            <a:off x="0" y="194733"/>
            <a:ext cx="12192000" cy="6851618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0AF7EC3-73E7-6650-53B0-6CD59A34956B}"/>
              </a:ext>
            </a:extLst>
          </p:cNvPr>
          <p:cNvSpPr/>
          <p:nvPr/>
        </p:nvSpPr>
        <p:spPr>
          <a:xfrm>
            <a:off x="0" y="-4041"/>
            <a:ext cx="12192000" cy="1060749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BDC4791-8C51-9522-BA2D-BEBE93545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1" y="106600"/>
            <a:ext cx="12192432" cy="1050252"/>
          </a:xfrm>
        </p:spPr>
        <p:txBody>
          <a:bodyPr>
            <a:normAutofit/>
          </a:bodyPr>
          <a:lstStyle/>
          <a:p>
            <a:r>
              <a:rPr lang="en-US" sz="49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Accessibility and Participant Experience</a:t>
            </a:r>
            <a:endParaRPr lang="en-US" sz="4900">
              <a:solidFill>
                <a:schemeClr val="bg1"/>
              </a:solidFill>
              <a:ea typeface="Calibri Light"/>
              <a:cs typeface="Calibri Ligh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6F41C8-CF04-1EEE-6C59-257353CF8520}"/>
              </a:ext>
            </a:extLst>
          </p:cNvPr>
          <p:cNvSpPr txBox="1"/>
          <p:nvPr/>
        </p:nvSpPr>
        <p:spPr>
          <a:xfrm>
            <a:off x="131392" y="1384658"/>
            <a:ext cx="11961274" cy="46474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fontAlgn="base"/>
            <a:r>
              <a:rPr lang="en-US" sz="3200">
                <a:solidFill>
                  <a:schemeClr val="bg1"/>
                </a:solidFill>
              </a:rPr>
              <a:t>Contractors should demonstrate experience with: 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Accessible event design  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Inclusive participant engagement  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Accommodation coordination  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Culturally responsive practices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fontAlgn="base"/>
            <a:r>
              <a:rPr lang="en-US" sz="3200" dirty="0">
                <a:solidFill>
                  <a:schemeClr val="bg1"/>
                </a:solidFill>
              </a:rPr>
              <a:t>  </a:t>
            </a:r>
            <a:endParaRPr lang="en-US" sz="3200" dirty="0">
              <a:solidFill>
                <a:schemeClr val="bg1"/>
              </a:solidFill>
              <a:ea typeface="Calibri"/>
              <a:cs typeface="Calibri"/>
            </a:endParaRPr>
          </a:p>
          <a:p>
            <a:pPr fontAlgn="base"/>
            <a:r>
              <a:rPr lang="en-US" sz="3200">
                <a:solidFill>
                  <a:schemeClr val="bg1"/>
                </a:solidFill>
              </a:rPr>
              <a:t>Goal: </a:t>
            </a:r>
            <a:br>
              <a:rPr lang="en-US" sz="3200" dirty="0"/>
            </a:br>
            <a:r>
              <a:rPr lang="en-US" sz="3200">
                <a:solidFill>
                  <a:schemeClr val="bg1"/>
                </a:solidFill>
              </a:rPr>
              <a:t>Deliver a welcoming and accessible experience for all participants.</a:t>
            </a:r>
            <a:r>
              <a:rPr lang="en-US" sz="3600" dirty="0">
                <a:solidFill>
                  <a:schemeClr val="bg1"/>
                </a:solidFill>
              </a:rPr>
              <a:t> </a:t>
            </a:r>
            <a:endParaRPr lang="en-US" sz="3600" dirty="0">
              <a:solidFill>
                <a:schemeClr val="bg1"/>
              </a:solidFill>
              <a:ea typeface="Calibri"/>
              <a:cs typeface="Calibri"/>
            </a:endParaRPr>
          </a:p>
          <a:p>
            <a:pPr algn="ctr" fontAlgn="base"/>
            <a:r>
              <a:rPr lang="en-US" sz="3600" dirty="0">
                <a:solidFill>
                  <a:schemeClr val="bg1"/>
                </a:solidFill>
              </a:rPr>
              <a:t>  </a:t>
            </a:r>
            <a:endParaRPr lang="en-US" sz="3600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B1819E9-5254-5226-15BA-5A0D1B70E3AE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293A1FB-4DD0-C402-ADCF-9E3302B7F61B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 descr="A picture containing logo&#10;&#10;Description automatically generated">
            <a:extLst>
              <a:ext uri="{FF2B5EF4-FFF2-40B4-BE49-F238E27FC236}">
                <a16:creationId xmlns:a16="http://schemas.microsoft.com/office/drawing/2014/main" id="{33B7664C-7260-BF3C-6F5F-359E97DE20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5600" y="5785757"/>
            <a:ext cx="1219200" cy="6858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9C091DD-C9F7-E96B-F008-07508BE1EF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325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A457EC-F880-73CE-F205-E3BD1E0F9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8C7733A-426A-146E-1CA4-DC345DDB0769}"/>
              </a:ext>
            </a:extLst>
          </p:cNvPr>
          <p:cNvSpPr/>
          <p:nvPr/>
        </p:nvSpPr>
        <p:spPr>
          <a:xfrm>
            <a:off x="0" y="490812"/>
            <a:ext cx="12192000" cy="569250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9B6F21A-ECDA-67AF-A95F-7EF2A12B9FDA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B4AEE14-8623-7C5C-6D2A-5F7E06FEFC48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75E40A37-C594-EC85-152B-15A64223A004}"/>
              </a:ext>
            </a:extLst>
          </p:cNvPr>
          <p:cNvSpPr txBox="1"/>
          <p:nvPr/>
        </p:nvSpPr>
        <p:spPr>
          <a:xfrm>
            <a:off x="949" y="1066945"/>
            <a:ext cx="10361421" cy="46474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fontAlgn="base"/>
            <a:r>
              <a:rPr lang="en-US" sz="3200"/>
              <a:t>Responsibilities include: </a:t>
            </a:r>
            <a:endParaRPr lang="en-US" sz="320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Registration system management  </a:t>
            </a:r>
            <a:endParaRPr lang="en-US" sz="320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RSVP tracking  </a:t>
            </a:r>
            <a:endParaRPr lang="en-US" sz="320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Participant communications  </a:t>
            </a:r>
            <a:endParaRPr lang="en-US" sz="320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Event check-in  </a:t>
            </a:r>
            <a:endParaRPr lang="en-US" sz="320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Post-event evaluations  </a:t>
            </a:r>
            <a:endParaRPr lang="en-US" sz="320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Attendance reporting  </a:t>
            </a:r>
            <a:endParaRPr lang="en-US" sz="320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Annual reporting and recommendations</a:t>
            </a:r>
            <a:r>
              <a:rPr lang="en-US" sz="4000"/>
              <a:t>  </a:t>
            </a:r>
            <a:endParaRPr lang="en-US" sz="4000">
              <a:ea typeface="Calibri"/>
              <a:cs typeface="Calibri"/>
            </a:endParaRPr>
          </a:p>
          <a:p>
            <a:pPr lvl="1" fontAlgn="base"/>
            <a:endParaRPr lang="en-US" sz="320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06DB2F7-2987-C510-80AC-1289EB2DAB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343" y="5633006"/>
            <a:ext cx="1214958" cy="85721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8041439-B89A-10E2-700C-47D56D4D695A}"/>
              </a:ext>
            </a:extLst>
          </p:cNvPr>
          <p:cNvSpPr/>
          <p:nvPr/>
        </p:nvSpPr>
        <p:spPr>
          <a:xfrm>
            <a:off x="0" y="0"/>
            <a:ext cx="12192000" cy="910329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B2AF8BB-EB75-F519-022B-FEB012D7A4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06" y="-116515"/>
            <a:ext cx="11606370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9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Registration, Evaluation, and Reporting</a:t>
            </a:r>
            <a:r>
              <a:rPr lang="en-US" sz="4900" b="1" dirty="0">
                <a:latin typeface="Calibri"/>
                <a:ea typeface="Calibri"/>
                <a:cs typeface="Calibri"/>
              </a:rPr>
              <a:t>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CA47D4-C989-1F5A-0712-75448160D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7261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00838E-CE87-1087-7B53-C951FE74E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742CD3B-EAA3-4C0E-1EF9-F220585031E1}"/>
              </a:ext>
            </a:extLst>
          </p:cNvPr>
          <p:cNvSpPr/>
          <p:nvPr/>
        </p:nvSpPr>
        <p:spPr>
          <a:xfrm>
            <a:off x="0" y="194733"/>
            <a:ext cx="12192000" cy="6851618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909EEA3-F924-7E22-10E3-A8D1CAFB4078}"/>
              </a:ext>
            </a:extLst>
          </p:cNvPr>
          <p:cNvSpPr/>
          <p:nvPr/>
        </p:nvSpPr>
        <p:spPr>
          <a:xfrm>
            <a:off x="0" y="-4040"/>
            <a:ext cx="12192000" cy="1021791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8285248-ED84-4C9C-6BDB-7EFF5C709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350" y="15781"/>
            <a:ext cx="12199994" cy="1148671"/>
          </a:xfrm>
        </p:spPr>
        <p:txBody>
          <a:bodyPr>
            <a:normAutofit/>
          </a:bodyPr>
          <a:lstStyle/>
          <a:p>
            <a:r>
              <a:rPr lang="en-US" sz="49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Staffing and Organizational Capacity</a:t>
            </a:r>
            <a:endParaRPr lang="en-US" sz="4900">
              <a:solidFill>
                <a:schemeClr val="bg1"/>
              </a:solidFill>
              <a:ea typeface="Calibri Light"/>
              <a:cs typeface="Calibri Ligh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FD4A80-DEEC-30AE-79C3-64245CCAFA72}"/>
              </a:ext>
            </a:extLst>
          </p:cNvPr>
          <p:cNvSpPr txBox="1"/>
          <p:nvPr/>
        </p:nvSpPr>
        <p:spPr>
          <a:xfrm>
            <a:off x="-4306" y="1121194"/>
            <a:ext cx="10186753" cy="55707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fontAlgn="base"/>
            <a:r>
              <a:rPr lang="en-US" sz="3200">
                <a:solidFill>
                  <a:schemeClr val="bg1"/>
                </a:solidFill>
              </a:rPr>
              <a:t>Required Key Personnel: 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Project Manager  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Event Manager  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Event Coordinator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lvl="1" fontAlgn="base"/>
            <a:r>
              <a:rPr lang="en-US" sz="3200" dirty="0">
                <a:solidFill>
                  <a:schemeClr val="bg1"/>
                </a:solidFill>
              </a:rPr>
              <a:t>  </a:t>
            </a:r>
            <a:endParaRPr lang="en-US" sz="3200" dirty="0">
              <a:solidFill>
                <a:schemeClr val="bg1"/>
              </a:solidFill>
              <a:ea typeface="Calibri"/>
              <a:cs typeface="Calibri"/>
            </a:endParaRPr>
          </a:p>
          <a:p>
            <a:pPr fontAlgn="base"/>
            <a:r>
              <a:rPr lang="en-US" sz="3200">
                <a:solidFill>
                  <a:schemeClr val="bg1"/>
                </a:solidFill>
              </a:rPr>
              <a:t>Proposers should demonstrate: 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Statewide event management experience  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Vendor and subcontractor oversight  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Capacity to support concurrent activities  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>
                <a:solidFill>
                  <a:schemeClr val="bg1"/>
                </a:solidFill>
              </a:rPr>
              <a:t>Strong project management systems  </a:t>
            </a:r>
            <a:endParaRPr lang="en-US" sz="3200">
              <a:solidFill>
                <a:schemeClr val="bg1"/>
              </a:solidFill>
              <a:ea typeface="Calibri"/>
              <a:cs typeface="Calibri"/>
            </a:endParaRPr>
          </a:p>
          <a:p>
            <a:pPr algn="ctr" fontAlgn="base"/>
            <a:endParaRPr lang="en-US" sz="360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E6D952F-CBD6-6F49-7B80-364F29514FB5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E1A1DA9-E537-0071-D11D-541066A40485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 descr="A picture containing logo&#10;&#10;Description automatically generated">
            <a:extLst>
              <a:ext uri="{FF2B5EF4-FFF2-40B4-BE49-F238E27FC236}">
                <a16:creationId xmlns:a16="http://schemas.microsoft.com/office/drawing/2014/main" id="{F2352CF4-03B8-E52F-1A4F-7EAEABE6B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5600" y="5785757"/>
            <a:ext cx="1219200" cy="6858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5A85243-8C98-5DC0-6833-865902DA23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5903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0076A9-899E-B921-58A7-357634DB6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2B88CB4-C71C-3D31-768E-F801D5E2F600}"/>
              </a:ext>
            </a:extLst>
          </p:cNvPr>
          <p:cNvSpPr/>
          <p:nvPr/>
        </p:nvSpPr>
        <p:spPr>
          <a:xfrm>
            <a:off x="0" y="553442"/>
            <a:ext cx="12192000" cy="675686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66A43CD-E278-5210-433E-CF0167379CE1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5967A4C-FC97-0A8B-C06E-60D79F1DA950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3DCD3AE7-7A52-8338-0FBF-CC46483BDE7D}"/>
              </a:ext>
            </a:extLst>
          </p:cNvPr>
          <p:cNvSpPr txBox="1"/>
          <p:nvPr/>
        </p:nvSpPr>
        <p:spPr>
          <a:xfrm>
            <a:off x="948" y="1354054"/>
            <a:ext cx="10361421" cy="513986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fontAlgn="base"/>
            <a:r>
              <a:rPr lang="en-US" sz="3200"/>
              <a:t>Maximum Contract Amount: </a:t>
            </a:r>
            <a:r>
              <a:rPr lang="en-US" sz="3200" b="1"/>
              <a:t>$1,488,074</a:t>
            </a:r>
            <a:endParaRPr lang="en-US" sz="3200" b="1">
              <a:ea typeface="Calibri"/>
              <a:cs typeface="Calibri"/>
            </a:endParaRPr>
          </a:p>
          <a:p>
            <a:pPr fontAlgn="base"/>
            <a:endParaRPr lang="en-US" sz="3200" dirty="0">
              <a:ea typeface="Calibri"/>
              <a:cs typeface="Calibri"/>
            </a:endParaRPr>
          </a:p>
          <a:p>
            <a:pPr fontAlgn="base"/>
            <a:r>
              <a:rPr lang="en-US" sz="3200"/>
              <a:t>Budgets should demonstrate sufficient resources for: </a:t>
            </a:r>
            <a:endParaRPr lang="en-US" sz="3200" dirty="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Staffing and operations  </a:t>
            </a:r>
            <a:endParaRPr lang="en-US" sz="3200" dirty="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Event implementation  </a:t>
            </a:r>
            <a:endParaRPr lang="en-US" sz="3200" dirty="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Accessibility supports  </a:t>
            </a:r>
            <a:endParaRPr lang="en-US" sz="3200" dirty="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Transportation support  </a:t>
            </a:r>
            <a:endParaRPr lang="en-US" sz="3200" dirty="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Participant experience  </a:t>
            </a:r>
            <a:endParaRPr lang="en-US" sz="3200" dirty="0">
              <a:ea typeface="Calibri"/>
              <a:cs typeface="Calibri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3200"/>
              <a:t>Materials and production </a:t>
            </a:r>
            <a:r>
              <a:rPr lang="en-US" sz="3600"/>
              <a:t> </a:t>
            </a:r>
          </a:p>
          <a:p>
            <a:pPr lvl="1" fontAlgn="base"/>
            <a:endParaRPr lang="en-US" sz="360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9402021-8DA2-F519-26A5-F4231E0475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343" y="5633006"/>
            <a:ext cx="1214958" cy="85721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198158A-82DE-334C-4010-950DFB509E4A}"/>
              </a:ext>
            </a:extLst>
          </p:cNvPr>
          <p:cNvSpPr/>
          <p:nvPr/>
        </p:nvSpPr>
        <p:spPr>
          <a:xfrm>
            <a:off x="0" y="10438"/>
            <a:ext cx="12192000" cy="1083496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1AEB6DC-5F4C-EF5C-B79F-34C3EB156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06" y="6154"/>
            <a:ext cx="12200611" cy="1339170"/>
          </a:xfrm>
        </p:spPr>
        <p:txBody>
          <a:bodyPr>
            <a:normAutofit/>
          </a:bodyPr>
          <a:lstStyle/>
          <a:p>
            <a:r>
              <a:rPr lang="en-US" sz="49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Budget Expectations</a:t>
            </a:r>
            <a:r>
              <a:rPr lang="en-US" sz="4900" b="1" dirty="0">
                <a:latin typeface="Calibri"/>
                <a:ea typeface="Calibri"/>
                <a:cs typeface="Calibri"/>
              </a:rPr>
              <a:t> </a:t>
            </a:r>
            <a:endParaRPr lang="en-US" sz="4900" dirty="0">
              <a:ea typeface="Calibri Light"/>
              <a:cs typeface="Calibri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2C84D6-8604-FE95-6F79-E1608C2073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8479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950C3F-6D6E-B538-2D41-77706CD00A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3BF01F2-03D8-A08B-5E65-22A3D6E69CAC}"/>
              </a:ext>
            </a:extLst>
          </p:cNvPr>
          <p:cNvSpPr/>
          <p:nvPr/>
        </p:nvSpPr>
        <p:spPr>
          <a:xfrm>
            <a:off x="0" y="194733"/>
            <a:ext cx="12192000" cy="6851618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Award will be made using the </a:t>
            </a:r>
            <a:r>
              <a:rPr lang="en-US" b="1"/>
              <a:t>High Score Method</a:t>
            </a:r>
            <a:r>
              <a:rPr lang="en-US"/>
              <a:t>. 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BFD7E13-1C4D-1E7F-82D3-87C2A8D6BE4C}"/>
              </a:ext>
            </a:extLst>
          </p:cNvPr>
          <p:cNvSpPr/>
          <p:nvPr/>
        </p:nvSpPr>
        <p:spPr>
          <a:xfrm>
            <a:off x="-10438" y="-4040"/>
            <a:ext cx="12202438" cy="987306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7F42290-73A0-E4AD-198C-CC17F8BA3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350" y="21670"/>
            <a:ext cx="12199994" cy="1311956"/>
          </a:xfrm>
        </p:spPr>
        <p:txBody>
          <a:bodyPr>
            <a:normAutofit/>
          </a:bodyPr>
          <a:lstStyle/>
          <a:p>
            <a:r>
              <a:rPr lang="en-US" sz="49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Evaluation Process</a:t>
            </a:r>
            <a:endParaRPr lang="en-US" sz="4900">
              <a:solidFill>
                <a:schemeClr val="bg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352AB11-262F-EBD2-58B8-E791B808B686}"/>
              </a:ext>
            </a:extLst>
          </p:cNvPr>
          <p:cNvSpPr txBox="1"/>
          <p:nvPr/>
        </p:nvSpPr>
        <p:spPr>
          <a:xfrm>
            <a:off x="1002623" y="1720840"/>
            <a:ext cx="10186753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 fontAlgn="base"/>
            <a:r>
              <a:rPr lang="en-US" sz="3200">
                <a:solidFill>
                  <a:schemeClr val="bg1"/>
                </a:solidFill>
              </a:rPr>
              <a:t> 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7F217C0-04BA-E024-C0FE-5ED8F1445ACF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6D948DA-0011-5081-C53A-A7D149AE88D1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 descr="A picture containing logo&#10;&#10;Description automatically generated">
            <a:extLst>
              <a:ext uri="{FF2B5EF4-FFF2-40B4-BE49-F238E27FC236}">
                <a16:creationId xmlns:a16="http://schemas.microsoft.com/office/drawing/2014/main" id="{8252A890-B125-19ED-D3E7-0330C5797D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5600" y="5785757"/>
            <a:ext cx="1219200" cy="685800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469638F-5571-ECAA-EDE2-1511CE2E3F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727169"/>
              </p:ext>
            </p:extLst>
          </p:nvPr>
        </p:nvGraphicFramePr>
        <p:xfrm>
          <a:off x="120566" y="1309192"/>
          <a:ext cx="8966198" cy="3831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83099">
                  <a:extLst>
                    <a:ext uri="{9D8B030D-6E8A-4147-A177-3AD203B41FA5}">
                      <a16:colId xmlns:a16="http://schemas.microsoft.com/office/drawing/2014/main" val="2978414853"/>
                    </a:ext>
                  </a:extLst>
                </a:gridCol>
                <a:gridCol w="4483099">
                  <a:extLst>
                    <a:ext uri="{9D8B030D-6E8A-4147-A177-3AD203B41FA5}">
                      <a16:colId xmlns:a16="http://schemas.microsoft.com/office/drawing/2014/main" val="3002310422"/>
                    </a:ext>
                  </a:extLst>
                </a:gridCol>
              </a:tblGrid>
              <a:tr h="638567">
                <a:tc>
                  <a:txBody>
                    <a:bodyPr/>
                    <a:lstStyle/>
                    <a:p>
                      <a:r>
                        <a:rPr lang="en-US" sz="3200"/>
                        <a:t>Phase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/>
                        <a:t>Method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8891126"/>
                  </a:ext>
                </a:extLst>
              </a:tr>
              <a:tr h="638567">
                <a:tc>
                  <a:txBody>
                    <a:bodyPr/>
                    <a:lstStyle/>
                    <a:p>
                      <a:r>
                        <a:rPr lang="en-US" sz="3200"/>
                        <a:t>Administrative Review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/>
                        <a:t>Pass/ Fail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0900398"/>
                  </a:ext>
                </a:extLst>
              </a:tr>
              <a:tr h="638567">
                <a:tc>
                  <a:txBody>
                    <a:bodyPr/>
                    <a:lstStyle/>
                    <a:p>
                      <a:r>
                        <a:rPr lang="en-US" sz="3200"/>
                        <a:t>Minimum Qualifications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/>
                        <a:t>Pass/ Fail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2344631"/>
                  </a:ext>
                </a:extLst>
              </a:tr>
              <a:tr h="638567">
                <a:tc>
                  <a:txBody>
                    <a:bodyPr/>
                    <a:lstStyle/>
                    <a:p>
                      <a:r>
                        <a:rPr lang="en-US" sz="3200"/>
                        <a:t>Technical Evaluation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/>
                        <a:t>100 Points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8082303"/>
                  </a:ext>
                </a:extLst>
              </a:tr>
              <a:tr h="638567">
                <a:tc>
                  <a:txBody>
                    <a:bodyPr/>
                    <a:lstStyle/>
                    <a:p>
                      <a:r>
                        <a:rPr lang="en-US" sz="3200"/>
                        <a:t>Oral Interview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/>
                        <a:t>40 Points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8575024"/>
                  </a:ext>
                </a:extLst>
              </a:tr>
              <a:tr h="638567">
                <a:tc>
                  <a:txBody>
                    <a:bodyPr/>
                    <a:lstStyle/>
                    <a:p>
                      <a:r>
                        <a:rPr lang="en-US" sz="3200"/>
                        <a:t>Cost Evaluation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/>
                        <a:t>60 Points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314706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44B3B00-B781-EFBF-F5F2-E1FE06818020}"/>
              </a:ext>
            </a:extLst>
          </p:cNvPr>
          <p:cNvSpPr txBox="1"/>
          <p:nvPr/>
        </p:nvSpPr>
        <p:spPr>
          <a:xfrm>
            <a:off x="120567" y="5626245"/>
            <a:ext cx="91927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Award will be made using the </a:t>
            </a:r>
            <a:r>
              <a:rPr lang="en-US" sz="3200" b="1">
                <a:solidFill>
                  <a:schemeClr val="bg1"/>
                </a:solidFill>
              </a:rPr>
              <a:t>High Score Method</a:t>
            </a:r>
            <a:r>
              <a:rPr lang="en-US" sz="3200">
                <a:solidFill>
                  <a:schemeClr val="bg1"/>
                </a:solidFill>
              </a:rPr>
              <a:t>. 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CB5AB3-9C87-CB13-7D91-3A2F5F2D80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3822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20EED-6171-E05D-A3C8-8D02362B4C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3FF7C15-65FB-53DB-FE2C-C916B5D4CA36}"/>
              </a:ext>
            </a:extLst>
          </p:cNvPr>
          <p:cNvSpPr/>
          <p:nvPr/>
        </p:nvSpPr>
        <p:spPr>
          <a:xfrm>
            <a:off x="0" y="459497"/>
            <a:ext cx="12192000" cy="676617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97B864C-7717-FC3F-4D3A-B51240B7E5A7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C3BC168-2607-72F9-9AE2-D3FF4695694C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2B27C2A8-2CB8-99E9-7683-C901420D4B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343" y="5633006"/>
            <a:ext cx="1214958" cy="857214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A65FF92-A9C9-6498-FDAE-C0F3BACDE7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150970"/>
              </p:ext>
            </p:extLst>
          </p:nvPr>
        </p:nvGraphicFramePr>
        <p:xfrm>
          <a:off x="71291" y="1487784"/>
          <a:ext cx="10186751" cy="3531852"/>
        </p:xfrm>
        <a:graphic>
          <a:graphicData uri="http://schemas.openxmlformats.org/drawingml/2006/table">
            <a:tbl>
              <a:tblPr/>
              <a:tblGrid>
                <a:gridCol w="5118777">
                  <a:extLst>
                    <a:ext uri="{9D8B030D-6E8A-4147-A177-3AD203B41FA5}">
                      <a16:colId xmlns:a16="http://schemas.microsoft.com/office/drawing/2014/main" val="1900018946"/>
                    </a:ext>
                  </a:extLst>
                </a:gridCol>
                <a:gridCol w="5067974">
                  <a:extLst>
                    <a:ext uri="{9D8B030D-6E8A-4147-A177-3AD203B41FA5}">
                      <a16:colId xmlns:a16="http://schemas.microsoft.com/office/drawing/2014/main" val="1052565890"/>
                    </a:ext>
                  </a:extLst>
                </a:gridCol>
              </a:tblGrid>
              <a:tr h="555174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564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3200" b="1" i="0">
                          <a:effectLst/>
                          <a:latin typeface="Aptos"/>
                        </a:rPr>
                        <a:t>Activity</a:t>
                      </a:r>
                      <a:r>
                        <a:rPr lang="en-US" sz="3200" b="0" i="0" dirty="0">
                          <a:effectLst/>
                          <a:latin typeface="Aptos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564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3200" b="1" i="0">
                          <a:effectLst/>
                          <a:latin typeface="Aptos"/>
                        </a:rPr>
                        <a:t>Date</a:t>
                      </a:r>
                      <a:r>
                        <a:rPr lang="en-US" sz="3200" b="0" i="0" dirty="0">
                          <a:effectLst/>
                          <a:latin typeface="Aptos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2333892"/>
                  </a:ext>
                </a:extLst>
              </a:tr>
              <a:tr h="496113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564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3200" b="0" i="0">
                          <a:effectLst/>
                          <a:latin typeface="Aptos" panose="020B0004020202020204" pitchFamily="34" charset="0"/>
                        </a:rPr>
                        <a:t>Webinar </a:t>
                      </a:r>
                      <a:endParaRPr lang="en-US" sz="3200" b="0" i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564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3200" b="0" i="0">
                          <a:effectLst/>
                          <a:latin typeface="Aptos" panose="020B0004020202020204" pitchFamily="34" charset="0"/>
                        </a:rPr>
                        <a:t>June 17 </a:t>
                      </a:r>
                      <a:endParaRPr lang="en-US" sz="3200" b="0" i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5448229"/>
                  </a:ext>
                </a:extLst>
              </a:tr>
              <a:tr h="496113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564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3200" b="0" i="0">
                          <a:effectLst/>
                          <a:latin typeface="Aptos" panose="020B0004020202020204" pitchFamily="34" charset="0"/>
                        </a:rPr>
                        <a:t>Questions Due </a:t>
                      </a:r>
                      <a:endParaRPr lang="en-US" sz="3200" b="0" i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564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3200" b="0" i="0">
                          <a:effectLst/>
                          <a:latin typeface="Aptos" panose="020B0004020202020204" pitchFamily="34" charset="0"/>
                        </a:rPr>
                        <a:t>June 23 </a:t>
                      </a:r>
                      <a:endParaRPr lang="en-US" sz="3200" b="0" i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3678222"/>
                  </a:ext>
                </a:extLst>
              </a:tr>
              <a:tr h="496113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564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3200" b="0" i="0">
                          <a:effectLst/>
                          <a:latin typeface="Aptos" panose="020B0004020202020204" pitchFamily="34" charset="0"/>
                        </a:rPr>
                        <a:t>Q&amp;A Posted </a:t>
                      </a:r>
                      <a:endParaRPr lang="en-US" sz="3200" b="0" i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564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3200" b="0" i="0">
                          <a:effectLst/>
                          <a:latin typeface="Aptos" panose="020B0004020202020204" pitchFamily="34" charset="0"/>
                        </a:rPr>
                        <a:t>June 24 </a:t>
                      </a:r>
                      <a:endParaRPr lang="en-US" sz="3200" b="0" i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4588118"/>
                  </a:ext>
                </a:extLst>
              </a:tr>
              <a:tr h="496113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564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3200" b="0" i="0">
                          <a:effectLst/>
                          <a:latin typeface="Aptos" panose="020B0004020202020204" pitchFamily="34" charset="0"/>
                        </a:rPr>
                        <a:t>Letter of Commitment Due </a:t>
                      </a:r>
                      <a:endParaRPr lang="en-US" sz="3200" b="0" i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564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3200" b="0" i="0">
                          <a:effectLst/>
                          <a:latin typeface="Aptos" panose="020B0004020202020204" pitchFamily="34" charset="0"/>
                        </a:rPr>
                        <a:t>June 26 </a:t>
                      </a:r>
                      <a:endParaRPr lang="en-US" sz="3200" b="0" i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2697126"/>
                  </a:ext>
                </a:extLst>
              </a:tr>
              <a:tr h="496113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564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3200" b="0" i="0">
                          <a:effectLst/>
                          <a:latin typeface="Aptos" panose="020B0004020202020204" pitchFamily="34" charset="0"/>
                        </a:rPr>
                        <a:t>Proposal Due </a:t>
                      </a:r>
                      <a:endParaRPr lang="en-US" sz="3200" b="0" i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564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3200" b="0" i="0">
                          <a:effectLst/>
                          <a:latin typeface="Aptos" panose="020B0004020202020204" pitchFamily="34" charset="0"/>
                        </a:rPr>
                        <a:t>July 3 </a:t>
                      </a:r>
                      <a:endParaRPr lang="en-US" sz="3200" b="0" i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3556076"/>
                  </a:ext>
                </a:extLst>
              </a:tr>
              <a:tr h="496113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564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3200" b="0" i="0">
                          <a:effectLst/>
                          <a:latin typeface="Aptos" panose="020B0004020202020204" pitchFamily="34" charset="0"/>
                        </a:rPr>
                        <a:t>Estimated Start Date </a:t>
                      </a:r>
                      <a:endParaRPr lang="en-US" sz="3200" b="0" i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564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3200" b="0" i="0">
                          <a:effectLst/>
                          <a:latin typeface="Aptos" panose="020B0004020202020204" pitchFamily="34" charset="0"/>
                        </a:rPr>
                        <a:t>August 17 </a:t>
                      </a:r>
                      <a:endParaRPr lang="en-US" sz="3200" b="0" i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4974648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92054053-81DB-4D62-5AD9-69601FB7A49B}"/>
              </a:ext>
            </a:extLst>
          </p:cNvPr>
          <p:cNvSpPr/>
          <p:nvPr/>
        </p:nvSpPr>
        <p:spPr>
          <a:xfrm>
            <a:off x="0" y="0"/>
            <a:ext cx="12192000" cy="927852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EBAAFFA-DFAF-91FE-6037-22D12BA63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968" y="197836"/>
            <a:ext cx="12192520" cy="812219"/>
          </a:xfrm>
        </p:spPr>
        <p:txBody>
          <a:bodyPr>
            <a:normAutofit/>
          </a:bodyPr>
          <a:lstStyle/>
          <a:p>
            <a:r>
              <a:rPr lang="en-US" sz="49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Key Dates</a:t>
            </a:r>
            <a:r>
              <a:rPr lang="en-US" sz="4900" b="1" dirty="0">
                <a:latin typeface="Calibri"/>
                <a:ea typeface="Calibri"/>
                <a:cs typeface="Calibri"/>
              </a:rPr>
              <a:t> </a:t>
            </a:r>
            <a:endParaRPr lang="en-US" sz="4900" dirty="0">
              <a:latin typeface="Calibri"/>
              <a:ea typeface="Calibri"/>
              <a:cs typeface="Calibr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49A2A8E-8161-6A85-AED2-961CA80F5E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5519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5337E1-EF72-AAAD-20C8-B841C4378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13D05F5-9BE8-BD4A-76B4-ADF491CA48E5}"/>
              </a:ext>
            </a:extLst>
          </p:cNvPr>
          <p:cNvSpPr/>
          <p:nvPr/>
        </p:nvSpPr>
        <p:spPr>
          <a:xfrm>
            <a:off x="0" y="194733"/>
            <a:ext cx="12192000" cy="6851618"/>
          </a:xfrm>
          <a:prstGeom prst="rect">
            <a:avLst/>
          </a:prstGeom>
          <a:solidFill>
            <a:srgbClr val="0B5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8844406-C3FC-30DF-8FDA-999004F6AEB0}"/>
              </a:ext>
            </a:extLst>
          </p:cNvPr>
          <p:cNvSpPr/>
          <p:nvPr/>
        </p:nvSpPr>
        <p:spPr>
          <a:xfrm>
            <a:off x="0" y="-4040"/>
            <a:ext cx="12192000" cy="1063544"/>
          </a:xfrm>
          <a:prstGeom prst="rect">
            <a:avLst/>
          </a:prstGeom>
          <a:solidFill>
            <a:srgbClr val="F48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A615FF1-AF1C-FA6A-72A3-BF66C65B0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0" y="90012"/>
            <a:ext cx="12192433" cy="1064605"/>
          </a:xfrm>
        </p:spPr>
        <p:txBody>
          <a:bodyPr>
            <a:normAutofit/>
          </a:bodyPr>
          <a:lstStyle/>
          <a:p>
            <a:r>
              <a:rPr lang="en-US" sz="4900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Questions and Answers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CC6AA2F-C349-F1BD-5FEF-88E8FB898DF6}"/>
              </a:ext>
            </a:extLst>
          </p:cNvPr>
          <p:cNvSpPr/>
          <p:nvPr/>
        </p:nvSpPr>
        <p:spPr>
          <a:xfrm>
            <a:off x="9471991" y="5724939"/>
            <a:ext cx="645582" cy="673349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603D960-6916-4626-5454-347EE0C79558}"/>
              </a:ext>
            </a:extLst>
          </p:cNvPr>
          <p:cNvCxnSpPr>
            <a:cxnSpLocks/>
          </p:cNvCxnSpPr>
          <p:nvPr/>
        </p:nvCxnSpPr>
        <p:spPr>
          <a:xfrm>
            <a:off x="10416209" y="5621641"/>
            <a:ext cx="0" cy="851356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 descr="A picture containing logo&#10;&#10;Description automatically generated">
            <a:extLst>
              <a:ext uri="{FF2B5EF4-FFF2-40B4-BE49-F238E27FC236}">
                <a16:creationId xmlns:a16="http://schemas.microsoft.com/office/drawing/2014/main" id="{C420A8F3-F07A-56F2-8ED5-1E4F1150F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5600" y="5785757"/>
            <a:ext cx="1219200" cy="6858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8D90EB8-A323-C1E2-C334-76D8194D0A3F}"/>
              </a:ext>
            </a:extLst>
          </p:cNvPr>
          <p:cNvSpPr txBox="1">
            <a:spLocks/>
          </p:cNvSpPr>
          <p:nvPr/>
        </p:nvSpPr>
        <p:spPr>
          <a:xfrm>
            <a:off x="132611" y="1155840"/>
            <a:ext cx="10716677" cy="426469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/>
            <a:r>
              <a:rPr lang="en-US" sz="3200">
                <a:solidFill>
                  <a:schemeClr val="bg1"/>
                </a:solidFill>
                <a:latin typeface="+mn-lt"/>
              </a:rPr>
              <a:t>Questions regarding the RFP should be submitted to: </a:t>
            </a:r>
            <a:r>
              <a:rPr lang="en-US" sz="3200" b="1">
                <a:solidFill>
                  <a:schemeClr val="bg1"/>
                </a:solidFill>
                <a:latin typeface="+mn-lt"/>
              </a:rPr>
              <a:t>procurement@cv.ca.gov</a:t>
            </a:r>
            <a:r>
              <a:rPr lang="en-US" sz="3200" dirty="0">
                <a:solidFill>
                  <a:schemeClr val="bg1"/>
                </a:solidFill>
                <a:latin typeface="+mn-lt"/>
              </a:rPr>
              <a:t> </a:t>
            </a:r>
            <a:endParaRPr lang="en-US" sz="3200" dirty="0">
              <a:solidFill>
                <a:schemeClr val="bg1"/>
              </a:solidFill>
              <a:latin typeface="+mn-lt"/>
              <a:ea typeface="Calibri"/>
              <a:cs typeface="Calibri"/>
            </a:endParaRPr>
          </a:p>
          <a:p>
            <a:pPr fontAlgn="base"/>
            <a:endParaRPr lang="en-US" sz="3200" dirty="0">
              <a:solidFill>
                <a:schemeClr val="bg1"/>
              </a:solidFill>
              <a:latin typeface="+mn-lt"/>
              <a:ea typeface="Calibri"/>
              <a:cs typeface="Calibri"/>
            </a:endParaRPr>
          </a:p>
          <a:p>
            <a:pPr fontAlgn="base"/>
            <a:r>
              <a:rPr lang="en-US" sz="3200">
                <a:solidFill>
                  <a:schemeClr val="bg1"/>
                </a:solidFill>
                <a:latin typeface="+mn-lt"/>
              </a:rPr>
              <a:t>Thank you for your interest in partnering with California Volunteers!</a:t>
            </a:r>
            <a:endParaRPr lang="en-US" sz="3200">
              <a:solidFill>
                <a:schemeClr val="bg1"/>
              </a:solidFill>
              <a:latin typeface="+mn-lt"/>
              <a:ea typeface="Calibri"/>
              <a:cs typeface="Calibri"/>
            </a:endParaRPr>
          </a:p>
          <a:p>
            <a:pPr fontAlgn="base"/>
            <a:endParaRPr lang="en-US" sz="4000">
              <a:solidFill>
                <a:schemeClr val="bg1"/>
              </a:solidFill>
              <a:latin typeface="+mn-lt"/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81AF7D-D3D3-CF70-735E-9E610D8650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0751" y="5720218"/>
            <a:ext cx="640852" cy="67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4338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E6ECE504CEE8B479F4C684B7BEB2FE6" ma:contentTypeVersion="22" ma:contentTypeDescription="Create a new document." ma:contentTypeScope="" ma:versionID="ace07b643c995748a6f2b087e2050bd0">
  <xsd:schema xmlns:xsd="http://www.w3.org/2001/XMLSchema" xmlns:xs="http://www.w3.org/2001/XMLSchema" xmlns:p="http://schemas.microsoft.com/office/2006/metadata/properties" xmlns:ns1="http://schemas.microsoft.com/sharepoint/v3" xmlns:ns2="bce0305d-cc9c-4490-8379-ffc62c9f6e64" xmlns:ns3="87b70ce7-33e0-496e-b3d2-0dc660db44ce" targetNamespace="http://schemas.microsoft.com/office/2006/metadata/properties" ma:root="true" ma:fieldsID="9546a5d6fb2381f06fb6b32a8d984682" ns1:_="" ns2:_="" ns3:_="">
    <xsd:import namespace="http://schemas.microsoft.com/sharepoint/v3"/>
    <xsd:import namespace="bce0305d-cc9c-4490-8379-ffc62c9f6e64"/>
    <xsd:import namespace="87b70ce7-33e0-496e-b3d2-0dc660db44c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1:_ip_UnifiedCompliancePolicyProperties" minOccurs="0"/>
                <xsd:element ref="ns1:_ip_UnifiedCompliancePolicyUIAction" minOccurs="0"/>
                <xsd:element ref="ns3:MediaLengthInSeconds" minOccurs="0"/>
                <xsd:element ref="ns3:MediaServiceLocation" minOccurs="0"/>
                <xsd:element ref="ns3:Cleanup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e0305d-cc9c-4490-8379-ffc62c9f6e6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2" nillable="true" ma:displayName="Taxonomy Catch All Column" ma:hidden="true" ma:list="{a5b4c5c8-0725-4272-97dc-8e8f90ffd418}" ma:internalName="TaxCatchAll" ma:showField="CatchAllData" ma:web="bce0305d-cc9c-4490-8379-ffc62c9f6e6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b70ce7-33e0-496e-b3d2-0dc660db44c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a8654465-904c-4cc3-a694-37adeed89f1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4" nillable="true" ma:displayName="Location" ma:description="" ma:indexed="true" ma:internalName="MediaServiceLocation" ma:readOnly="true">
      <xsd:simpleType>
        <xsd:restriction base="dms:Text"/>
      </xsd:simpleType>
    </xsd:element>
    <xsd:element name="Cleanup" ma:index="25" nillable="true" ma:displayName="Cleanup" ma:format="Dropdown" ma:list="UserInfo" ma:SharePointGroup="0" ma:internalName="Cleanup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5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lcf76f155ced4ddcb4097134ff3c332f xmlns="87b70ce7-33e0-496e-b3d2-0dc660db44ce">
      <Terms xmlns="http://schemas.microsoft.com/office/infopath/2007/PartnerControls"/>
    </lcf76f155ced4ddcb4097134ff3c332f>
    <_ip_UnifiedCompliancePolicyProperties xmlns="http://schemas.microsoft.com/sharepoint/v3" xsi:nil="true"/>
    <TaxCatchAll xmlns="bce0305d-cc9c-4490-8379-ffc62c9f6e64" xsi:nil="true"/>
    <Cleanup xmlns="87b70ce7-33e0-496e-b3d2-0dc660db44ce">
      <UserInfo>
        <DisplayName/>
        <AccountId xsi:nil="true"/>
        <AccountType/>
      </UserInfo>
    </Cleanup>
  </documentManagement>
</p:properties>
</file>

<file path=customXml/itemProps1.xml><?xml version="1.0" encoding="utf-8"?>
<ds:datastoreItem xmlns:ds="http://schemas.openxmlformats.org/officeDocument/2006/customXml" ds:itemID="{B9AE7B2B-E878-4314-9334-3ED5DD1FBA5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00B4200-0BA7-449C-BD47-1CACC288E0E0}"/>
</file>

<file path=customXml/itemProps3.xml><?xml version="1.0" encoding="utf-8"?>
<ds:datastoreItem xmlns:ds="http://schemas.openxmlformats.org/officeDocument/2006/customXml" ds:itemID="{ABC703FC-F2D3-4F75-A500-2DE00183C5C7}">
  <ds:schemaRefs>
    <ds:schemaRef ds:uri="628e348f-870e-4685-8527-ac387588e703"/>
    <ds:schemaRef ds:uri="8c7e0889-41d1-4e7d-8d2c-cf734619926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Webinar Objectives </vt:lpstr>
      <vt:lpstr>California Volunteers &amp; College Corps  </vt:lpstr>
      <vt:lpstr>Statewide Cohort Experience Strategy </vt:lpstr>
      <vt:lpstr>Events Included in this RFP</vt:lpstr>
      <vt:lpstr>PowerPoint Presentation</vt:lpstr>
      <vt:lpstr>Mid-Year Leadership Workshops</vt:lpstr>
      <vt:lpstr>Scope of Work Overview </vt:lpstr>
      <vt:lpstr>Event Planning and Logistics Management</vt:lpstr>
      <vt:lpstr>Advisory Group Participation </vt:lpstr>
      <vt:lpstr>Facilitator Support and Coordination</vt:lpstr>
      <vt:lpstr>Event Materials Development </vt:lpstr>
      <vt:lpstr>Accessibility and Participant Experience</vt:lpstr>
      <vt:lpstr>Registration, Evaluation, and Reporting </vt:lpstr>
      <vt:lpstr>Staffing and Organizational Capacity</vt:lpstr>
      <vt:lpstr>Budget Expectations </vt:lpstr>
      <vt:lpstr>Evaluation Process</vt:lpstr>
      <vt:lpstr>Key Dates </vt:lpstr>
      <vt:lpstr>Questions and Answers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Vanderbur</dc:creator>
  <cp:revision>226</cp:revision>
  <dcterms:created xsi:type="dcterms:W3CDTF">2022-04-07T23:19:43Z</dcterms:created>
  <dcterms:modified xsi:type="dcterms:W3CDTF">2026-06-19T21:19:39Z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0x0101007E6ECE504CEE8B479F4C684B7BEB2FE6</vt:lpwstr>
  </property>
  <property fmtid="{D5CDD505-2E9C-101B-9397-08002B2CF9AE}" pid="3" name="Order">
    <vt:r8>8131200</vt:r8>
  </property>
  <property fmtid="{D5CDD505-2E9C-101B-9397-08002B2CF9AE}" pid="4" name="_ExtendedDescription">
    <vt:lpwstr/>
  </property>
  <property fmtid="{D5CDD505-2E9C-101B-9397-08002B2CF9AE}" pid="5" name="MediaServiceImageTags">
    <vt:lpwstr/>
  </property>
  <property fmtid="{D5CDD505-2E9C-101B-9397-08002B2CF9AE}" pid="6" name="MSIP_Label_a8de3de1-ae51-4ada-b15b-0d0d0d881a11_Enabled">
    <vt:lpwstr>true</vt:lpwstr>
  </property>
  <property fmtid="{D5CDD505-2E9C-101B-9397-08002B2CF9AE}" pid="7" name="MSIP_Label_a8de3de1-ae51-4ada-b15b-0d0d0d881a11_SetDate">
    <vt:lpwstr>2026-04-06T23:39:50Z</vt:lpwstr>
  </property>
  <property fmtid="{D5CDD505-2E9C-101B-9397-08002B2CF9AE}" pid="8" name="MSIP_Label_a8de3de1-ae51-4ada-b15b-0d0d0d881a11_Method">
    <vt:lpwstr>Standard</vt:lpwstr>
  </property>
  <property fmtid="{D5CDD505-2E9C-101B-9397-08002B2CF9AE}" pid="9" name="MSIP_Label_a8de3de1-ae51-4ada-b15b-0d0d0d881a11_Name">
    <vt:lpwstr>LCI - Public</vt:lpwstr>
  </property>
  <property fmtid="{D5CDD505-2E9C-101B-9397-08002B2CF9AE}" pid="10" name="MSIP_Label_a8de3de1-ae51-4ada-b15b-0d0d0d881a11_SiteId">
    <vt:lpwstr>c95b6f53-4a14-42c5-ad9f-f5a2dd89a2a9</vt:lpwstr>
  </property>
  <property fmtid="{D5CDD505-2E9C-101B-9397-08002B2CF9AE}" pid="11" name="MSIP_Label_a8de3de1-ae51-4ada-b15b-0d0d0d881a11_ActionId">
    <vt:lpwstr>e0e8b2a4-cdfa-461a-b6ca-53be0c99b9f5</vt:lpwstr>
  </property>
  <property fmtid="{D5CDD505-2E9C-101B-9397-08002B2CF9AE}" pid="12" name="MSIP_Label_a8de3de1-ae51-4ada-b15b-0d0d0d881a11_ContentBits">
    <vt:lpwstr>2</vt:lpwstr>
  </property>
  <property fmtid="{D5CDD505-2E9C-101B-9397-08002B2CF9AE}" pid="13" name="MSIP_Label_a8de3de1-ae51-4ada-b15b-0d0d0d881a11_Tag">
    <vt:lpwstr>10, 3, 0, 2</vt:lpwstr>
  </property>
  <property fmtid="{D5CDD505-2E9C-101B-9397-08002B2CF9AE}" pid="14" name="ClassificationContentMarkingFooterLocations">
    <vt:lpwstr>Office Theme:8</vt:lpwstr>
  </property>
  <property fmtid="{D5CDD505-2E9C-101B-9397-08002B2CF9AE}" pid="15" name="ClassificationContentMarkingFooterText">
    <vt:lpwstr>LCI - Public</vt:lpwstr>
  </property>
</Properties>
</file>