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4"/>
  </p:sldMasterIdLst>
  <p:notesMasterIdLst>
    <p:notesMasterId r:id="rId29"/>
  </p:notesMasterIdLst>
  <p:handoutMasterIdLst>
    <p:handoutMasterId r:id="rId30"/>
  </p:handoutMasterIdLst>
  <p:sldIdLst>
    <p:sldId id="1000" r:id="rId5"/>
    <p:sldId id="1004" r:id="rId6"/>
    <p:sldId id="262" r:id="rId7"/>
    <p:sldId id="1034" r:id="rId8"/>
    <p:sldId id="1018" r:id="rId9"/>
    <p:sldId id="1023" r:id="rId10"/>
    <p:sldId id="1036" r:id="rId11"/>
    <p:sldId id="1028" r:id="rId12"/>
    <p:sldId id="1002" r:id="rId13"/>
    <p:sldId id="435" r:id="rId14"/>
    <p:sldId id="1030" r:id="rId15"/>
    <p:sldId id="1022" r:id="rId16"/>
    <p:sldId id="267" r:id="rId17"/>
    <p:sldId id="1031" r:id="rId18"/>
    <p:sldId id="296" r:id="rId19"/>
    <p:sldId id="1032" r:id="rId20"/>
    <p:sldId id="1037" r:id="rId21"/>
    <p:sldId id="1009" r:id="rId22"/>
    <p:sldId id="1010" r:id="rId23"/>
    <p:sldId id="1035" r:id="rId24"/>
    <p:sldId id="1013" r:id="rId25"/>
    <p:sldId id="1024" r:id="rId26"/>
    <p:sldId id="1005" r:id="rId27"/>
    <p:sldId id="103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437E815-F8F2-EB8C-DC0E-C646D69C2834}" name="Emond, Joseph@Waterboards" initials="Joe" userId="Emond, Joseph@Waterboards" providerId="None"/>
  <p188:author id="{272D8E31-90F2-DB6B-996B-FA654C635767}" name="Holden, Cheryl@Waterboards" initials="HC" userId="S::cheryl.holden@waterboards.ca.gov::43b8a16d-fa1f-4373-a80f-97ca7e811d7e" providerId="AD"/>
  <p188:author id="{DD15FA9B-0D3D-A367-07C4-B3D31BEBBC1F}" name="Gutierrez, Nichole@CIO" initials="NG" userId="S::nichole.gutierrez@state.ca.gov::45585b91-cf44-4504-871d-4ea56e69b22d" providerId="AD"/>
  <p188:author id="{9A944EA4-BC3F-8F46-457E-7D3A6F1E89F2}" name="Kesireddy, Kiranmai@Waterboards" initials="KK" userId="S::kiranmai.kesireddy@waterboards.ca.gov::890d9933-ac8d-47ff-9be8-f09c0f2f534b" providerId="AD"/>
  <p188:author id="{878989CF-7AA7-79A9-4B50-6365598141E2}" name="Nishimoto, Karen@Waterboards" initials="NK" userId="S::Karen.Nishimoto@waterboards.ca.gov::c896f54d-af23-4509-9777-ef9b56a3cfd1" providerId="AD"/>
  <p188:author id="{4AB22AED-9D61-40AE-1DD5-486D33B61DB1}" name="Rangel, Lisa@Waterboards" initials="RL" userId="S::lisa.rangel@waterboards.ca.gov::f7fae2e8-e2be-4b47-9908-1cbea1e8055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D9EC"/>
    <a:srgbClr val="4472C4"/>
    <a:srgbClr val="F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EACA6C-DB0C-128E-0144-95886BD3ABA9}" v="3" dt="2025-12-02T15:37:35.350"/>
    <p1510:client id="{E9244954-5C38-4E3C-AF35-23356BE36CFA}" v="2" dt="2025-12-02T15:38:26.9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ond, Joseph@Waterboards" userId="S::joseph.emond@waterboards.ca.gov::985dd7f7-7385-406f-8e9f-a0148ad55b82" providerId="AD" clId="Web-{98EACA6C-DB0C-128E-0144-95886BD3ABA9}"/>
    <pc:docChg chg="modSld">
      <pc:chgData name="Emond, Joseph@Waterboards" userId="S::joseph.emond@waterboards.ca.gov::985dd7f7-7385-406f-8e9f-a0148ad55b82" providerId="AD" clId="Web-{98EACA6C-DB0C-128E-0144-95886BD3ABA9}" dt="2025-12-02T15:37:35.350" v="2" actId="20577"/>
      <pc:docMkLst>
        <pc:docMk/>
      </pc:docMkLst>
      <pc:sldChg chg="modSp">
        <pc:chgData name="Emond, Joseph@Waterboards" userId="S::joseph.emond@waterboards.ca.gov::985dd7f7-7385-406f-8e9f-a0148ad55b82" providerId="AD" clId="Web-{98EACA6C-DB0C-128E-0144-95886BD3ABA9}" dt="2025-12-02T15:37:35.350" v="2" actId="20577"/>
        <pc:sldMkLst>
          <pc:docMk/>
          <pc:sldMk cId="28281966" sldId="1009"/>
        </pc:sldMkLst>
        <pc:spChg chg="mod">
          <ac:chgData name="Emond, Joseph@Waterboards" userId="S::joseph.emond@waterboards.ca.gov::985dd7f7-7385-406f-8e9f-a0148ad55b82" providerId="AD" clId="Web-{98EACA6C-DB0C-128E-0144-95886BD3ABA9}" dt="2025-12-02T15:37:35.350" v="2" actId="20577"/>
          <ac:spMkLst>
            <pc:docMk/>
            <pc:sldMk cId="28281966" sldId="1009"/>
            <ac:spMk id="2" creationId="{720E4907-1DF6-A1F9-F6B3-3981C961A7C0}"/>
          </ac:spMkLst>
        </pc:spChg>
      </pc:sldChg>
    </pc:docChg>
  </pc:docChgLst>
  <pc:docChgLst>
    <pc:chgData name="Emond, Joseph@Waterboards" userId="985dd7f7-7385-406f-8e9f-a0148ad55b82" providerId="ADAL" clId="{3828285D-ABA1-4CBE-99C0-CA92281D82B7}"/>
    <pc:docChg chg="modSld">
      <pc:chgData name="Emond, Joseph@Waterboards" userId="985dd7f7-7385-406f-8e9f-a0148ad55b82" providerId="ADAL" clId="{3828285D-ABA1-4CBE-99C0-CA92281D82B7}" dt="2025-12-02T15:38:26.988" v="1" actId="6549"/>
      <pc:docMkLst>
        <pc:docMk/>
      </pc:docMkLst>
      <pc:sldChg chg="modSp mod">
        <pc:chgData name="Emond, Joseph@Waterboards" userId="985dd7f7-7385-406f-8e9f-a0148ad55b82" providerId="ADAL" clId="{3828285D-ABA1-4CBE-99C0-CA92281D82B7}" dt="2025-12-02T15:38:26.988" v="1" actId="6549"/>
        <pc:sldMkLst>
          <pc:docMk/>
          <pc:sldMk cId="28281966" sldId="1009"/>
        </pc:sldMkLst>
        <pc:spChg chg="mod">
          <ac:chgData name="Emond, Joseph@Waterboards" userId="985dd7f7-7385-406f-8e9f-a0148ad55b82" providerId="ADAL" clId="{3828285D-ABA1-4CBE-99C0-CA92281D82B7}" dt="2025-12-02T15:38:26.988" v="1" actId="6549"/>
          <ac:spMkLst>
            <pc:docMk/>
            <pc:sldMk cId="28281966" sldId="1009"/>
            <ac:spMk id="2" creationId="{720E4907-1DF6-A1F9-F6B3-3981C961A7C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30C5F1C-E914-F0BB-FEAF-18AD09EE8A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F1DBEF-C819-2688-7A01-0828EAC5F1E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02682-B913-4879-BF24-F2A7C0B50A9F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5CD1A-3514-6B76-6688-3059096317A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=#PAGE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FCA3C8-DD87-78FB-A623-3433DC8288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C537E8-4ECC-4061-ADA6-85BFB2EDAE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5339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668D3-8DC9-43A9-8CD8-6B0918A46F09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=#PAGE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FE249-5136-4825-84B9-18A3F81C31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5208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238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29F67-40A1-E00A-F1C8-001086D38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614318-F184-A396-DB00-A7BA91CB88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D3921-C375-E695-D9E2-E7B2E689E1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9856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59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1479F-CFF7-273D-80FE-435424331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FE51A9-6314-CFE8-A3C7-D8092E06E2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C60636-9EBE-8F58-499D-B774CE8579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286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680BF-FF22-260E-0472-5007C0839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D30FBC-4716-43B7-BD39-60F9BD484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C9B1E9-AF6F-4DBD-DF25-EFBEB7563B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3095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EA13D1-4394-13AB-1897-6AFE80079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C980AC-B144-D44F-F81F-711E1FBD15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B9BB11-FD59-E603-087A-6C3F32C188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0489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975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2AB4F-B456-6F70-B284-C06729CDE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B797A1-3A13-57DB-81B3-53336554B7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0C1C3C-D4DC-6C5A-6A37-E9F88EF304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20788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6ECBC-70C2-6FF9-BE4D-F017757E6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41031F-2F2F-5586-2C7C-D6521CA0F4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6578EF-B9E2-C703-A1F0-8D76D5D896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08398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0BAF9-7ADF-C1F0-31E9-105ABCC4B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99982-7C03-FE1E-0C7E-EE6917D12E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155C9D-0999-07EB-3ACF-47371C0535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6043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71740-5275-5587-226F-42E6A6F17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21FFB2-5653-B999-7193-3E862F9BD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7C9B19-292B-B808-2052-41E97BDD2F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493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E7A65-C821-B3F1-6EB2-E249F6EF6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D867B6-B052-D7A0-8EA0-46796E1A39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ED5F6-133C-E52B-CE9B-B80AB5EFDD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17220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614A0-6321-D961-BE70-5EBE179A4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CF1482-6BC9-8E8D-E0D0-3C981F15B5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1D5054-A1BB-F86F-E5B1-4E5C7B5E5C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6774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1EC1B-6B13-664B-4D4F-7A244278F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ABF4E6-2AFB-9980-1D8A-E433B6D8AD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8F9BEC-F2BC-C93F-2A9C-40A0F5CA6A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173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D466B0E-E483-4FEE-8D84-A0ADE38B6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4A83DE-6F33-46FC-ABF4-806425B3EE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36525"/>
            <a:ext cx="10483121" cy="2276891"/>
          </a:xfrm>
        </p:spPr>
        <p:txBody>
          <a:bodyPr anchor="t">
            <a:normAutofit/>
          </a:bodyPr>
          <a:lstStyle>
            <a:lvl1pPr algn="r">
              <a:defRPr sz="6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D7D661-7BB0-4687-9A64-1828D63681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3120" y="2549941"/>
            <a:ext cx="9144000" cy="1152629"/>
          </a:xfrm>
        </p:spPr>
        <p:txBody>
          <a:bodyPr>
            <a:normAutofit/>
          </a:bodyPr>
          <a:lstStyle>
            <a:lvl1pPr marL="0" indent="0" algn="r">
              <a:buNone/>
              <a:defRPr sz="400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AC4E27-E980-4F71-8F86-5CC9BE84056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67" y="4684924"/>
            <a:ext cx="2225046" cy="1345285"/>
          </a:xfrm>
          <a:prstGeom prst="rect">
            <a:avLst/>
          </a:prstGeom>
        </p:spPr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D9558C0-FB6A-4F5E-9A90-0D6B3C7233E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" y="6184757"/>
            <a:ext cx="12192000" cy="670258"/>
          </a:xfrm>
          <a:solidFill>
            <a:srgbClr val="004E7D"/>
          </a:solidFill>
        </p:spPr>
        <p:txBody>
          <a:bodyPr anchor="ctr">
            <a:normAutofit/>
          </a:bodyPr>
          <a:lstStyle>
            <a:lvl1pPr marL="0" indent="0" algn="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Add unit name, date</a:t>
            </a:r>
          </a:p>
        </p:txBody>
      </p:sp>
    </p:spTree>
    <p:extLst>
      <p:ext uri="{BB962C8B-B14F-4D97-AF65-F5344CB8AC3E}">
        <p14:creationId xmlns:p14="http://schemas.microsoft.com/office/powerpoint/2010/main" val="1935064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8BDE-65BA-4B6B-97DF-BF4FA6B53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256224-5D0E-432A-9251-CCF542A9C2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1193800"/>
            <a:ext cx="10515600" cy="5194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54E5EDB-6AF8-4152-9C68-2338E501B1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241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D5DF6-9BB8-488B-9824-01BD900C6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53490F0-8170-4391-A0D8-5BCDC25C71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982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BBBAD-B645-468D-A0A0-824BD868B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DD4BC-239F-4B09-82B8-E124982176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922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E1B32B-1CA6-4C7E-9C3F-B8224781A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922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02A0BC9-CFE2-4DC0-AD67-FA502169F7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41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6C4E0-EBAC-4E7C-BE28-BC0FFD07F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65D8B0-934B-4C02-BD23-78E9CD5A5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C2C38B-656C-42A7-A45B-4523264C96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43314E-D827-488E-99B8-DF6687915D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D87AB4-C19B-4A84-AFAC-629878771F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33140AC-0AF7-4644-B94F-AA172F30B9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7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FF8CD-4C6C-4B3F-B751-4FFF43BC5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350CB95-F3D1-49A5-BC14-8EB7A27CD1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F6AD44F-B14C-49C0-AED4-3E198278EE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1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D1753-75BC-4FDC-AE08-599116BAE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8BBF5-709A-4722-B5F8-25FBC94C1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58513D-2361-49C3-91F2-91FE1F67F5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4B372F2-DFE7-4D16-9E72-0BF710D2F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160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01EC3-AA2A-4057-A61B-9067410D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941CC7-C447-4EDF-914C-1D195793EC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1F3ECE-0A62-4491-90EA-14E9675F7A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346D3DB-A94B-4828-AFE7-6B168D6EFB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062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bg>
      <p:bgPr>
        <a:solidFill>
          <a:srgbClr val="1A45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600"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11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ustom Layout">
    <p:bg>
      <p:bgPr>
        <a:solidFill>
          <a:srgbClr val="1A45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600"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2B256224-5D0E-432A-9251-CCF542A9C2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1193800"/>
            <a:ext cx="10515600" cy="5194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36972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B6F23-C6D7-4271-8105-DF2E5220A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7F215-5504-4B19-8274-8DD948FDCC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7E6AB-14A9-408C-8AF6-D16FD68F8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E12BA-27F0-44BE-A034-EA10245A1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B13F8-1478-4D10-8BD8-9ADE520FD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55814-818E-4F10-A551-7DDEBFD1FE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540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0B30A-B13D-2A15-3C29-4B812548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291BD-870A-E99A-36CA-93962E91B6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35296-02B0-D1D6-52D7-5348460D0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610360-7F2A-07DC-1988-DF272CD6B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4334F-17DD-2ABF-8942-A6B095A4D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1DE59-F34D-4DFB-81B9-14BB86641E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109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E744356-6CB2-4833-9D39-4BFF84675439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7DB3DC-FA1C-495C-A457-8142B608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925"/>
            <a:ext cx="10515600" cy="752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EEADB-4591-4818-A152-E71E2043CD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270000"/>
            <a:ext cx="105156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6F29E-CD5C-4B44-9B8E-833F2FB9B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A15CFC30-E45D-4431-B46B-489B270F78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88AE23-902A-43B4-80BC-34B0AD3F115B}"/>
              </a:ext>
            </a:extLst>
          </p:cNvPr>
          <p:cNvSpPr txBox="1"/>
          <p:nvPr userDrawn="1"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004E7D"/>
          </a:solidFill>
        </p:spPr>
        <p:txBody>
          <a:bodyPr wrap="square" rtlCol="0" anchor="ctr">
            <a:spAutoFit/>
          </a:bodyPr>
          <a:lstStyle/>
          <a:p>
            <a:pPr algn="r"/>
            <a:r>
              <a:rPr lang="en-US" sz="2400">
                <a:solidFill>
                  <a:schemeClr val="bg1"/>
                </a:solidFill>
              </a:rPr>
              <a:t>California Water Boards</a:t>
            </a:r>
          </a:p>
        </p:txBody>
      </p:sp>
    </p:spTree>
    <p:extLst>
      <p:ext uri="{BB962C8B-B14F-4D97-AF65-F5344CB8AC3E}">
        <p14:creationId xmlns:p14="http://schemas.microsoft.com/office/powerpoint/2010/main" val="300273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1A456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nichole.gutierrez@state.ca.gov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ichelle.cruz@state.ca.gov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nichole.gutierrez@state.ca.gov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ichelle.cruz@state.ca.gov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90077F-F266-45F8-920D-513145953A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 l="845" t="865" r="845" b="7369"/>
          <a:stretch/>
        </p:blipFill>
        <p:spPr>
          <a:xfrm>
            <a:off x="0" y="-1"/>
            <a:ext cx="12192000" cy="6403975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358D78C0-D77A-4F79-AEB4-5A582F8D60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038225"/>
            <a:ext cx="12191999" cy="2561431"/>
          </a:xfrm>
        </p:spPr>
        <p:txBody>
          <a:bodyPr lIns="274320" rIns="274320" anchor="t" anchorCtr="0">
            <a:noAutofit/>
          </a:bodyPr>
          <a:lstStyle/>
          <a:p>
            <a:pPr algn="r"/>
            <a:r>
              <a:rPr lang="en-US" sz="800">
                <a:solidFill>
                  <a:schemeClr val="bg1"/>
                </a:solidFill>
              </a:rPr>
              <a:t> </a:t>
            </a:r>
            <a:br>
              <a:rPr lang="en-US" sz="4800">
                <a:solidFill>
                  <a:schemeClr val="bg1"/>
                </a:solidFill>
              </a:rPr>
            </a:br>
            <a:r>
              <a:rPr lang="en-US" sz="3200">
                <a:solidFill>
                  <a:schemeClr val="bg1"/>
                </a:solidFill>
              </a:rPr>
              <a:t>Water Technical Access Portal (WaterTAP)</a:t>
            </a:r>
            <a:br>
              <a:rPr lang="en-US" sz="3200">
                <a:solidFill>
                  <a:schemeClr val="bg1"/>
                </a:solidFill>
              </a:rPr>
            </a:br>
            <a:br>
              <a:rPr lang="en-US" sz="3200">
                <a:solidFill>
                  <a:schemeClr val="bg1"/>
                </a:solidFill>
              </a:rPr>
            </a:br>
            <a:r>
              <a:rPr lang="en-US" sz="3200">
                <a:solidFill>
                  <a:schemeClr val="bg1"/>
                </a:solidFill>
              </a:rPr>
              <a:t>Solicitation No. 25-020-280</a:t>
            </a:r>
            <a:br>
              <a:rPr lang="en-US" sz="3200">
                <a:solidFill>
                  <a:schemeClr val="bg1"/>
                </a:solidFill>
              </a:rPr>
            </a:br>
            <a:br>
              <a:rPr lang="en-US" sz="3200">
                <a:solidFill>
                  <a:schemeClr val="bg1"/>
                </a:solidFill>
              </a:rPr>
            </a:br>
            <a:r>
              <a:rPr lang="en-US" sz="3200">
                <a:solidFill>
                  <a:schemeClr val="bg1"/>
                </a:solidFill>
              </a:rPr>
              <a:t>Bidder’s Conference</a:t>
            </a:r>
            <a:endParaRPr lang="en-US" sz="3200" u="sng">
              <a:solidFill>
                <a:schemeClr val="bg1"/>
              </a:solidFill>
            </a:endParaRP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94EB1D65-6EFB-C049-A91F-6A5B064E8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225" y="3599656"/>
            <a:ext cx="4095750" cy="1588164"/>
          </a:xfrm>
        </p:spPr>
        <p:txBody>
          <a:bodyPr>
            <a:normAutofit/>
          </a:bodyPr>
          <a:lstStyle/>
          <a:p>
            <a:pPr lvl="0" algn="r"/>
            <a:r>
              <a:rPr lang="en-US" sz="2800">
                <a:solidFill>
                  <a:schemeClr val="bg1"/>
                </a:solidFill>
              </a:rPr>
              <a:t>2 December </a:t>
            </a:r>
            <a:r>
              <a:rPr lang="en-US" sz="2800">
                <a:solidFill>
                  <a:srgbClr val="5B9BD5">
                    <a:lumMod val="20000"/>
                    <a:lumOff val="80000"/>
                  </a:srgbClr>
                </a:solidFill>
              </a:rPr>
              <a:t>2025</a:t>
            </a:r>
          </a:p>
          <a:p>
            <a:pPr lvl="0" algn="r"/>
            <a:r>
              <a:rPr lang="en-US" sz="2800">
                <a:solidFill>
                  <a:srgbClr val="5B9BD5">
                    <a:lumMod val="20000"/>
                    <a:lumOff val="80000"/>
                  </a:srgbClr>
                </a:solidFill>
              </a:rPr>
              <a:t>2:00 PM</a:t>
            </a:r>
          </a:p>
          <a:p>
            <a:endParaRPr lang="en-US" sz="160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20BF5CF1-2767-77D7-9CB7-870A8FA2EBB6}"/>
              </a:ext>
            </a:extLst>
          </p:cNvPr>
          <p:cNvSpPr txBox="1">
            <a:spLocks/>
          </p:cNvSpPr>
          <p:nvPr/>
        </p:nvSpPr>
        <p:spPr>
          <a:xfrm>
            <a:off x="1" y="187324"/>
            <a:ext cx="12191999" cy="958851"/>
          </a:xfrm>
          <a:prstGeom prst="rect">
            <a:avLst/>
          </a:prstGeom>
        </p:spPr>
        <p:txBody>
          <a:bodyPr vert="horz" lIns="274320" tIns="45720" rIns="27432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rgbClr val="1A456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800">
                <a:solidFill>
                  <a:schemeClr val="bg1"/>
                </a:solidFill>
              </a:rPr>
              <a:t>State Water Resources Control Board</a:t>
            </a:r>
            <a:endParaRPr lang="en-US" sz="4800" u="sng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93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B5E09-1905-3199-D08C-713543E79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4BF7B8E7-CA94-AB7F-5271-37F52CB6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76324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Agenda</a:t>
            </a:r>
            <a:endParaRPr lang="en-US" sz="48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FC1E9B9-664A-A924-2D5E-18BE3DF3FC2B}"/>
              </a:ext>
            </a:extLst>
          </p:cNvPr>
          <p:cNvSpPr txBox="1">
            <a:spLocks/>
          </p:cNvSpPr>
          <p:nvPr/>
        </p:nvSpPr>
        <p:spPr>
          <a:xfrm>
            <a:off x="616688" y="1076325"/>
            <a:ext cx="10972800" cy="5131970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/>
              <a:t>Purpose and Reminders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/>
              <a:t>State Team Introductions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/>
              <a:t>Executive Sponsor Opening Remarks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/>
              <a:t>Part 1: WaterTAP Project Overview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/>
              <a:t>Part 2: Request for Proposal (RFP) Overview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/>
              <a:t>Questions</a:t>
            </a:r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66868C-353F-6BBE-5AE9-F8864224382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054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tter&#10;&#10;AI-generated content may be incorrect.">
            <a:extLst>
              <a:ext uri="{FF2B5EF4-FFF2-40B4-BE49-F238E27FC236}">
                <a16:creationId xmlns:a16="http://schemas.microsoft.com/office/drawing/2014/main" id="{78EB1AC7-01E0-2E79-13CF-2163E667FF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66131"/>
            <a:ext cx="12192000" cy="199186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12D002F8-3411-3D04-DF4E-AF29F33F0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76324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Purpose and Reminders</a:t>
            </a:r>
            <a:endParaRPr lang="en-US" sz="48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2C35FD2-DF91-1897-E356-E4A1A698EF69}"/>
              </a:ext>
            </a:extLst>
          </p:cNvPr>
          <p:cNvSpPr txBox="1">
            <a:spLocks/>
          </p:cNvSpPr>
          <p:nvPr/>
        </p:nvSpPr>
        <p:spPr>
          <a:xfrm>
            <a:off x="609600" y="1076325"/>
            <a:ext cx="11261558" cy="51319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Purpose: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Modern RFP process 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What SWRCB is seeking with the WaterTAP project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Bidder’s Conference will not be recorded or transcribed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WaterTAP is in active procurement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Any comments and responses provided by the State are non-binding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All correspondence must be directed through the Procurement Officer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Official questions will be handled in writing using Attachment 1: Template for Question Submittal/Request for Changes in the solicitation due by 12 PM PST on December 8</a:t>
            </a:r>
            <a:r>
              <a:rPr lang="en-US" b="0" baseline="30000">
                <a:solidFill>
                  <a:schemeClr val="tx1"/>
                </a:solidFill>
              </a:rPr>
              <a:t>th</a:t>
            </a:r>
            <a:r>
              <a:rPr lang="en-US" b="0">
                <a:solidFill>
                  <a:schemeClr val="tx1"/>
                </a:solidFill>
              </a:rPr>
              <a:t>, 2025 </a:t>
            </a:r>
            <a:endParaRPr lang="en-US" sz="2000" b="0"/>
          </a:p>
          <a:p>
            <a:endParaRPr lang="en-US" sz="2000" b="0"/>
          </a:p>
          <a:p>
            <a:endParaRPr lang="en-US" sz="2000" b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55FF2D-8DB8-22A5-0579-4075A0073A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729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71054-57BB-F2EE-1455-240D85340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C205E63B-4AC0-D464-6118-CEC408167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186237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Questions?</a:t>
            </a:r>
            <a:endParaRPr lang="en-US" sz="48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7169B4A-CB66-F708-D296-64A7B4BD115D}"/>
              </a:ext>
            </a:extLst>
          </p:cNvPr>
          <p:cNvSpPr txBox="1">
            <a:spLocks/>
          </p:cNvSpPr>
          <p:nvPr/>
        </p:nvSpPr>
        <p:spPr>
          <a:xfrm>
            <a:off x="609600" y="1076325"/>
            <a:ext cx="11261558" cy="51319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/>
              <a:t>Send to:</a:t>
            </a:r>
          </a:p>
          <a:p>
            <a:r>
              <a:rPr lang="en-US">
                <a:solidFill>
                  <a:srgbClr val="0000CC"/>
                </a:solidFill>
              </a:rPr>
              <a:t>Nichole Gutiérrez</a:t>
            </a:r>
          </a:p>
          <a:p>
            <a:pPr marL="0" indent="0">
              <a:buNone/>
            </a:pPr>
            <a:r>
              <a:rPr lang="en-US" sz="2400"/>
              <a:t>Primary Procurement Officer</a:t>
            </a:r>
          </a:p>
          <a:p>
            <a:pPr marL="0" indent="0">
              <a:buNone/>
            </a:pPr>
            <a:r>
              <a:rPr lang="en-US">
                <a:hlinkClick r:id="rId3"/>
              </a:rPr>
              <a:t>n</a:t>
            </a:r>
            <a:r>
              <a:rPr lang="en-US" sz="2400">
                <a:hlinkClick r:id="rId3"/>
              </a:rPr>
              <a:t>ichole.gutierrez@state.ca.gov</a:t>
            </a:r>
            <a:endParaRPr lang="en-US" sz="2400"/>
          </a:p>
          <a:p>
            <a:pPr marL="0" indent="0">
              <a:buNone/>
            </a:pPr>
            <a:endParaRPr lang="en-US" sz="2400" b="1"/>
          </a:p>
          <a:p>
            <a:pPr marL="0" indent="0">
              <a:buNone/>
            </a:pPr>
            <a:r>
              <a:rPr lang="en-US" sz="2400" b="1"/>
              <a:t>Copy to:</a:t>
            </a:r>
          </a:p>
          <a:p>
            <a:pPr marL="0" indent="0">
              <a:buNone/>
            </a:pPr>
            <a:r>
              <a:rPr lang="en-US" sz="2400" b="1">
                <a:solidFill>
                  <a:srgbClr val="0000CC"/>
                </a:solidFill>
              </a:rPr>
              <a:t>Kerry Jones</a:t>
            </a:r>
          </a:p>
          <a:p>
            <a:pPr marL="0" indent="0">
              <a:buNone/>
            </a:pPr>
            <a:r>
              <a:rPr lang="en-US" sz="2400"/>
              <a:t>Secondary Procurement Officer</a:t>
            </a:r>
          </a:p>
          <a:p>
            <a:pPr marL="0" indent="0">
              <a:buNone/>
            </a:pPr>
            <a:r>
              <a:rPr lang="en-US">
                <a:hlinkClick r:id="rId4"/>
              </a:rPr>
              <a:t>Kerry.jones</a:t>
            </a:r>
            <a:r>
              <a:rPr lang="en-US" sz="2400">
                <a:hlinkClick r:id="rId4"/>
              </a:rPr>
              <a:t>@state.ca.gov</a:t>
            </a:r>
            <a:endParaRPr lang="en-US" sz="240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2562F70D-4EF3-1384-3697-B77B4220A054}"/>
              </a:ext>
            </a:extLst>
          </p:cNvPr>
          <p:cNvGraphicFramePr>
            <a:graphicFrameLocks/>
          </p:cNvGraphicFramePr>
          <p:nvPr/>
        </p:nvGraphicFramePr>
        <p:xfrm>
          <a:off x="6091969" y="1186238"/>
          <a:ext cx="5779189" cy="4485523"/>
        </p:xfrm>
        <a:graphic>
          <a:graphicData uri="http://schemas.openxmlformats.org/drawingml/2006/table">
            <a:tbl>
              <a:tblPr/>
              <a:tblGrid>
                <a:gridCol w="658658">
                  <a:extLst>
                    <a:ext uri="{9D8B030D-6E8A-4147-A177-3AD203B41FA5}">
                      <a16:colId xmlns:a16="http://schemas.microsoft.com/office/drawing/2014/main" val="3663748480"/>
                    </a:ext>
                  </a:extLst>
                </a:gridCol>
                <a:gridCol w="2180796">
                  <a:extLst>
                    <a:ext uri="{9D8B030D-6E8A-4147-A177-3AD203B41FA5}">
                      <a16:colId xmlns:a16="http://schemas.microsoft.com/office/drawing/2014/main" val="1137864317"/>
                    </a:ext>
                  </a:extLst>
                </a:gridCol>
                <a:gridCol w="705852">
                  <a:extLst>
                    <a:ext uri="{9D8B030D-6E8A-4147-A177-3AD203B41FA5}">
                      <a16:colId xmlns:a16="http://schemas.microsoft.com/office/drawing/2014/main" val="3085842116"/>
                    </a:ext>
                  </a:extLst>
                </a:gridCol>
                <a:gridCol w="2233883">
                  <a:extLst>
                    <a:ext uri="{9D8B030D-6E8A-4147-A177-3AD203B41FA5}">
                      <a16:colId xmlns:a16="http://schemas.microsoft.com/office/drawing/2014/main" val="273461710"/>
                    </a:ext>
                  </a:extLst>
                </a:gridCol>
              </a:tblGrid>
              <a:tr h="374637"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FFFFFF"/>
                          </a:solidFill>
                          <a:effectLst/>
                        </a:rPr>
                        <a:t>SOLICITATION Bidder Question Form</a:t>
                      </a:r>
                      <a:endParaRPr lang="en-US" sz="1700">
                        <a:effectLst/>
                      </a:endParaRP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870973"/>
                  </a:ext>
                </a:extLst>
              </a:tr>
              <a:tr h="655615">
                <a:tc gridSpan="4"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Name of Bidder: </a:t>
                      </a:r>
                      <a:br>
                        <a:rPr lang="en-US" sz="1700">
                          <a:effectLst/>
                        </a:rPr>
                      </a:br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146664"/>
                  </a:ext>
                </a:extLst>
              </a:tr>
              <a:tr h="655615">
                <a:tc gridSpan="4"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Contact Person: </a:t>
                      </a:r>
                      <a:br>
                        <a:rPr lang="en-US" sz="1700">
                          <a:effectLst/>
                        </a:rPr>
                      </a:br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863460"/>
                  </a:ext>
                </a:extLst>
              </a:tr>
              <a:tr h="655615">
                <a:tc gridSpan="4"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Contact Email and Phone Number: </a:t>
                      </a:r>
                      <a:br>
                        <a:rPr lang="en-US" sz="1700">
                          <a:effectLst/>
                        </a:rPr>
                      </a:br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09901"/>
                  </a:ext>
                </a:extLst>
              </a:tr>
              <a:tr h="645493"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 No. #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Section/Document(s)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Page No.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Question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275781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1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1595140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2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483392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3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5408796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4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4129613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026ADB-889B-264C-DE6A-7BBF2717A7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805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6D654-07AA-1593-F172-1DEF70A31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3CF1DBA9-099D-7ED8-094C-64D5BF8F1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76324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State Team Introductions</a:t>
            </a:r>
            <a:endParaRPr lang="en-US" sz="48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F148AA3-3C4C-EC35-C9FC-F2C0EB681334}"/>
              </a:ext>
            </a:extLst>
          </p:cNvPr>
          <p:cNvSpPr txBox="1">
            <a:spLocks/>
          </p:cNvSpPr>
          <p:nvPr/>
        </p:nvSpPr>
        <p:spPr>
          <a:xfrm>
            <a:off x="606056" y="1076325"/>
            <a:ext cx="10983432" cy="4387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California Department of Technology (CDT), Office of Statewide Technology Procurement (OSTP)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Nichole Gutiérrez, Primary Procurement Officer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Kerry Jones, Secondary Procurement Officer</a:t>
            </a:r>
          </a:p>
          <a:p>
            <a:pPr lvl="1"/>
            <a:endParaRPr lang="en-US" b="0"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California State Water Resources Control Board (SWRCB)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Darrin Polhemus, Executive Sponsor (Division of Drinking Water)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Corey Dickman, Executive Sponsor (Division of Information Technology)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Karen Nishimoto, Project Director (Division of Drinking Water)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Joe Emond, Product Owner (Division of Drinking Water)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Dirk Unger, Enterprise Application Architect (Division of Information Technology)</a:t>
            </a:r>
            <a:endParaRPr lang="en-US" sz="2000" b="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471B907-3C4F-19FB-9BC2-CAEDFD445F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551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A23125-A2A8-A34E-5C5B-E6FC4C36C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B92F057C-7D5A-D708-A9A8-BFC5E2FA2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76324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Executive Sponsor Opening Remarks</a:t>
            </a:r>
            <a:endParaRPr lang="en-US" sz="48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9142AB5-4C93-4AA5-A494-DA4656744433}"/>
              </a:ext>
            </a:extLst>
          </p:cNvPr>
          <p:cNvSpPr txBox="1">
            <a:spLocks/>
          </p:cNvSpPr>
          <p:nvPr/>
        </p:nvSpPr>
        <p:spPr>
          <a:xfrm>
            <a:off x="-1" y="1076325"/>
            <a:ext cx="12191999" cy="609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0"/>
              <a:t>Welcome to</a:t>
            </a:r>
          </a:p>
          <a:p>
            <a:pPr algn="ctr"/>
            <a:endParaRPr lang="en-US" sz="2000" b="0"/>
          </a:p>
          <a:p>
            <a:pPr algn="ctr"/>
            <a:endParaRPr lang="en-US" sz="2000" b="0"/>
          </a:p>
          <a:p>
            <a:pPr algn="ctr"/>
            <a:endParaRPr lang="en-US" sz="2000" b="0"/>
          </a:p>
          <a:p>
            <a:pPr algn="ctr"/>
            <a:endParaRPr lang="en-US" sz="2000" b="0"/>
          </a:p>
        </p:txBody>
      </p:sp>
      <p:pic>
        <p:nvPicPr>
          <p:cNvPr id="5" name="Picture 4" descr="A picture containing text, tree, outdoor, sign&#10;&#10;AI-generated content may be incorrect.">
            <a:extLst>
              <a:ext uri="{FF2B5EF4-FFF2-40B4-BE49-F238E27FC236}">
                <a16:creationId xmlns:a16="http://schemas.microsoft.com/office/drawing/2014/main" id="{905D43D8-55F6-704F-9E67-2A6DE66CB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758" y="1551398"/>
            <a:ext cx="5920483" cy="473638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351773-713E-7884-C0F3-BAA53B99F7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989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E0B33-64A5-9F22-4471-4E43FEED9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52763"/>
            <a:ext cx="12192000" cy="752475"/>
          </a:xfrm>
        </p:spPr>
        <p:txBody>
          <a:bodyPr>
            <a:normAutofit/>
          </a:bodyPr>
          <a:lstStyle/>
          <a:p>
            <a:pPr algn="ctr"/>
            <a:r>
              <a:rPr lang="en-US" sz="4800"/>
              <a:t>Part 1: WaterTAP Project Overview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EF8709-4987-4BA0-0E1E-3F347A7FC0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86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1B60-A263-8ADC-6CF1-17EBCC9B3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655"/>
            <a:ext cx="12191998" cy="542643"/>
          </a:xfrm>
        </p:spPr>
        <p:txBody>
          <a:bodyPr>
            <a:normAutofit/>
          </a:bodyPr>
          <a:lstStyle/>
          <a:p>
            <a:pPr algn="ctr"/>
            <a:r>
              <a:rPr lang="en-US"/>
              <a:t>Impetuous for Change – Major Lead and Copper Regulation Updates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E53AA-847F-03E7-404E-5B3F322D54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6687" y="1903227"/>
            <a:ext cx="10983433" cy="4344009"/>
          </a:xfrm>
        </p:spPr>
        <p:txBody>
          <a:bodyPr/>
          <a:lstStyle/>
          <a:p>
            <a:r>
              <a:rPr lang="en-US"/>
              <a:t>Lead and Copper Rule Revisions (LCRR)</a:t>
            </a:r>
          </a:p>
          <a:p>
            <a:r>
              <a:rPr lang="en-US"/>
              <a:t>Lead and Copper Rule Improvements (LCRI)</a:t>
            </a:r>
          </a:p>
          <a:p>
            <a:endParaRPr lang="en-US"/>
          </a:p>
          <a:p>
            <a:r>
              <a:rPr lang="en-US"/>
              <a:t>New Data Requirements:</a:t>
            </a:r>
          </a:p>
          <a:p>
            <a:pPr lvl="1"/>
            <a:r>
              <a:rPr lang="en-US"/>
              <a:t>40+ New Certifications</a:t>
            </a:r>
          </a:p>
          <a:p>
            <a:pPr lvl="1"/>
            <a:r>
              <a:rPr lang="en-US"/>
              <a:t>Compliance Forms</a:t>
            </a:r>
          </a:p>
          <a:p>
            <a:pPr lvl="1"/>
            <a:r>
              <a:rPr lang="en-US"/>
              <a:t>Data Collection – e.g., Lead Service Line Inventories</a:t>
            </a:r>
          </a:p>
          <a:p>
            <a:pPr lvl="1"/>
            <a:r>
              <a:rPr lang="en-US"/>
              <a:t>Plan Collection / Review / Approval – e.g., Sampling Plans, Lead Service Line Replacement Plans</a:t>
            </a:r>
          </a:p>
          <a:p>
            <a:pPr lvl="1"/>
            <a:r>
              <a:rPr lang="en-US"/>
              <a:t>Distribution System &amp; Site Assessments</a:t>
            </a:r>
          </a:p>
          <a:p>
            <a:pPr lvl="1"/>
            <a:r>
              <a:rPr lang="en-US"/>
              <a:t>School and Childcare Monitoring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AD6E39D-5EA1-667A-4056-2C2AF0FF7C2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11666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1A456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4800">
                <a:latin typeface="Arial"/>
                <a:cs typeface="Arial"/>
              </a:rPr>
              <a:t>Background</a:t>
            </a:r>
            <a:endParaRPr lang="en-US" sz="48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EDFDD-BEAF-DE52-5984-E7566F4773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61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3D43E-6A83-8240-8515-B97B4CFED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37683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Current Regulatory Data Set Overview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4237A-0A58-6A3E-E493-A4912E4EBA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321" y="1292225"/>
            <a:ext cx="613498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7,200+ public water systems</a:t>
            </a:r>
          </a:p>
          <a:p>
            <a:pPr lvl="1"/>
            <a:r>
              <a:rPr lang="en-US">
                <a:latin typeface="Arial"/>
                <a:cs typeface="Arial"/>
              </a:rPr>
              <a:t>56,000+ contacts information</a:t>
            </a:r>
          </a:p>
          <a:p>
            <a:pPr lvl="1"/>
            <a:r>
              <a:rPr lang="en-US">
                <a:latin typeface="Arial"/>
                <a:cs typeface="Arial"/>
              </a:rPr>
              <a:t>112,000+ inspections</a:t>
            </a:r>
          </a:p>
          <a:p>
            <a:pPr lvl="1"/>
            <a:r>
              <a:rPr lang="en-US">
                <a:latin typeface="Arial"/>
                <a:cs typeface="Arial"/>
              </a:rPr>
              <a:t>544,000+ regulatory documents</a:t>
            </a:r>
          </a:p>
          <a:p>
            <a:pPr lvl="1"/>
            <a:r>
              <a:rPr lang="en-US">
                <a:latin typeface="Arial"/>
                <a:cs typeface="Arial"/>
              </a:rPr>
              <a:t>51,000+ physical locations &amp; GIS coordinates</a:t>
            </a:r>
          </a:p>
          <a:p>
            <a:r>
              <a:rPr lang="en-US">
                <a:latin typeface="Arial"/>
                <a:cs typeface="Arial"/>
              </a:rPr>
              <a:t>Lead and Copper Rule</a:t>
            </a:r>
          </a:p>
          <a:p>
            <a:pPr lvl="1"/>
            <a:r>
              <a:rPr lang="en-US">
                <a:latin typeface="Arial"/>
                <a:cs typeface="Arial"/>
              </a:rPr>
              <a:t>2,400+ lead service lines inventories</a:t>
            </a:r>
          </a:p>
          <a:p>
            <a:pPr lvl="2"/>
            <a:r>
              <a:rPr lang="en-US">
                <a:latin typeface="Arial"/>
                <a:cs typeface="Arial"/>
              </a:rPr>
              <a:t>Updated annually for next 10+ years</a:t>
            </a:r>
          </a:p>
          <a:p>
            <a:pPr lvl="2"/>
            <a:r>
              <a:rPr lang="en-US">
                <a:latin typeface="Arial"/>
                <a:cs typeface="Arial"/>
              </a:rPr>
              <a:t>Tracked at street address level</a:t>
            </a:r>
            <a:endParaRPr lang="en-US"/>
          </a:p>
          <a:p>
            <a:pPr lvl="2"/>
            <a:r>
              <a:rPr lang="en-US">
                <a:latin typeface="Arial"/>
                <a:cs typeface="Arial"/>
              </a:rPr>
              <a:t>Public notification requirements tracking</a:t>
            </a:r>
          </a:p>
          <a:p>
            <a:pPr lvl="2"/>
            <a:r>
              <a:rPr lang="en-US">
                <a:latin typeface="Arial"/>
                <a:cs typeface="Arial"/>
              </a:rPr>
              <a:t>Milestone compliance tracking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DE147C6-ADB8-DC7B-3DA4-3CA740E8A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2307" y="1292225"/>
            <a:ext cx="480237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Compliance Data</a:t>
            </a:r>
          </a:p>
          <a:p>
            <a:pPr lvl="1"/>
            <a:r>
              <a:rPr lang="en-US">
                <a:latin typeface="Arial"/>
                <a:cs typeface="Arial"/>
              </a:rPr>
              <a:t>Over 27 million electronic water quality results</a:t>
            </a:r>
          </a:p>
          <a:p>
            <a:pPr lvl="1"/>
            <a:r>
              <a:rPr lang="en-US" sz="2100"/>
              <a:t>80,000+ violations</a:t>
            </a:r>
          </a:p>
          <a:p>
            <a:pPr lvl="1"/>
            <a:r>
              <a:rPr lang="en-US" sz="2100">
                <a:latin typeface="Arial"/>
                <a:cs typeface="Arial"/>
              </a:rPr>
              <a:t>113,000+ enforcement actions</a:t>
            </a:r>
            <a:endParaRPr lang="en-US" sz="21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D0BDE-F799-2265-9F6F-5E85D163D0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122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04577-5A50-44CB-BA40-944BD0D1D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37684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Arial"/>
                <a:cs typeface="Arial"/>
              </a:rPr>
              <a:t>Regulatory Responsibilities and Core Functions</a:t>
            </a:r>
            <a:endParaRPr lang="en-US" sz="4000">
              <a:highlight>
                <a:srgbClr val="FFFF00"/>
              </a:highlight>
              <a:latin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125C9-DF95-4FF5-B280-DB9F57A26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066" y="1477755"/>
            <a:ext cx="6241302" cy="48486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Regulates Over 7,200 Public Water Systems</a:t>
            </a:r>
          </a:p>
          <a:p>
            <a:pPr lvl="1"/>
            <a:r>
              <a:rPr lang="en-US">
                <a:latin typeface="Arial"/>
                <a:cs typeface="Arial"/>
              </a:rPr>
              <a:t>Communities, schools, prisons, businesses</a:t>
            </a:r>
          </a:p>
          <a:p>
            <a:r>
              <a:rPr lang="en-US">
                <a:latin typeface="Arial"/>
                <a:cs typeface="Arial"/>
              </a:rPr>
              <a:t>Performs Inspections</a:t>
            </a:r>
          </a:p>
          <a:p>
            <a:r>
              <a:rPr lang="en-US">
                <a:latin typeface="Arial"/>
                <a:cs typeface="Arial"/>
              </a:rPr>
              <a:t>Evaluates Treatment Efficacy</a:t>
            </a:r>
          </a:p>
          <a:p>
            <a:r>
              <a:rPr lang="en-US">
                <a:latin typeface="Arial"/>
                <a:cs typeface="Arial"/>
              </a:rPr>
              <a:t>Issues Permits</a:t>
            </a:r>
          </a:p>
          <a:p>
            <a:r>
              <a:rPr lang="en-US">
                <a:latin typeface="Arial"/>
                <a:cs typeface="Arial"/>
              </a:rPr>
              <a:t>Evaluates Drinking Water Quality</a:t>
            </a:r>
          </a:p>
          <a:p>
            <a:r>
              <a:rPr lang="en-US">
                <a:latin typeface="Arial"/>
                <a:cs typeface="Arial"/>
              </a:rPr>
              <a:t>Makes Compliance Determinations and Issues Enforcement Actions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8F8450F-4485-4546-A88D-6EDBBC4BA3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47368" y="1477755"/>
            <a:ext cx="4717300" cy="45888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>
                <a:latin typeface="Arial"/>
                <a:cs typeface="Arial"/>
              </a:rPr>
              <a:t>Regulatory Oversight Through:</a:t>
            </a:r>
          </a:p>
          <a:p>
            <a:r>
              <a:rPr lang="en-US" sz="2400">
                <a:latin typeface="Arial"/>
                <a:cs typeface="Arial"/>
              </a:rPr>
              <a:t>Over 300 Division Staff</a:t>
            </a:r>
            <a:r>
              <a:rPr lang="en-US">
                <a:latin typeface="Arial"/>
                <a:cs typeface="Arial"/>
              </a:rPr>
              <a:t>: </a:t>
            </a:r>
          </a:p>
          <a:p>
            <a:pPr lvl="1"/>
            <a:r>
              <a:rPr lang="en-US">
                <a:latin typeface="Arial"/>
                <a:cs typeface="Arial"/>
              </a:rPr>
              <a:t>30 Districts in 13 office locations </a:t>
            </a:r>
            <a:endParaRPr lang="en-US"/>
          </a:p>
          <a:p>
            <a:pPr marL="0" indent="0">
              <a:buNone/>
            </a:pPr>
            <a:endParaRPr lang="en-US" sz="2400"/>
          </a:p>
          <a:p>
            <a:r>
              <a:rPr lang="en-US">
                <a:latin typeface="Arial"/>
                <a:cs typeface="Arial"/>
              </a:rPr>
              <a:t>24</a:t>
            </a:r>
            <a:r>
              <a:rPr lang="en-US" sz="2400">
                <a:latin typeface="Arial"/>
                <a:cs typeface="Arial"/>
              </a:rPr>
              <a:t> </a:t>
            </a:r>
            <a:r>
              <a:rPr lang="en-US">
                <a:latin typeface="Arial"/>
                <a:cs typeface="Arial"/>
              </a:rPr>
              <a:t>Counties delegated as Local</a:t>
            </a:r>
            <a:r>
              <a:rPr lang="en-US" sz="2400">
                <a:latin typeface="Arial"/>
                <a:cs typeface="Arial"/>
              </a:rPr>
              <a:t> Primacy Agencies</a:t>
            </a:r>
          </a:p>
          <a:p>
            <a:endParaRPr lang="en-US" sz="240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B3E881-8596-42B8-AFCB-367739851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642243" y="1477755"/>
            <a:ext cx="0" cy="3764096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1AFABB-13D2-5362-2B60-F4C778154F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504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40DB0-580C-24F1-3B90-322048C99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37684"/>
          </a:xfrm>
        </p:spPr>
        <p:txBody>
          <a:bodyPr>
            <a:normAutofit/>
          </a:bodyPr>
          <a:lstStyle/>
          <a:p>
            <a:pPr algn="ctr"/>
            <a:r>
              <a:rPr lang="en-US" sz="4800"/>
              <a:t>Existing Challenges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CBD66-4C75-BA6E-7CB2-343AC3A56E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6688" y="1137684"/>
            <a:ext cx="10972800" cy="5034516"/>
          </a:xfrm>
        </p:spPr>
        <p:txBody>
          <a:bodyPr/>
          <a:lstStyle/>
          <a:p>
            <a:r>
              <a:rPr lang="en-US"/>
              <a:t>Changing Data Needs </a:t>
            </a:r>
          </a:p>
          <a:p>
            <a:r>
              <a:rPr lang="en-US"/>
              <a:t>New Regulatory Requirements</a:t>
            </a:r>
          </a:p>
          <a:p>
            <a:r>
              <a:rPr lang="en-US"/>
              <a:t>Dispersed State-Wide Regulatory Implementation</a:t>
            </a:r>
          </a:p>
          <a:p>
            <a:r>
              <a:rPr lang="en-US"/>
              <a:t>Inadequacy of Existing Tools</a:t>
            </a:r>
          </a:p>
          <a:p>
            <a:pPr lvl="1"/>
            <a:r>
              <a:rPr lang="en-US" sz="2400"/>
              <a:t>Siloed Reporting Systems</a:t>
            </a:r>
          </a:p>
          <a:p>
            <a:pPr lvl="1"/>
            <a:r>
              <a:rPr lang="en-US" sz="2400"/>
              <a:t>Siloed Data Publishing</a:t>
            </a:r>
          </a:p>
          <a:p>
            <a:r>
              <a:rPr lang="en-US"/>
              <a:t>Lack of Transparency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476DCA-7B19-6993-271C-71E0493A10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711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DDE4F-DCEE-23E6-C66E-16377EBE4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82986AD1-6A50-8487-636E-D78BC8066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148315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Introduction of Systems </a:t>
            </a:r>
            <a:endParaRPr lang="en-US" sz="480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B9A0703-9F6E-B8DC-8D3B-A3C818A288DA}"/>
              </a:ext>
            </a:extLst>
          </p:cNvPr>
          <p:cNvSpPr txBox="1">
            <a:spLocks/>
          </p:cNvSpPr>
          <p:nvPr/>
        </p:nvSpPr>
        <p:spPr>
          <a:xfrm>
            <a:off x="616688" y="1604865"/>
            <a:ext cx="5337545" cy="45533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>
              <a:lnSpc>
                <a:spcPts val="1425"/>
              </a:lnSpc>
            </a:pPr>
            <a:endParaRPr lang="en-US"/>
          </a:p>
          <a:p>
            <a:pPr algn="l" rtl="0" fontAlgn="base">
              <a:lnSpc>
                <a:spcPts val="1425"/>
              </a:lnSpc>
            </a:pPr>
            <a:r>
              <a:rPr lang="en-US"/>
              <a:t>Problem Statement:​</a:t>
            </a:r>
          </a:p>
          <a:p>
            <a:pPr algn="l" rtl="0" fontAlgn="base">
              <a:lnSpc>
                <a:spcPts val="1425"/>
              </a:lnSpc>
            </a:pPr>
            <a:endParaRPr lang="en-US" b="0"/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Numerous Disparate Methods of Data Collection​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Lack of Centralized Data​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Lack of Interoperability​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Difficulty Accessing Data​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Limited Transparency​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Increasingly Complex Regulations​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Increasing Staff Burden for Data Management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b="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61C8C6A-5299-FE30-2B59-6BD089FE5B71}"/>
              </a:ext>
            </a:extLst>
          </p:cNvPr>
          <p:cNvSpPr txBox="1">
            <a:spLocks/>
          </p:cNvSpPr>
          <p:nvPr/>
        </p:nvSpPr>
        <p:spPr>
          <a:xfrm>
            <a:off x="5954233" y="1604865"/>
            <a:ext cx="5621079" cy="45533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>
              <a:lnSpc>
                <a:spcPts val="1425"/>
              </a:lnSpc>
            </a:pPr>
            <a:endParaRPr lang="en-US"/>
          </a:p>
          <a:p>
            <a:pPr algn="l" rtl="0" fontAlgn="base">
              <a:lnSpc>
                <a:spcPts val="1425"/>
              </a:lnSpc>
            </a:pPr>
            <a:r>
              <a:rPr lang="en-US"/>
              <a:t>Solution:</a:t>
            </a:r>
          </a:p>
          <a:p>
            <a:pPr algn="l" rtl="0" fontAlgn="base">
              <a:lnSpc>
                <a:spcPts val="1425"/>
              </a:lnSpc>
            </a:pPr>
            <a:endParaRPr lang="en-US" b="0"/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Develop and Implement Consistent State-Wide Business Practices​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b="0"/>
              <a:t>Develop and Implement a Data System, Which Supports Business Practices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5DD1888-2A7E-00B5-1F5A-41731922BB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002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exagon 3">
            <a:extLst>
              <a:ext uri="{FF2B5EF4-FFF2-40B4-BE49-F238E27FC236}">
                <a16:creationId xmlns:a16="http://schemas.microsoft.com/office/drawing/2014/main" id="{DAC1A0F5-7B80-0157-C640-D8702FBD30A4}"/>
              </a:ext>
            </a:extLst>
          </p:cNvPr>
          <p:cNvSpPr/>
          <p:nvPr/>
        </p:nvSpPr>
        <p:spPr>
          <a:xfrm>
            <a:off x="3283220" y="2490172"/>
            <a:ext cx="3158864" cy="1858509"/>
          </a:xfrm>
          <a:prstGeom prst="hexagon">
            <a:avLst/>
          </a:prstGeom>
          <a:solidFill>
            <a:srgbClr val="0070C0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WaterTAP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0D4C6B-FAE1-C42F-DBD0-FA1C7287D1A2}"/>
              </a:ext>
            </a:extLst>
          </p:cNvPr>
          <p:cNvSpPr/>
          <p:nvPr/>
        </p:nvSpPr>
        <p:spPr>
          <a:xfrm>
            <a:off x="200701" y="1500366"/>
            <a:ext cx="1927397" cy="56848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CLIP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85EB93-01C0-A9D8-C0EE-6EA0D8A23C3C}"/>
              </a:ext>
            </a:extLst>
          </p:cNvPr>
          <p:cNvSpPr/>
          <p:nvPr/>
        </p:nvSpPr>
        <p:spPr>
          <a:xfrm>
            <a:off x="203514" y="2145748"/>
            <a:ext cx="1927397" cy="56848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SAFER Clearinghouse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AA5AE0-6A31-AF0D-134A-94E51E4BB4DF}"/>
              </a:ext>
            </a:extLst>
          </p:cNvPr>
          <p:cNvSpPr/>
          <p:nvPr/>
        </p:nvSpPr>
        <p:spPr>
          <a:xfrm>
            <a:off x="203514" y="2791130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Childcare Lead Reporting</a:t>
            </a:r>
            <a:endParaRPr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C557A8-79C1-A0D3-624D-5B8CECB5954E}"/>
              </a:ext>
            </a:extLst>
          </p:cNvPr>
          <p:cNvSpPr/>
          <p:nvPr/>
        </p:nvSpPr>
        <p:spPr>
          <a:xfrm>
            <a:off x="203515" y="3436512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eAR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85BFAF-8CCB-24B2-22A5-57C588F0DAFE}"/>
              </a:ext>
            </a:extLst>
          </p:cNvPr>
          <p:cNvSpPr/>
          <p:nvPr/>
        </p:nvSpPr>
        <p:spPr>
          <a:xfrm>
            <a:off x="203515" y="4081894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System Area Boundary Layer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A1AF976-56A3-A48E-0822-12C09218D503}"/>
              </a:ext>
            </a:extLst>
          </p:cNvPr>
          <p:cNvSpPr/>
          <p:nvPr/>
        </p:nvSpPr>
        <p:spPr>
          <a:xfrm>
            <a:off x="199248" y="4727276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 err="1">
                <a:solidFill>
                  <a:schemeClr val="bg1"/>
                </a:solidFill>
                <a:latin typeface="Arial"/>
                <a:cs typeface="Arial"/>
              </a:rPr>
              <a:t>WQIr</a:t>
            </a:r>
            <a:endParaRPr lang="en-US" sz="1400">
              <a:solidFill>
                <a:schemeClr val="bg1"/>
              </a:solidFill>
              <a:latin typeface="Arial"/>
              <a:cs typeface="Arial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89FA85-505E-A9BF-4EB5-6B216D9E3107}"/>
              </a:ext>
            </a:extLst>
          </p:cNvPr>
          <p:cNvGrpSpPr/>
          <p:nvPr/>
        </p:nvGrpSpPr>
        <p:grpSpPr>
          <a:xfrm>
            <a:off x="2711248" y="5743196"/>
            <a:ext cx="7870468" cy="568485"/>
            <a:chOff x="1376843" y="5884027"/>
            <a:chExt cx="8358622" cy="59764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55C6297-025F-547E-A74D-78793478CC74}"/>
                </a:ext>
              </a:extLst>
            </p:cNvPr>
            <p:cNvSpPr/>
            <p:nvPr/>
          </p:nvSpPr>
          <p:spPr>
            <a:xfrm>
              <a:off x="3480737" y="5884027"/>
              <a:ext cx="2046941" cy="597647"/>
            </a:xfrm>
            <a:prstGeom prst="rect">
              <a:avLst/>
            </a:prstGeom>
            <a:solidFill>
              <a:srgbClr val="07A184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DFA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E6F66D5-0043-8996-5DDD-37CB3A10AC02}"/>
                </a:ext>
              </a:extLst>
            </p:cNvPr>
            <p:cNvSpPr/>
            <p:nvPr/>
          </p:nvSpPr>
          <p:spPr>
            <a:xfrm>
              <a:off x="5584631" y="5884027"/>
              <a:ext cx="2046941" cy="597647"/>
            </a:xfrm>
            <a:prstGeom prst="rect">
              <a:avLst/>
            </a:prstGeom>
            <a:solidFill>
              <a:srgbClr val="07A184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DWR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472A017-306F-350A-5BA4-29640073B1C8}"/>
                </a:ext>
              </a:extLst>
            </p:cNvPr>
            <p:cNvSpPr/>
            <p:nvPr/>
          </p:nvSpPr>
          <p:spPr>
            <a:xfrm>
              <a:off x="7688524" y="5884027"/>
              <a:ext cx="2046941" cy="597647"/>
            </a:xfrm>
            <a:prstGeom prst="rect">
              <a:avLst/>
            </a:prstGeom>
            <a:solidFill>
              <a:srgbClr val="07A184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OEHHA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0CB031E-23C7-F7D8-71D5-92AD501C0E15}"/>
                </a:ext>
              </a:extLst>
            </p:cNvPr>
            <p:cNvSpPr/>
            <p:nvPr/>
          </p:nvSpPr>
          <p:spPr>
            <a:xfrm>
              <a:off x="1376843" y="5884027"/>
              <a:ext cx="2046941" cy="597647"/>
            </a:xfrm>
            <a:prstGeom prst="rect">
              <a:avLst/>
            </a:prstGeom>
            <a:solidFill>
              <a:srgbClr val="07A184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Water Rights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7E4147DF-CBA5-AC71-02A1-22D825CD4E27}"/>
              </a:ext>
            </a:extLst>
          </p:cNvPr>
          <p:cNvSpPr/>
          <p:nvPr/>
        </p:nvSpPr>
        <p:spPr>
          <a:xfrm>
            <a:off x="7555591" y="1339302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B0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Monthly Reports</a:t>
            </a:r>
            <a:endParaRPr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7C0AA4-64C9-5A79-D6D5-90C7F601462F}"/>
              </a:ext>
            </a:extLst>
          </p:cNvPr>
          <p:cNvSpPr/>
          <p:nvPr/>
        </p:nvSpPr>
        <p:spPr>
          <a:xfrm>
            <a:off x="7555591" y="1973794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B0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SWAT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55AC8F-1CFC-0084-AFE4-EE2551CEF030}"/>
              </a:ext>
            </a:extLst>
          </p:cNvPr>
          <p:cNvSpPr/>
          <p:nvPr/>
        </p:nvSpPr>
        <p:spPr>
          <a:xfrm>
            <a:off x="7554137" y="2631233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B0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Other Required Reporting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5894207-EAD2-3C8D-7F34-3FD30E7AB532}"/>
              </a:ext>
            </a:extLst>
          </p:cNvPr>
          <p:cNvSpPr/>
          <p:nvPr/>
        </p:nvSpPr>
        <p:spPr>
          <a:xfrm>
            <a:off x="7552683" y="3947566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92D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Sanitary Surveys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A22B9F0-0D35-D576-C46C-F3A66026C2A6}"/>
              </a:ext>
            </a:extLst>
          </p:cNvPr>
          <p:cNvSpPr/>
          <p:nvPr/>
        </p:nvSpPr>
        <p:spPr>
          <a:xfrm>
            <a:off x="3868458" y="1348589"/>
            <a:ext cx="1927397" cy="56848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Public Dashboards &amp; Data Portals</a:t>
            </a:r>
          </a:p>
        </p:txBody>
      </p:sp>
      <p:cxnSp>
        <p:nvCxnSpPr>
          <p:cNvPr id="21" name="Elbow Connector 24">
            <a:extLst>
              <a:ext uri="{FF2B5EF4-FFF2-40B4-BE49-F238E27FC236}">
                <a16:creationId xmlns:a16="http://schemas.microsoft.com/office/drawing/2014/main" id="{AABE3DE3-78FA-0C00-6F8B-B0E1FEE2E9C3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2128098" y="1784609"/>
            <a:ext cx="1491795" cy="1037417"/>
          </a:xfrm>
          <a:prstGeom prst="bentConnector3">
            <a:avLst>
              <a:gd name="adj1" fmla="val 56658"/>
            </a:avLst>
          </a:prstGeom>
          <a:ln w="38100" cmpd="sng">
            <a:solidFill>
              <a:schemeClr val="accent5">
                <a:lumMod val="50000"/>
              </a:schemeClr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9">
            <a:extLst>
              <a:ext uri="{FF2B5EF4-FFF2-40B4-BE49-F238E27FC236}">
                <a16:creationId xmlns:a16="http://schemas.microsoft.com/office/drawing/2014/main" id="{55CC0CAE-3A0C-0177-8974-C75FE7CD7BB9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2130911" y="2429991"/>
            <a:ext cx="1400176" cy="559089"/>
          </a:xfrm>
          <a:prstGeom prst="bentConnector3">
            <a:avLst>
              <a:gd name="adj1" fmla="val 45024"/>
            </a:avLst>
          </a:prstGeom>
          <a:ln w="38100" cmpd="sng">
            <a:solidFill>
              <a:srgbClr val="203864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89">
            <a:extLst>
              <a:ext uri="{FF2B5EF4-FFF2-40B4-BE49-F238E27FC236}">
                <a16:creationId xmlns:a16="http://schemas.microsoft.com/office/drawing/2014/main" id="{CF6717CA-5DFD-0082-0951-7876A5F8E06D}"/>
              </a:ext>
            </a:extLst>
          </p:cNvPr>
          <p:cNvCxnSpPr>
            <a:cxnSpLocks/>
            <a:stCxn id="9" idx="3"/>
          </p:cNvCxnSpPr>
          <p:nvPr/>
        </p:nvCxnSpPr>
        <p:spPr>
          <a:xfrm flipV="1">
            <a:off x="2130912" y="3734750"/>
            <a:ext cx="1353890" cy="631387"/>
          </a:xfrm>
          <a:prstGeom prst="bentConnector3">
            <a:avLst>
              <a:gd name="adj1" fmla="val 45497"/>
            </a:avLst>
          </a:prstGeom>
          <a:ln w="38100" cmpd="sng">
            <a:solidFill>
              <a:srgbClr val="203864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49638D2-798D-4FBE-E105-9F530EF52013}"/>
              </a:ext>
            </a:extLst>
          </p:cNvPr>
          <p:cNvCxnSpPr>
            <a:cxnSpLocks/>
          </p:cNvCxnSpPr>
          <p:nvPr/>
        </p:nvCxnSpPr>
        <p:spPr>
          <a:xfrm flipV="1">
            <a:off x="4077270" y="4322119"/>
            <a:ext cx="0" cy="1050541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AA738F2-59B3-E35E-EB2D-012B1F38B423}"/>
              </a:ext>
            </a:extLst>
          </p:cNvPr>
          <p:cNvCxnSpPr/>
          <p:nvPr/>
        </p:nvCxnSpPr>
        <p:spPr>
          <a:xfrm flipV="1">
            <a:off x="4832157" y="1917074"/>
            <a:ext cx="1626" cy="585087"/>
          </a:xfrm>
          <a:prstGeom prst="straightConnector1">
            <a:avLst/>
          </a:prstGeom>
          <a:ln w="38100" cmpd="sng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142">
            <a:extLst>
              <a:ext uri="{FF2B5EF4-FFF2-40B4-BE49-F238E27FC236}">
                <a16:creationId xmlns:a16="http://schemas.microsoft.com/office/drawing/2014/main" id="{DC0CAA88-429D-62D8-A675-33CC0CB0C098}"/>
              </a:ext>
            </a:extLst>
          </p:cNvPr>
          <p:cNvCxnSpPr>
            <a:cxnSpLocks/>
            <a:stCxn id="16" idx="1"/>
          </p:cNvCxnSpPr>
          <p:nvPr/>
        </p:nvCxnSpPr>
        <p:spPr>
          <a:xfrm rot="10800000" flipV="1">
            <a:off x="6050757" y="1623544"/>
            <a:ext cx="1504835" cy="997017"/>
          </a:xfrm>
          <a:prstGeom prst="bentConnector3">
            <a:avLst>
              <a:gd name="adj1" fmla="val 70255"/>
            </a:avLst>
          </a:prstGeom>
          <a:ln w="38100" cmpd="sng">
            <a:solidFill>
              <a:srgbClr val="3DA5D3"/>
            </a:solidFill>
            <a:prstDash val="sysDash"/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144">
            <a:extLst>
              <a:ext uri="{FF2B5EF4-FFF2-40B4-BE49-F238E27FC236}">
                <a16:creationId xmlns:a16="http://schemas.microsoft.com/office/drawing/2014/main" id="{A4C6250A-A8B3-E470-B80A-EE4D71C615F4}"/>
              </a:ext>
            </a:extLst>
          </p:cNvPr>
          <p:cNvCxnSpPr>
            <a:cxnSpLocks/>
            <a:stCxn id="17" idx="1"/>
          </p:cNvCxnSpPr>
          <p:nvPr/>
        </p:nvCxnSpPr>
        <p:spPr>
          <a:xfrm rot="10800000" flipV="1">
            <a:off x="6141245" y="2258037"/>
            <a:ext cx="1414347" cy="566754"/>
          </a:xfrm>
          <a:prstGeom prst="bentConnector3">
            <a:avLst>
              <a:gd name="adj1" fmla="val 53704"/>
            </a:avLst>
          </a:prstGeom>
          <a:ln w="38100" cmpd="sng">
            <a:solidFill>
              <a:srgbClr val="3DA5D3"/>
            </a:solidFill>
            <a:prstDash val="sysDash"/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39A149B-7380-E2A2-98ED-4EB99CC5B408}"/>
              </a:ext>
            </a:extLst>
          </p:cNvPr>
          <p:cNvGrpSpPr/>
          <p:nvPr/>
        </p:nvGrpSpPr>
        <p:grpSpPr>
          <a:xfrm flipH="1">
            <a:off x="3663640" y="4331124"/>
            <a:ext cx="5825206" cy="1082418"/>
            <a:chOff x="2347191" y="4715934"/>
            <a:chExt cx="3462859" cy="1080646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A1E9790-B988-4566-9713-6D3A9017E55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347191" y="5770967"/>
              <a:ext cx="3462859" cy="25613"/>
            </a:xfrm>
            <a:prstGeom prst="line">
              <a:avLst/>
            </a:prstGeom>
            <a:ln w="38100" cmpd="sng">
              <a:solidFill>
                <a:srgbClr val="07A184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9BAD9022-8DFD-44C6-B582-7C2A4DA7FC3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570743" y="4715934"/>
              <a:ext cx="0" cy="1067898"/>
            </a:xfrm>
            <a:prstGeom prst="straightConnector1">
              <a:avLst/>
            </a:prstGeom>
            <a:ln w="38100" cmpd="sng">
              <a:solidFill>
                <a:srgbClr val="07A184"/>
              </a:solidFill>
              <a:prstDash val="sys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Elbow Connector 170">
            <a:extLst>
              <a:ext uri="{FF2B5EF4-FFF2-40B4-BE49-F238E27FC236}">
                <a16:creationId xmlns:a16="http://schemas.microsoft.com/office/drawing/2014/main" id="{72FD600C-C2B7-2FCA-4DCB-59A888242862}"/>
              </a:ext>
            </a:extLst>
          </p:cNvPr>
          <p:cNvCxnSpPr>
            <a:cxnSpLocks/>
          </p:cNvCxnSpPr>
          <p:nvPr/>
        </p:nvCxnSpPr>
        <p:spPr>
          <a:xfrm rot="10800000">
            <a:off x="6279357" y="3757384"/>
            <a:ext cx="1295025" cy="462312"/>
          </a:xfrm>
          <a:prstGeom prst="bentConnector3">
            <a:avLst>
              <a:gd name="adj1" fmla="val 60297"/>
            </a:avLst>
          </a:prstGeom>
          <a:ln w="38100" cmpd="sng">
            <a:solidFill>
              <a:srgbClr val="8BC167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174">
            <a:extLst>
              <a:ext uri="{FF2B5EF4-FFF2-40B4-BE49-F238E27FC236}">
                <a16:creationId xmlns:a16="http://schemas.microsoft.com/office/drawing/2014/main" id="{B1CC86B4-C8B2-041C-A05B-BF0DA66F09FC}"/>
              </a:ext>
            </a:extLst>
          </p:cNvPr>
          <p:cNvCxnSpPr>
            <a:cxnSpLocks/>
          </p:cNvCxnSpPr>
          <p:nvPr/>
        </p:nvCxnSpPr>
        <p:spPr>
          <a:xfrm rot="10800000" flipV="1">
            <a:off x="6317457" y="2919693"/>
            <a:ext cx="1239417" cy="233580"/>
          </a:xfrm>
          <a:prstGeom prst="bentConnector3">
            <a:avLst>
              <a:gd name="adj1" fmla="val 30979"/>
            </a:avLst>
          </a:prstGeom>
          <a:ln w="38100" cmpd="sng">
            <a:solidFill>
              <a:srgbClr val="3DA5D3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111D0A6E-82F7-BCC9-9626-0F1642896D77}"/>
              </a:ext>
            </a:extLst>
          </p:cNvPr>
          <p:cNvSpPr/>
          <p:nvPr/>
        </p:nvSpPr>
        <p:spPr>
          <a:xfrm>
            <a:off x="7552788" y="4589426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92D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Permits</a:t>
            </a:r>
          </a:p>
        </p:txBody>
      </p:sp>
      <p:cxnSp>
        <p:nvCxnSpPr>
          <p:cNvPr id="42" name="Elbow Connector 187">
            <a:extLst>
              <a:ext uri="{FF2B5EF4-FFF2-40B4-BE49-F238E27FC236}">
                <a16:creationId xmlns:a16="http://schemas.microsoft.com/office/drawing/2014/main" id="{8DADDEBA-2B11-6322-463B-FA900C2E6483}"/>
              </a:ext>
            </a:extLst>
          </p:cNvPr>
          <p:cNvCxnSpPr>
            <a:cxnSpLocks/>
          </p:cNvCxnSpPr>
          <p:nvPr/>
        </p:nvCxnSpPr>
        <p:spPr>
          <a:xfrm rot="10800000">
            <a:off x="6039712" y="4231808"/>
            <a:ext cx="1524868" cy="629532"/>
          </a:xfrm>
          <a:prstGeom prst="bentConnector3">
            <a:avLst>
              <a:gd name="adj1" fmla="val 66397"/>
            </a:avLst>
          </a:prstGeom>
          <a:ln w="38100" cmpd="sng">
            <a:solidFill>
              <a:srgbClr val="8BC167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497F6349-4561-95BE-B73B-6F7BB342FF0E}"/>
              </a:ext>
            </a:extLst>
          </p:cNvPr>
          <p:cNvSpPr/>
          <p:nvPr/>
        </p:nvSpPr>
        <p:spPr>
          <a:xfrm>
            <a:off x="9857880" y="1334229"/>
            <a:ext cx="2010936" cy="33721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A03773D-4028-DE55-C53B-DC0ABBFBED38}"/>
              </a:ext>
            </a:extLst>
          </p:cNvPr>
          <p:cNvGrpSpPr/>
          <p:nvPr/>
        </p:nvGrpSpPr>
        <p:grpSpPr>
          <a:xfrm>
            <a:off x="9992681" y="1552846"/>
            <a:ext cx="1846135" cy="309397"/>
            <a:chOff x="10143988" y="1486478"/>
            <a:chExt cx="1846135" cy="309397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B14D30CC-B531-2BF5-A7A1-69E9523FB4C0}"/>
                </a:ext>
              </a:extLst>
            </p:cNvPr>
            <p:cNvSpPr/>
            <p:nvPr/>
          </p:nvSpPr>
          <p:spPr>
            <a:xfrm>
              <a:off x="10143988" y="1486478"/>
              <a:ext cx="303594" cy="30939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2708810-D15C-F352-A83E-9D6A75841529}"/>
                </a:ext>
              </a:extLst>
            </p:cNvPr>
            <p:cNvSpPr txBox="1"/>
            <p:nvPr/>
          </p:nvSpPr>
          <p:spPr>
            <a:xfrm>
              <a:off x="10459599" y="1496905"/>
              <a:ext cx="1530524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DDW Databases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0059632-AA5B-3EE9-7F43-DF837159D59F}"/>
              </a:ext>
            </a:extLst>
          </p:cNvPr>
          <p:cNvGrpSpPr/>
          <p:nvPr/>
        </p:nvGrpSpPr>
        <p:grpSpPr>
          <a:xfrm>
            <a:off x="9995382" y="2038428"/>
            <a:ext cx="2010935" cy="309397"/>
            <a:chOff x="10143988" y="1486478"/>
            <a:chExt cx="2010935" cy="309397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E074F3F-4A19-526F-4A33-ADB7DF82BFFB}"/>
                </a:ext>
              </a:extLst>
            </p:cNvPr>
            <p:cNvSpPr/>
            <p:nvPr/>
          </p:nvSpPr>
          <p:spPr>
            <a:xfrm>
              <a:off x="10143988" y="1486478"/>
              <a:ext cx="303594" cy="309397"/>
            </a:xfrm>
            <a:prstGeom prst="rect">
              <a:avLst/>
            </a:prstGeom>
            <a:solidFill>
              <a:srgbClr val="07A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4DCA791-9460-1555-45DF-42DCAE0C7D70}"/>
                </a:ext>
              </a:extLst>
            </p:cNvPr>
            <p:cNvSpPr txBox="1"/>
            <p:nvPr/>
          </p:nvSpPr>
          <p:spPr>
            <a:xfrm>
              <a:off x="10459598" y="1496905"/>
              <a:ext cx="169532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Other Gov. Agencies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9630979-60AD-9026-D6B2-AC80056F30E9}"/>
              </a:ext>
            </a:extLst>
          </p:cNvPr>
          <p:cNvGrpSpPr/>
          <p:nvPr/>
        </p:nvGrpSpPr>
        <p:grpSpPr>
          <a:xfrm>
            <a:off x="9995382" y="2527857"/>
            <a:ext cx="1793283" cy="461665"/>
            <a:chOff x="10143988" y="1404572"/>
            <a:chExt cx="1793283" cy="461665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8A847FC-8259-45B0-4E3B-46D30231394D}"/>
                </a:ext>
              </a:extLst>
            </p:cNvPr>
            <p:cNvSpPr/>
            <p:nvPr/>
          </p:nvSpPr>
          <p:spPr>
            <a:xfrm>
              <a:off x="10143988" y="1486478"/>
              <a:ext cx="303594" cy="309397"/>
            </a:xfrm>
            <a:prstGeom prst="rect">
              <a:avLst/>
            </a:prstGeom>
            <a:solidFill>
              <a:srgbClr val="3DA5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9CE2C2F-9361-7672-8570-CFD6959F802C}"/>
                </a:ext>
              </a:extLst>
            </p:cNvPr>
            <p:cNvSpPr txBox="1"/>
            <p:nvPr/>
          </p:nvSpPr>
          <p:spPr>
            <a:xfrm>
              <a:off x="10459599" y="1404572"/>
              <a:ext cx="1477672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Data / Document Submission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3C8C464-5C7F-1879-BE81-89A1A530524C}"/>
              </a:ext>
            </a:extLst>
          </p:cNvPr>
          <p:cNvGrpSpPr/>
          <p:nvPr/>
        </p:nvGrpSpPr>
        <p:grpSpPr>
          <a:xfrm>
            <a:off x="9992781" y="3178760"/>
            <a:ext cx="1793283" cy="309397"/>
            <a:chOff x="10143988" y="1486478"/>
            <a:chExt cx="1793283" cy="309397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4EF0879A-6628-05B4-F272-D3C5703CF005}"/>
                </a:ext>
              </a:extLst>
            </p:cNvPr>
            <p:cNvSpPr/>
            <p:nvPr/>
          </p:nvSpPr>
          <p:spPr>
            <a:xfrm>
              <a:off x="10143988" y="1486478"/>
              <a:ext cx="303594" cy="309397"/>
            </a:xfrm>
            <a:prstGeom prst="rect">
              <a:avLst/>
            </a:prstGeom>
            <a:solidFill>
              <a:srgbClr val="8BC1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4FF89CA8-0818-9C9E-12FD-A18CEC60A3AF}"/>
                </a:ext>
              </a:extLst>
            </p:cNvPr>
            <p:cNvSpPr txBox="1"/>
            <p:nvPr/>
          </p:nvSpPr>
          <p:spPr>
            <a:xfrm>
              <a:off x="10459599" y="1496905"/>
              <a:ext cx="1477672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200">
                  <a:solidFill>
                    <a:prstClr val="black"/>
                  </a:solidFill>
                  <a:latin typeface="Arial"/>
                  <a:cs typeface="Arial"/>
                </a:rPr>
                <a:t>Report Generation</a:t>
              </a:r>
              <a:endParaRPr kumimoji="0" lang="en-US" sz="1200" b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C37680CB-058E-741B-62EC-1C1AB00D1F06}"/>
              </a:ext>
            </a:extLst>
          </p:cNvPr>
          <p:cNvSpPr/>
          <p:nvPr/>
        </p:nvSpPr>
        <p:spPr>
          <a:xfrm>
            <a:off x="7564580" y="3290129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92D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Enforcement Documents</a:t>
            </a:r>
            <a:endParaRPr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cxnSp>
        <p:nvCxnSpPr>
          <p:cNvPr id="57" name="Elbow Connector 170">
            <a:extLst>
              <a:ext uri="{FF2B5EF4-FFF2-40B4-BE49-F238E27FC236}">
                <a16:creationId xmlns:a16="http://schemas.microsoft.com/office/drawing/2014/main" id="{68C58051-62D7-9208-4BC5-D5C1565E33C0}"/>
              </a:ext>
            </a:extLst>
          </p:cNvPr>
          <p:cNvCxnSpPr>
            <a:cxnSpLocks/>
            <a:endCxn id="4" idx="0"/>
          </p:cNvCxnSpPr>
          <p:nvPr/>
        </p:nvCxnSpPr>
        <p:spPr>
          <a:xfrm rot="10800000">
            <a:off x="6442084" y="3419427"/>
            <a:ext cx="1144196" cy="142832"/>
          </a:xfrm>
          <a:prstGeom prst="bentConnector3">
            <a:avLst>
              <a:gd name="adj1" fmla="val 36681"/>
            </a:avLst>
          </a:prstGeom>
          <a:ln w="38100" cmpd="sng">
            <a:solidFill>
              <a:srgbClr val="8BC167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D933B048-B61F-64D4-43AE-B81645053E9B}"/>
              </a:ext>
            </a:extLst>
          </p:cNvPr>
          <p:cNvCxnSpPr>
            <a:cxnSpLocks/>
          </p:cNvCxnSpPr>
          <p:nvPr/>
        </p:nvCxnSpPr>
        <p:spPr>
          <a:xfrm flipV="1">
            <a:off x="4626420" y="4337796"/>
            <a:ext cx="0" cy="1050091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1DC3E143-14AC-86DF-7370-A0E00605FDB6}"/>
              </a:ext>
            </a:extLst>
          </p:cNvPr>
          <p:cNvCxnSpPr>
            <a:cxnSpLocks/>
          </p:cNvCxnSpPr>
          <p:nvPr/>
        </p:nvCxnSpPr>
        <p:spPr>
          <a:xfrm flipV="1">
            <a:off x="5175691" y="4331125"/>
            <a:ext cx="0" cy="1056762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E7F9376F-6EB9-2E6E-1A76-B07BF7098AA2}"/>
              </a:ext>
            </a:extLst>
          </p:cNvPr>
          <p:cNvCxnSpPr>
            <a:cxnSpLocks/>
          </p:cNvCxnSpPr>
          <p:nvPr/>
        </p:nvCxnSpPr>
        <p:spPr>
          <a:xfrm>
            <a:off x="9480080" y="5400773"/>
            <a:ext cx="0" cy="460368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4BFEAD07-834A-F047-C057-866F9D137312}"/>
              </a:ext>
            </a:extLst>
          </p:cNvPr>
          <p:cNvCxnSpPr>
            <a:cxnSpLocks/>
          </p:cNvCxnSpPr>
          <p:nvPr/>
        </p:nvCxnSpPr>
        <p:spPr>
          <a:xfrm>
            <a:off x="7574381" y="5413542"/>
            <a:ext cx="0" cy="412782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93A3E97B-15EB-DA30-EBBA-92B8130E461C}"/>
              </a:ext>
            </a:extLst>
          </p:cNvPr>
          <p:cNvCxnSpPr>
            <a:cxnSpLocks/>
          </p:cNvCxnSpPr>
          <p:nvPr/>
        </p:nvCxnSpPr>
        <p:spPr>
          <a:xfrm>
            <a:off x="5632512" y="5400773"/>
            <a:ext cx="0" cy="432255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615C62EF-5625-AC02-27BB-50C7E5C1FE95}"/>
              </a:ext>
            </a:extLst>
          </p:cNvPr>
          <p:cNvCxnSpPr>
            <a:cxnSpLocks/>
          </p:cNvCxnSpPr>
          <p:nvPr/>
        </p:nvCxnSpPr>
        <p:spPr>
          <a:xfrm>
            <a:off x="3674946" y="5374742"/>
            <a:ext cx="0" cy="460368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7B7A427E-F4D6-1C77-CD72-F79EC775A3A5}"/>
              </a:ext>
            </a:extLst>
          </p:cNvPr>
          <p:cNvSpPr/>
          <p:nvPr/>
        </p:nvSpPr>
        <p:spPr>
          <a:xfrm>
            <a:off x="185683" y="5372660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Drinking Water Watch</a:t>
            </a:r>
          </a:p>
        </p:txBody>
      </p:sp>
      <p:cxnSp>
        <p:nvCxnSpPr>
          <p:cNvPr id="75" name="Elbow Connector 89">
            <a:extLst>
              <a:ext uri="{FF2B5EF4-FFF2-40B4-BE49-F238E27FC236}">
                <a16:creationId xmlns:a16="http://schemas.microsoft.com/office/drawing/2014/main" id="{99D5E7DD-28A9-1879-0D1B-B8853C7336EE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2126645" y="3991030"/>
            <a:ext cx="1474964" cy="1020489"/>
          </a:xfrm>
          <a:prstGeom prst="bentConnector3">
            <a:avLst>
              <a:gd name="adj1" fmla="val 57104"/>
            </a:avLst>
          </a:prstGeom>
          <a:ln w="38100" cmpd="sng">
            <a:solidFill>
              <a:srgbClr val="203864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Elbow Connector 29">
            <a:extLst>
              <a:ext uri="{FF2B5EF4-FFF2-40B4-BE49-F238E27FC236}">
                <a16:creationId xmlns:a16="http://schemas.microsoft.com/office/drawing/2014/main" id="{338B1879-1873-EF99-965C-4C8107A98E09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2130911" y="3075373"/>
            <a:ext cx="1301841" cy="103387"/>
          </a:xfrm>
          <a:prstGeom prst="bentConnector3">
            <a:avLst>
              <a:gd name="adj1" fmla="val 33172"/>
            </a:avLst>
          </a:prstGeom>
          <a:ln w="38100" cmpd="sng">
            <a:solidFill>
              <a:srgbClr val="203864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Elbow Connector 29">
            <a:extLst>
              <a:ext uri="{FF2B5EF4-FFF2-40B4-BE49-F238E27FC236}">
                <a16:creationId xmlns:a16="http://schemas.microsoft.com/office/drawing/2014/main" id="{6453AD58-F1BF-BD14-DA70-B0DC5554ABFD}"/>
              </a:ext>
            </a:extLst>
          </p:cNvPr>
          <p:cNvCxnSpPr>
            <a:cxnSpLocks/>
            <a:stCxn id="8" idx="3"/>
            <a:endCxn id="4" idx="3"/>
          </p:cNvCxnSpPr>
          <p:nvPr/>
        </p:nvCxnSpPr>
        <p:spPr>
          <a:xfrm flipV="1">
            <a:off x="2130912" y="3419427"/>
            <a:ext cx="1152308" cy="301328"/>
          </a:xfrm>
          <a:prstGeom prst="bentConnector3">
            <a:avLst>
              <a:gd name="adj1" fmla="val 37601"/>
            </a:avLst>
          </a:prstGeom>
          <a:ln w="38100" cmpd="sng">
            <a:solidFill>
              <a:srgbClr val="203864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7" name="Rectangle 96">
            <a:extLst>
              <a:ext uri="{FF2B5EF4-FFF2-40B4-BE49-F238E27FC236}">
                <a16:creationId xmlns:a16="http://schemas.microsoft.com/office/drawing/2014/main" id="{E6FC2657-9992-950A-432F-692287EB0C34}"/>
              </a:ext>
            </a:extLst>
          </p:cNvPr>
          <p:cNvSpPr/>
          <p:nvPr/>
        </p:nvSpPr>
        <p:spPr>
          <a:xfrm>
            <a:off x="9992681" y="5073131"/>
            <a:ext cx="1927397" cy="568485"/>
          </a:xfrm>
          <a:prstGeom prst="rect">
            <a:avLst/>
          </a:prstGeom>
          <a:solidFill>
            <a:srgbClr val="07A184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USEPA</a:t>
            </a:r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ECD7D35E-BC96-DF79-BAE7-E14D085807A1}"/>
              </a:ext>
            </a:extLst>
          </p:cNvPr>
          <p:cNvCxnSpPr>
            <a:cxnSpLocks/>
          </p:cNvCxnSpPr>
          <p:nvPr/>
        </p:nvCxnSpPr>
        <p:spPr>
          <a:xfrm>
            <a:off x="9542717" y="5414421"/>
            <a:ext cx="449964" cy="0"/>
          </a:xfrm>
          <a:prstGeom prst="straightConnector1">
            <a:avLst/>
          </a:prstGeom>
          <a:ln w="38100" cmpd="sng">
            <a:solidFill>
              <a:srgbClr val="07A184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F312935-8CF8-77E4-AA0F-F09D9B0AFF0F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872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1A456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4800">
                <a:latin typeface="Arial"/>
                <a:cs typeface="Arial"/>
              </a:rPr>
              <a:t>Introduction of Proposed System </a:t>
            </a:r>
            <a:endParaRPr lang="en-US" sz="48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EEC8739-86F5-52EE-C9AC-E182F5B1C531}"/>
              </a:ext>
            </a:extLst>
          </p:cNvPr>
          <p:cNvSpPr/>
          <p:nvPr/>
        </p:nvSpPr>
        <p:spPr>
          <a:xfrm>
            <a:off x="9994941" y="3596280"/>
            <a:ext cx="1703877" cy="44656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CFC45B9-CFFF-401A-940C-572B3BACD48A}"/>
              </a:ext>
            </a:extLst>
          </p:cNvPr>
          <p:cNvSpPr txBox="1"/>
          <p:nvPr/>
        </p:nvSpPr>
        <p:spPr>
          <a:xfrm>
            <a:off x="9992681" y="3594694"/>
            <a:ext cx="170387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>
              <a:defRPr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Applications to Remain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9EC7D15-B61A-E62A-9326-3F44E0D84E84}"/>
              </a:ext>
            </a:extLst>
          </p:cNvPr>
          <p:cNvSpPr txBox="1"/>
          <p:nvPr/>
        </p:nvSpPr>
        <p:spPr>
          <a:xfrm>
            <a:off x="9992682" y="4140778"/>
            <a:ext cx="1687088" cy="445541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sz="1100"/>
              <a:t>Applications replaced with WaterTAP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BD526A-D4F8-A566-393C-DC2E9593A586}"/>
              </a:ext>
            </a:extLst>
          </p:cNvPr>
          <p:cNvSpPr/>
          <p:nvPr/>
        </p:nvSpPr>
        <p:spPr>
          <a:xfrm>
            <a:off x="199248" y="854984"/>
            <a:ext cx="1927397" cy="568485"/>
          </a:xfrm>
          <a:prstGeom prst="rect">
            <a:avLst/>
          </a:prstGeom>
          <a:solidFill>
            <a:srgbClr val="FF2D2D"/>
          </a:solidFill>
          <a:ln w="38100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Arial"/>
                <a:cs typeface="Arial"/>
              </a:rPr>
              <a:t>SDWIS</a:t>
            </a:r>
          </a:p>
        </p:txBody>
      </p:sp>
      <p:cxnSp>
        <p:nvCxnSpPr>
          <p:cNvPr id="76" name="Elbow Connector 89">
            <a:extLst>
              <a:ext uri="{FF2B5EF4-FFF2-40B4-BE49-F238E27FC236}">
                <a16:creationId xmlns:a16="http://schemas.microsoft.com/office/drawing/2014/main" id="{111A04C2-EDBC-CC39-5B53-77D35216C9C9}"/>
              </a:ext>
            </a:extLst>
          </p:cNvPr>
          <p:cNvCxnSpPr>
            <a:cxnSpLocks/>
            <a:stCxn id="70" idx="3"/>
          </p:cNvCxnSpPr>
          <p:nvPr/>
        </p:nvCxnSpPr>
        <p:spPr>
          <a:xfrm flipV="1">
            <a:off x="2113080" y="4215091"/>
            <a:ext cx="1577159" cy="1441812"/>
          </a:xfrm>
          <a:prstGeom prst="bentConnector3">
            <a:avLst>
              <a:gd name="adj1" fmla="val 68722"/>
            </a:avLst>
          </a:prstGeom>
          <a:ln w="38100" cmpd="sng">
            <a:solidFill>
              <a:srgbClr val="203864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Elbow Connector 24">
            <a:extLst>
              <a:ext uri="{FF2B5EF4-FFF2-40B4-BE49-F238E27FC236}">
                <a16:creationId xmlns:a16="http://schemas.microsoft.com/office/drawing/2014/main" id="{8B21E549-0888-A9BE-EB49-224DEB90E3D3}"/>
              </a:ext>
            </a:extLst>
          </p:cNvPr>
          <p:cNvCxnSpPr>
            <a:cxnSpLocks/>
          </p:cNvCxnSpPr>
          <p:nvPr/>
        </p:nvCxnSpPr>
        <p:spPr>
          <a:xfrm>
            <a:off x="2108722" y="1136153"/>
            <a:ext cx="1596057" cy="1473610"/>
          </a:xfrm>
          <a:prstGeom prst="bentConnector3">
            <a:avLst>
              <a:gd name="adj1" fmla="val 67767"/>
            </a:avLst>
          </a:prstGeom>
          <a:ln w="38100" cmpd="sng">
            <a:solidFill>
              <a:schemeClr val="accent5">
                <a:lumMod val="50000"/>
              </a:schemeClr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0F1830BF-13D0-DAF0-2249-A2C6EE6E4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1DE59-F34D-4DFB-81B9-14BB86641E3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603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3C502-72F6-E45E-08DC-AB68A6313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62717"/>
          </a:xfrm>
        </p:spPr>
        <p:txBody>
          <a:bodyPr>
            <a:normAutofit/>
          </a:bodyPr>
          <a:lstStyle/>
          <a:p>
            <a:pPr algn="ctr"/>
            <a:r>
              <a:rPr lang="en-US" sz="4800"/>
              <a:t>WaterTAP Project Objectives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80B644-F5B7-16A2-279A-991BC8926CF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55358" y="1062717"/>
            <a:ext cx="9034130" cy="4945380"/>
          </a:xfrm>
        </p:spPr>
        <p:txBody>
          <a:bodyPr>
            <a:normAutofit/>
          </a:bodyPr>
          <a:lstStyle/>
          <a:p>
            <a:pPr marL="0" lvl="1" indent="0">
              <a:lnSpc>
                <a:spcPct val="100000"/>
              </a:lnSpc>
              <a:spcBef>
                <a:spcPts val="2400"/>
              </a:spcBef>
              <a:buNone/>
            </a:pPr>
            <a:r>
              <a:rPr lang="en-US" sz="2800"/>
              <a:t>Better Data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/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/>
              <a:t>Better Decisions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/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/>
              <a:t>Improved Planning and Management Tools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/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/>
              <a:t>Easier Access for Everyone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/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/>
              <a:t>Increased Transparency and Accountability</a:t>
            </a:r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800"/>
          </a:p>
          <a:p>
            <a:pPr marL="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/>
              <a:t>Single, Enterprise-Wide Solution</a:t>
            </a:r>
          </a:p>
        </p:txBody>
      </p:sp>
      <p:pic>
        <p:nvPicPr>
          <p:cNvPr id="6" name="Graphic 5" descr="Decision chart with solid fill">
            <a:extLst>
              <a:ext uri="{FF2B5EF4-FFF2-40B4-BE49-F238E27FC236}">
                <a16:creationId xmlns:a16="http://schemas.microsoft.com/office/drawing/2014/main" id="{04FA1CF7-59CB-99AA-0EBD-B90E1E649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4000" y="1856474"/>
            <a:ext cx="609600" cy="609600"/>
          </a:xfrm>
          <a:prstGeom prst="rect">
            <a:avLst/>
          </a:prstGeom>
        </p:spPr>
      </p:pic>
      <p:pic>
        <p:nvPicPr>
          <p:cNvPr id="8" name="Graphic 7" descr="Statistics with solid fill">
            <a:extLst>
              <a:ext uri="{FF2B5EF4-FFF2-40B4-BE49-F238E27FC236}">
                <a16:creationId xmlns:a16="http://schemas.microsoft.com/office/drawing/2014/main" id="{F587FFA1-4DBC-62EB-CC10-4AE6AEF612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4000" y="1056186"/>
            <a:ext cx="609600" cy="609600"/>
          </a:xfrm>
          <a:prstGeom prst="rect">
            <a:avLst/>
          </a:prstGeom>
        </p:spPr>
      </p:pic>
      <p:pic>
        <p:nvPicPr>
          <p:cNvPr id="10" name="Graphic 9" descr="Blueprint with solid fill">
            <a:extLst>
              <a:ext uri="{FF2B5EF4-FFF2-40B4-BE49-F238E27FC236}">
                <a16:creationId xmlns:a16="http://schemas.microsoft.com/office/drawing/2014/main" id="{E2DEE91D-2736-E297-6BAC-B78B911667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24000" y="2715965"/>
            <a:ext cx="609600" cy="609600"/>
          </a:xfrm>
          <a:prstGeom prst="rect">
            <a:avLst/>
          </a:prstGeom>
        </p:spPr>
      </p:pic>
      <p:pic>
        <p:nvPicPr>
          <p:cNvPr id="12" name="Graphic 11" descr="Map with pin with solid fill">
            <a:extLst>
              <a:ext uri="{FF2B5EF4-FFF2-40B4-BE49-F238E27FC236}">
                <a16:creationId xmlns:a16="http://schemas.microsoft.com/office/drawing/2014/main" id="{AD24718D-369C-7EFB-11EE-AAA37F3F1C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24000" y="3608698"/>
            <a:ext cx="609600" cy="609600"/>
          </a:xfrm>
          <a:prstGeom prst="rect">
            <a:avLst/>
          </a:prstGeom>
        </p:spPr>
      </p:pic>
      <p:pic>
        <p:nvPicPr>
          <p:cNvPr id="14" name="Graphic 13" descr="Magnifying glass with solid fill">
            <a:extLst>
              <a:ext uri="{FF2B5EF4-FFF2-40B4-BE49-F238E27FC236}">
                <a16:creationId xmlns:a16="http://schemas.microsoft.com/office/drawing/2014/main" id="{7F646994-80CA-9DBD-B3A1-9ED881E293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524000" y="4501431"/>
            <a:ext cx="609600" cy="609600"/>
          </a:xfrm>
          <a:prstGeom prst="rect">
            <a:avLst/>
          </a:prstGeom>
        </p:spPr>
      </p:pic>
      <p:pic>
        <p:nvPicPr>
          <p:cNvPr id="7" name="Graphic 6" descr="Server with solid fill">
            <a:extLst>
              <a:ext uri="{FF2B5EF4-FFF2-40B4-BE49-F238E27FC236}">
                <a16:creationId xmlns:a16="http://schemas.microsoft.com/office/drawing/2014/main" id="{47CD7779-4E46-1CCF-00D1-4B31557B31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447800" y="5322297"/>
            <a:ext cx="685800" cy="6858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3D4C78-A860-3793-6379-09152C54AA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468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8A17-898A-D94D-1282-C48F66517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37684"/>
          </a:xfrm>
        </p:spPr>
        <p:txBody>
          <a:bodyPr>
            <a:normAutofit/>
          </a:bodyPr>
          <a:lstStyle/>
          <a:p>
            <a:pPr algn="ctr"/>
            <a:r>
              <a:rPr lang="en-US" sz="4000"/>
              <a:t>WaterTAP Overview / Business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66EA7-B647-DFED-6C9E-31315BDED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688" y="1137684"/>
            <a:ext cx="10962168" cy="38383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Contact Management and Credentialling</a:t>
            </a:r>
          </a:p>
          <a:p>
            <a:r>
              <a:rPr lang="en-US">
                <a:latin typeface="Arial"/>
                <a:cs typeface="Arial"/>
              </a:rPr>
              <a:t>Data / Document Submission / Management</a:t>
            </a:r>
          </a:p>
          <a:p>
            <a:r>
              <a:rPr lang="en-US">
                <a:latin typeface="Arial"/>
                <a:cs typeface="Arial"/>
              </a:rPr>
              <a:t>Workflow Routing</a:t>
            </a:r>
          </a:p>
          <a:p>
            <a:r>
              <a:rPr lang="en-US">
                <a:latin typeface="Arial"/>
                <a:cs typeface="Arial"/>
              </a:rPr>
              <a:t>Water System Record Management</a:t>
            </a:r>
          </a:p>
          <a:p>
            <a:r>
              <a:rPr lang="en-US">
                <a:latin typeface="Arial"/>
                <a:cs typeface="Arial"/>
              </a:rPr>
              <a:t>Milestone Tracking and Management</a:t>
            </a:r>
          </a:p>
          <a:p>
            <a:r>
              <a:rPr lang="en-US">
                <a:latin typeface="Arial"/>
                <a:cs typeface="Arial"/>
              </a:rPr>
              <a:t>Reporting / Transparency</a:t>
            </a:r>
          </a:p>
          <a:p>
            <a:r>
              <a:rPr lang="en-US">
                <a:latin typeface="Arial"/>
                <a:cs typeface="Arial"/>
              </a:rPr>
              <a:t>Customer Relationship Management</a:t>
            </a:r>
          </a:p>
          <a:p>
            <a:endParaRPr lang="en-US"/>
          </a:p>
          <a:p>
            <a:endParaRPr lang="en-US"/>
          </a:p>
          <a:p>
            <a:pPr lvl="1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1F2D9-668E-22FD-15FB-8D874C2D4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1DE59-F34D-4DFB-81B9-14BB86641E3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484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60FBC-399F-FCF0-0966-09D7F3EB8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93799"/>
          </a:xfrm>
        </p:spPr>
        <p:txBody>
          <a:bodyPr>
            <a:noAutofit/>
          </a:bodyPr>
          <a:lstStyle/>
          <a:p>
            <a:pPr algn="ctr"/>
            <a:r>
              <a:rPr lang="en-US" sz="4000"/>
              <a:t>WaterTAP Proposed Approach &amp; Timeline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1143FC-CC43-419B-C900-D400CA22C4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6688" y="1193799"/>
            <a:ext cx="10972800" cy="4824229"/>
          </a:xfrm>
        </p:spPr>
        <p:txBody>
          <a:bodyPr/>
          <a:lstStyle/>
          <a:p>
            <a:r>
              <a:rPr lang="en-US"/>
              <a:t>Contract Award – </a:t>
            </a:r>
            <a:r>
              <a:rPr lang="en-US" b="1">
                <a:solidFill>
                  <a:schemeClr val="tx2"/>
                </a:solidFill>
              </a:rPr>
              <a:t>September 2026</a:t>
            </a:r>
          </a:p>
          <a:p>
            <a:r>
              <a:rPr lang="en-US"/>
              <a:t>Product Backlog Elaboration Phase</a:t>
            </a:r>
          </a:p>
          <a:p>
            <a:r>
              <a:rPr lang="en-US"/>
              <a:t>Business Process Development</a:t>
            </a:r>
          </a:p>
          <a:p>
            <a:r>
              <a:rPr lang="en-US"/>
              <a:t>User Story Development</a:t>
            </a:r>
          </a:p>
          <a:p>
            <a:r>
              <a:rPr lang="en-US"/>
              <a:t>Construction Phase</a:t>
            </a:r>
          </a:p>
          <a:p>
            <a:r>
              <a:rPr lang="en-US"/>
              <a:t>Pilot Deployment</a:t>
            </a:r>
          </a:p>
          <a:p>
            <a:r>
              <a:rPr lang="en-US"/>
              <a:t>Production / Go-Live </a:t>
            </a:r>
          </a:p>
          <a:p>
            <a:endParaRPr lang="en-US"/>
          </a:p>
          <a:p>
            <a:r>
              <a:rPr lang="en-US"/>
              <a:t>Primary Platform: Salesforce, State hosted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738B98-CBCD-D526-C5CF-A6E13DC17A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96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E0BC9-CD77-FAC8-9897-2A91E7D7C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52763"/>
            <a:ext cx="12192000" cy="752475"/>
          </a:xfrm>
        </p:spPr>
        <p:txBody>
          <a:bodyPr>
            <a:noAutofit/>
          </a:bodyPr>
          <a:lstStyle/>
          <a:p>
            <a:pPr algn="ctr"/>
            <a:r>
              <a:rPr lang="en-US" sz="4400"/>
              <a:t>Part 2: Request for Proposal (RFP) Overview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FC70AC-7824-2A78-104A-8B5F92D5B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834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D662E-6A7C-74EA-4943-741421217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DA63DE16-9365-DC9B-21B8-283686EFE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76324"/>
          </a:xfrm>
        </p:spPr>
        <p:txBody>
          <a:bodyPr>
            <a:noAutofit/>
          </a:bodyPr>
          <a:lstStyle/>
          <a:p>
            <a:pPr algn="ctr"/>
            <a:r>
              <a:rPr lang="en-US" sz="4000">
                <a:latin typeface="Arial"/>
                <a:cs typeface="Arial"/>
              </a:rPr>
              <a:t>Modern Request for Proposal (</a:t>
            </a:r>
            <a:r>
              <a:rPr lang="en-US" sz="4000" err="1">
                <a:latin typeface="Arial"/>
                <a:cs typeface="Arial"/>
              </a:rPr>
              <a:t>MRFP</a:t>
            </a:r>
            <a:r>
              <a:rPr lang="en-US" sz="4000">
                <a:latin typeface="Arial"/>
                <a:cs typeface="Arial"/>
              </a:rPr>
              <a:t>) Overview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20E4907-1DF6-A1F9-F6B3-3981C961A7C0}"/>
              </a:ext>
            </a:extLst>
          </p:cNvPr>
          <p:cNvSpPr txBox="1">
            <a:spLocks/>
          </p:cNvSpPr>
          <p:nvPr/>
        </p:nvSpPr>
        <p:spPr>
          <a:xfrm>
            <a:off x="616688" y="1076325"/>
            <a:ext cx="10983433" cy="531384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This </a:t>
            </a:r>
            <a:r>
              <a:rPr lang="en-US" b="0" err="1">
                <a:solidFill>
                  <a:schemeClr val="tx1"/>
                </a:solidFill>
                <a:latin typeface="Arial"/>
                <a:cs typeface="Arial"/>
              </a:rPr>
              <a:t>MRFP</a:t>
            </a: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 is published on Cal </a:t>
            </a:r>
            <a:r>
              <a:rPr lang="en-US" b="0" err="1">
                <a:solidFill>
                  <a:schemeClr val="tx1"/>
                </a:solidFill>
                <a:latin typeface="Arial"/>
                <a:cs typeface="Arial"/>
              </a:rPr>
              <a:t>eProcure</a:t>
            </a: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 (Event ID: </a:t>
            </a:r>
            <a:r>
              <a:rPr lang="en-US" b="0">
                <a:latin typeface="Arial"/>
                <a:cs typeface="Arial"/>
              </a:rPr>
              <a:t>0000037301)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This </a:t>
            </a:r>
            <a:r>
              <a:rPr lang="en-US" b="0" err="1">
                <a:solidFill>
                  <a:schemeClr val="tx1"/>
                </a:solidFill>
                <a:latin typeface="Arial"/>
                <a:cs typeface="Arial"/>
              </a:rPr>
              <a:t>MRFP</a:t>
            </a: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 will result in a single contract award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Proposal responses are electronic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The </a:t>
            </a:r>
            <a:r>
              <a:rPr lang="en-US" b="0" err="1">
                <a:solidFill>
                  <a:schemeClr val="tx1"/>
                </a:solidFill>
                <a:latin typeface="Arial"/>
                <a:cs typeface="Arial"/>
              </a:rPr>
              <a:t>MRFP</a:t>
            </a: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 requires Bidders to use Electronic Vendor Application of Qualifications (</a:t>
            </a:r>
            <a:r>
              <a:rPr lang="en-US" b="0" err="1">
                <a:solidFill>
                  <a:schemeClr val="tx1"/>
                </a:solidFill>
                <a:latin typeface="Arial"/>
                <a:cs typeface="Arial"/>
              </a:rPr>
              <a:t>eVAQ</a:t>
            </a: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) (Refer to RFP Section 3.2.1)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Up to the three highest scoring and compliant Bidders will proceed to Phase 2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b="0">
                <a:latin typeface="Arial"/>
                <a:cs typeface="Arial"/>
              </a:rPr>
              <a:t>The Contract shall be three (3) years, including the first year (12-month) of Maintenance and Operations (</a:t>
            </a:r>
            <a:r>
              <a:rPr lang="en-US" b="0" err="1">
                <a:latin typeface="Arial"/>
                <a:cs typeface="Arial"/>
              </a:rPr>
              <a:t>M&amp;O</a:t>
            </a:r>
            <a:r>
              <a:rPr lang="en-US" b="0">
                <a:latin typeface="Arial"/>
                <a:cs typeface="Arial"/>
              </a:rPr>
              <a:t>) services, which shall run concurrently with the 12-month Warranty period. Design, Development, and Implementation (</a:t>
            </a:r>
            <a:r>
              <a:rPr lang="en-US" b="0" err="1">
                <a:latin typeface="Arial"/>
                <a:cs typeface="Arial"/>
              </a:rPr>
              <a:t>DD&amp;I</a:t>
            </a:r>
            <a:r>
              <a:rPr lang="en-US" b="0">
                <a:latin typeface="Arial"/>
                <a:cs typeface="Arial"/>
              </a:rPr>
              <a:t>) must be completed within the first 21 months of the base term, followed by three (3) months of system stabilization and full system acceptance period.</a:t>
            </a:r>
            <a:endParaRPr lang="en-US" b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The State, at its sole discretion, may exercise its option to execute a one (1) one-year extension for time-only to perform system implementation and full system acceptance. This time-only extension would be at the originally agreed-upon deliverable rates in EXHIBIT D: COST WORKBOOK specified in this Contract.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The State, at its sole discretion, may exercise its option to execute up to two (2) additional one-year (1-year) optional extensions to perform maintenance and operations for the maximum Contract term of six (6) years.</a:t>
            </a:r>
            <a:endParaRPr lang="en-US" b="0">
              <a:solidFill>
                <a:schemeClr val="tx1"/>
              </a:solidFill>
            </a:endParaRPr>
          </a:p>
          <a:p>
            <a:endParaRPr lang="en-US" sz="2000" b="0"/>
          </a:p>
          <a:p>
            <a:endParaRPr lang="en-US" sz="2000" b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950597-CFA0-4B38-8C46-34953148F5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1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BFC3E66A-3128-A148-2241-F9623D4B4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88DB6133-6A63-8F61-8608-C8C624530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1076324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RFP Overview, cont’d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5E2FF2D-B3DF-2304-0A6A-6C43CE95DC5E}"/>
              </a:ext>
            </a:extLst>
          </p:cNvPr>
          <p:cNvSpPr txBox="1">
            <a:spLocks/>
          </p:cNvSpPr>
          <p:nvPr/>
        </p:nvSpPr>
        <p:spPr>
          <a:xfrm>
            <a:off x="616688" y="1076325"/>
            <a:ext cx="10962168" cy="51319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Bidder Questions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Ask questions when you are unclear – don’t guess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All questions and requests for changes must go through the Procurement Officers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Questions for Bidders’ Conference – responses are non-binding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Narrative Response Requirements (Attachment 18 &amp; Attachment 19)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Critical piece of RFP response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Refrain from using marketing content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Page limits provide guidance on the level of detail the State seeks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Each response must be specific to SWRCB and the WaterTAP requirements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</a:rPr>
              <a:t>Do not include conditional statements, assumptions, or exception language with proposals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>
                <a:solidFill>
                  <a:schemeClr val="tx1"/>
                </a:solidFill>
                <a:latin typeface="Arial"/>
                <a:cs typeface="Arial"/>
              </a:rPr>
              <a:t>Up to the three (3) highest scoring compliant Bidders will take part in Demonstrations and Interviews in Phase 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0">
              <a:solidFill>
                <a:schemeClr val="tx1"/>
              </a:solidFill>
            </a:endParaRPr>
          </a:p>
          <a:p>
            <a:endParaRPr lang="en-US" sz="2000" b="0">
              <a:solidFill>
                <a:schemeClr val="tx1"/>
              </a:solidFill>
            </a:endParaRPr>
          </a:p>
          <a:p>
            <a:endParaRPr lang="en-US" sz="2000" b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5D6498-D167-042E-78DF-863351DAEF4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1301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D9E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94A85D-E054-115B-EA4E-3D187A302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48E73437-5076-0DAA-665A-8ADAC6455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148315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Multi-Phase Solicitation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0A9907-7C9A-C942-23F6-B98DE7308D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20</a:t>
            </a:fld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B149317-1156-B1DF-B7B9-644D61249F1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85759" y="2254102"/>
            <a:ext cx="2196557" cy="738664"/>
            <a:chOff x="616689" y="2816392"/>
            <a:chExt cx="2196557" cy="738664"/>
          </a:xfrm>
        </p:grpSpPr>
        <p:sp>
          <p:nvSpPr>
            <p:cNvPr id="5" name="Arrow: Chevron 4">
              <a:extLst>
                <a:ext uri="{FF2B5EF4-FFF2-40B4-BE49-F238E27FC236}">
                  <a16:creationId xmlns:a16="http://schemas.microsoft.com/office/drawing/2014/main" id="{CECACE1A-5BAA-2D8F-FA03-3694D6031D1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16689" y="2816392"/>
              <a:ext cx="2196557" cy="738664"/>
            </a:xfrm>
            <a:prstGeom prst="chevron">
              <a:avLst/>
            </a:prstGeom>
            <a:ln>
              <a:solidFill>
                <a:srgbClr val="4472C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5336F42-5C8F-78D9-F181-B38939E9E2E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34564" y="2839476"/>
              <a:ext cx="163797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400">
                  <a:solidFill>
                    <a:schemeClr val="bg1"/>
                  </a:solidFill>
                </a:rPr>
                <a:t>Phase 1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6E5C9E3-C5F7-5CFB-E1FD-576ECF03A8AE}"/>
              </a:ext>
            </a:extLst>
          </p:cNvPr>
          <p:cNvGrpSpPr/>
          <p:nvPr/>
        </p:nvGrpSpPr>
        <p:grpSpPr>
          <a:xfrm>
            <a:off x="2276941" y="2254102"/>
            <a:ext cx="2194560" cy="738664"/>
            <a:chOff x="3136604" y="2806995"/>
            <a:chExt cx="2376529" cy="738664"/>
          </a:xfrm>
          <a:noFill/>
        </p:grpSpPr>
        <p:sp>
          <p:nvSpPr>
            <p:cNvPr id="6" name="Arrow: Chevron 5">
              <a:extLst>
                <a:ext uri="{FF2B5EF4-FFF2-40B4-BE49-F238E27FC236}">
                  <a16:creationId xmlns:a16="http://schemas.microsoft.com/office/drawing/2014/main" id="{C6CFBBF7-1BCB-06D8-5FA4-25217CBE54DA}"/>
                </a:ext>
              </a:extLst>
            </p:cNvPr>
            <p:cNvSpPr/>
            <p:nvPr/>
          </p:nvSpPr>
          <p:spPr>
            <a:xfrm>
              <a:off x="3136604" y="2806995"/>
              <a:ext cx="2376529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D55A795-4313-C5B0-00A8-6E341ADFEACD}"/>
                </a:ext>
              </a:extLst>
            </p:cNvPr>
            <p:cNvSpPr txBox="1"/>
            <p:nvPr/>
          </p:nvSpPr>
          <p:spPr>
            <a:xfrm>
              <a:off x="3699926" y="2944940"/>
              <a:ext cx="1244010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/>
                <a:t>Release Solicitation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18109A8-1EFA-3881-C076-CC7117BBD5DF}"/>
              </a:ext>
            </a:extLst>
          </p:cNvPr>
          <p:cNvGrpSpPr/>
          <p:nvPr/>
        </p:nvGrpSpPr>
        <p:grpSpPr>
          <a:xfrm>
            <a:off x="4247229" y="2254102"/>
            <a:ext cx="1952044" cy="738664"/>
            <a:chOff x="4774575" y="2816392"/>
            <a:chExt cx="1952044" cy="738664"/>
          </a:xfrm>
          <a:noFill/>
        </p:grpSpPr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FA9D89DB-7DFB-F1F0-BC2F-18CF2ADFF362}"/>
                </a:ext>
              </a:extLst>
            </p:cNvPr>
            <p:cNvSpPr/>
            <p:nvPr/>
          </p:nvSpPr>
          <p:spPr>
            <a:xfrm>
              <a:off x="4774575" y="2816392"/>
              <a:ext cx="1952044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F61F76-0AFC-5F16-FB53-C6EC952DE432}"/>
                </a:ext>
              </a:extLst>
            </p:cNvPr>
            <p:cNvSpPr txBox="1"/>
            <p:nvPr/>
          </p:nvSpPr>
          <p:spPr>
            <a:xfrm>
              <a:off x="5128592" y="2839476"/>
              <a:ext cx="1244010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Conduct Bidder’s Conference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B072C59-E2B4-5E9D-90DC-2BFFC7D121FA}"/>
              </a:ext>
            </a:extLst>
          </p:cNvPr>
          <p:cNvGrpSpPr/>
          <p:nvPr/>
        </p:nvGrpSpPr>
        <p:grpSpPr>
          <a:xfrm>
            <a:off x="5963682" y="2242235"/>
            <a:ext cx="2329087" cy="738664"/>
            <a:chOff x="5870284" y="2829801"/>
            <a:chExt cx="2329087" cy="738664"/>
          </a:xfrm>
          <a:noFill/>
        </p:grpSpPr>
        <p:sp>
          <p:nvSpPr>
            <p:cNvPr id="13" name="Arrow: Chevron 12">
              <a:extLst>
                <a:ext uri="{FF2B5EF4-FFF2-40B4-BE49-F238E27FC236}">
                  <a16:creationId xmlns:a16="http://schemas.microsoft.com/office/drawing/2014/main" id="{CE335554-E8DD-5C4D-C855-C36AB75CD7B0}"/>
                </a:ext>
              </a:extLst>
            </p:cNvPr>
            <p:cNvSpPr/>
            <p:nvPr/>
          </p:nvSpPr>
          <p:spPr>
            <a:xfrm>
              <a:off x="5870284" y="2829801"/>
              <a:ext cx="2329087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FADBAEE-DA99-ED84-3B82-52ECAF2DE39E}"/>
                </a:ext>
              </a:extLst>
            </p:cNvPr>
            <p:cNvSpPr txBox="1"/>
            <p:nvPr/>
          </p:nvSpPr>
          <p:spPr>
            <a:xfrm>
              <a:off x="6120426" y="2852885"/>
              <a:ext cx="1828802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/>
                <a:t>Bidders Develop and Submit Procurement Phase 1 Responses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B06AD3F-35E2-9A38-BA6A-237A01B5AFDD}"/>
              </a:ext>
            </a:extLst>
          </p:cNvPr>
          <p:cNvGrpSpPr/>
          <p:nvPr/>
        </p:nvGrpSpPr>
        <p:grpSpPr>
          <a:xfrm>
            <a:off x="8042669" y="2242235"/>
            <a:ext cx="1637970" cy="738664"/>
            <a:chOff x="8050515" y="2829801"/>
            <a:chExt cx="1637970" cy="738664"/>
          </a:xfrm>
          <a:noFill/>
        </p:grpSpPr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5C719399-564C-6324-E8B0-440859FB0868}"/>
                </a:ext>
              </a:extLst>
            </p:cNvPr>
            <p:cNvSpPr/>
            <p:nvPr/>
          </p:nvSpPr>
          <p:spPr>
            <a:xfrm>
              <a:off x="8050515" y="2829801"/>
              <a:ext cx="1637970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81785AD-C786-7AE0-20E2-01C38771AB6A}"/>
                </a:ext>
              </a:extLst>
            </p:cNvPr>
            <p:cNvSpPr txBox="1"/>
            <p:nvPr/>
          </p:nvSpPr>
          <p:spPr>
            <a:xfrm>
              <a:off x="8386314" y="2952912"/>
              <a:ext cx="966372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State Evaluations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A8FDE50-BB5B-B187-42C6-D557D7F0409C}"/>
              </a:ext>
            </a:extLst>
          </p:cNvPr>
          <p:cNvGrpSpPr/>
          <p:nvPr/>
        </p:nvGrpSpPr>
        <p:grpSpPr>
          <a:xfrm>
            <a:off x="9456164" y="2248089"/>
            <a:ext cx="2194560" cy="738664"/>
            <a:chOff x="9330799" y="2823947"/>
            <a:chExt cx="2450076" cy="738664"/>
          </a:xfrm>
          <a:noFill/>
        </p:grpSpPr>
        <p:sp>
          <p:nvSpPr>
            <p:cNvPr id="17" name="Arrow: Chevron 16">
              <a:extLst>
                <a:ext uri="{FF2B5EF4-FFF2-40B4-BE49-F238E27FC236}">
                  <a16:creationId xmlns:a16="http://schemas.microsoft.com/office/drawing/2014/main" id="{070DD622-799D-AE59-DF62-0F0A2481AFDC}"/>
                </a:ext>
              </a:extLst>
            </p:cNvPr>
            <p:cNvSpPr/>
            <p:nvPr/>
          </p:nvSpPr>
          <p:spPr>
            <a:xfrm>
              <a:off x="9330799" y="2823947"/>
              <a:ext cx="2450076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7AA0660-CC38-1579-7E62-19130C15274F}"/>
                </a:ext>
              </a:extLst>
            </p:cNvPr>
            <p:cNvSpPr txBox="1"/>
            <p:nvPr/>
          </p:nvSpPr>
          <p:spPr>
            <a:xfrm>
              <a:off x="9646993" y="2847031"/>
              <a:ext cx="1817689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Notify Most Qualified Bidders to Move to Phase 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7CF7411-BF0F-45D0-4914-4310FED3A71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85758" y="3189767"/>
            <a:ext cx="2194560" cy="738664"/>
            <a:chOff x="616689" y="2816392"/>
            <a:chExt cx="2126511" cy="738664"/>
          </a:xfrm>
        </p:grpSpPr>
        <p:sp>
          <p:nvSpPr>
            <p:cNvPr id="26" name="Arrow: Chevron 25">
              <a:extLst>
                <a:ext uri="{FF2B5EF4-FFF2-40B4-BE49-F238E27FC236}">
                  <a16:creationId xmlns:a16="http://schemas.microsoft.com/office/drawing/2014/main" id="{CEC9598A-9FFF-9E93-EA8C-040CEA9E735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16689" y="2816392"/>
              <a:ext cx="2126511" cy="738664"/>
            </a:xfrm>
            <a:prstGeom prst="chevron">
              <a:avLst/>
            </a:prstGeom>
            <a:ln>
              <a:solidFill>
                <a:srgbClr val="4472C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E8C296B-27FB-5757-B850-E5373F6168C2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84380" y="2850906"/>
              <a:ext cx="163797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400">
                  <a:solidFill>
                    <a:schemeClr val="bg1"/>
                  </a:solidFill>
                </a:rPr>
                <a:t>Phase 2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CEADAA8-564D-48C1-FE3F-2084256301BC}"/>
              </a:ext>
            </a:extLst>
          </p:cNvPr>
          <p:cNvGrpSpPr/>
          <p:nvPr/>
        </p:nvGrpSpPr>
        <p:grpSpPr>
          <a:xfrm>
            <a:off x="2276941" y="3166961"/>
            <a:ext cx="2196557" cy="738664"/>
            <a:chOff x="3136604" y="2806995"/>
            <a:chExt cx="2196557" cy="738664"/>
          </a:xfrm>
          <a:noFill/>
        </p:grpSpPr>
        <p:sp>
          <p:nvSpPr>
            <p:cNvPr id="29" name="Arrow: Chevron 28">
              <a:extLst>
                <a:ext uri="{FF2B5EF4-FFF2-40B4-BE49-F238E27FC236}">
                  <a16:creationId xmlns:a16="http://schemas.microsoft.com/office/drawing/2014/main" id="{50DBCBCE-CD8D-2179-0831-672F44330FB4}"/>
                </a:ext>
              </a:extLst>
            </p:cNvPr>
            <p:cNvSpPr/>
            <p:nvPr/>
          </p:nvSpPr>
          <p:spPr>
            <a:xfrm>
              <a:off x="3136604" y="2806995"/>
              <a:ext cx="2196557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40E1D30-0B94-4654-D126-14D7CDFFEE30}"/>
                </a:ext>
              </a:extLst>
            </p:cNvPr>
            <p:cNvSpPr txBox="1"/>
            <p:nvPr/>
          </p:nvSpPr>
          <p:spPr>
            <a:xfrm>
              <a:off x="3483934" y="2830079"/>
              <a:ext cx="1622958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1300"/>
                <a:t>Bidders Develop and Submit Procurement Phase 2 Responses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0FF5900-DF11-A8CC-8BD7-C898F1EC0C65}"/>
              </a:ext>
            </a:extLst>
          </p:cNvPr>
          <p:cNvGrpSpPr/>
          <p:nvPr/>
        </p:nvGrpSpPr>
        <p:grpSpPr>
          <a:xfrm>
            <a:off x="4238070" y="3180369"/>
            <a:ext cx="1952046" cy="738664"/>
            <a:chOff x="4774575" y="2816392"/>
            <a:chExt cx="1952046" cy="738664"/>
          </a:xfrm>
          <a:noFill/>
        </p:grpSpPr>
        <p:sp>
          <p:nvSpPr>
            <p:cNvPr id="32" name="Arrow: Chevron 31">
              <a:extLst>
                <a:ext uri="{FF2B5EF4-FFF2-40B4-BE49-F238E27FC236}">
                  <a16:creationId xmlns:a16="http://schemas.microsoft.com/office/drawing/2014/main" id="{25676B1B-507A-109E-5252-F6F5E1D47B22}"/>
                </a:ext>
              </a:extLst>
            </p:cNvPr>
            <p:cNvSpPr/>
            <p:nvPr/>
          </p:nvSpPr>
          <p:spPr>
            <a:xfrm>
              <a:off x="4774575" y="2816392"/>
              <a:ext cx="1952046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3F498F2-FC6F-FA01-D5C6-C7D579A3F91E}"/>
                </a:ext>
              </a:extLst>
            </p:cNvPr>
            <p:cNvSpPr txBox="1"/>
            <p:nvPr/>
          </p:nvSpPr>
          <p:spPr>
            <a:xfrm>
              <a:off x="5038817" y="2839476"/>
              <a:ext cx="1423562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State Evaluations and Invitation to Continue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752FC7C-46BF-29CC-2263-AC6ACAAECBDC}"/>
              </a:ext>
            </a:extLst>
          </p:cNvPr>
          <p:cNvGrpSpPr/>
          <p:nvPr/>
        </p:nvGrpSpPr>
        <p:grpSpPr>
          <a:xfrm>
            <a:off x="5963682" y="3180369"/>
            <a:ext cx="2327972" cy="738664"/>
            <a:chOff x="5870284" y="2829801"/>
            <a:chExt cx="2327972" cy="738664"/>
          </a:xfrm>
          <a:noFill/>
        </p:grpSpPr>
        <p:sp>
          <p:nvSpPr>
            <p:cNvPr id="35" name="Arrow: Chevron 34">
              <a:extLst>
                <a:ext uri="{FF2B5EF4-FFF2-40B4-BE49-F238E27FC236}">
                  <a16:creationId xmlns:a16="http://schemas.microsoft.com/office/drawing/2014/main" id="{7D3F7C0F-3581-3AB1-B2D4-1CBE1EED148C}"/>
                </a:ext>
              </a:extLst>
            </p:cNvPr>
            <p:cNvSpPr/>
            <p:nvPr/>
          </p:nvSpPr>
          <p:spPr>
            <a:xfrm>
              <a:off x="5870284" y="2829801"/>
              <a:ext cx="2327972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48E6434-FF72-078C-6FF4-A9B2AD9F0EE4}"/>
                </a:ext>
              </a:extLst>
            </p:cNvPr>
            <p:cNvSpPr txBox="1"/>
            <p:nvPr/>
          </p:nvSpPr>
          <p:spPr>
            <a:xfrm>
              <a:off x="6257910" y="2852885"/>
              <a:ext cx="1513168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Bidder Demonstrations and Interviews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78055CB-2D24-275D-AF61-F14F86CDAA38}"/>
              </a:ext>
            </a:extLst>
          </p:cNvPr>
          <p:cNvGrpSpPr/>
          <p:nvPr/>
        </p:nvGrpSpPr>
        <p:grpSpPr>
          <a:xfrm>
            <a:off x="8042626" y="3189767"/>
            <a:ext cx="1630424" cy="738664"/>
            <a:chOff x="7881843" y="2829801"/>
            <a:chExt cx="1806642" cy="738664"/>
          </a:xfrm>
          <a:noFill/>
        </p:grpSpPr>
        <p:sp>
          <p:nvSpPr>
            <p:cNvPr id="38" name="Arrow: Chevron 37">
              <a:extLst>
                <a:ext uri="{FF2B5EF4-FFF2-40B4-BE49-F238E27FC236}">
                  <a16:creationId xmlns:a16="http://schemas.microsoft.com/office/drawing/2014/main" id="{022B2DC7-77F0-F1EA-2543-79E5A268BDA9}"/>
                </a:ext>
              </a:extLst>
            </p:cNvPr>
            <p:cNvSpPr/>
            <p:nvPr/>
          </p:nvSpPr>
          <p:spPr>
            <a:xfrm>
              <a:off x="7881843" y="2829801"/>
              <a:ext cx="1806642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F834D18-0ACF-596C-F8B8-3E4B93FA0570}"/>
                </a:ext>
              </a:extLst>
            </p:cNvPr>
            <p:cNvSpPr txBox="1"/>
            <p:nvPr/>
          </p:nvSpPr>
          <p:spPr>
            <a:xfrm>
              <a:off x="8208441" y="2925815"/>
              <a:ext cx="1153446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State Evaluations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DDDA49D-F2FD-744A-3E02-88D300E9A7B6}"/>
              </a:ext>
            </a:extLst>
          </p:cNvPr>
          <p:cNvGrpSpPr/>
          <p:nvPr/>
        </p:nvGrpSpPr>
        <p:grpSpPr>
          <a:xfrm>
            <a:off x="9456164" y="3182433"/>
            <a:ext cx="2194560" cy="750372"/>
            <a:chOff x="9614056" y="2818093"/>
            <a:chExt cx="2194560" cy="750372"/>
          </a:xfrm>
          <a:noFill/>
        </p:grpSpPr>
        <p:sp>
          <p:nvSpPr>
            <p:cNvPr id="41" name="Arrow: Chevron 40">
              <a:extLst>
                <a:ext uri="{FF2B5EF4-FFF2-40B4-BE49-F238E27FC236}">
                  <a16:creationId xmlns:a16="http://schemas.microsoft.com/office/drawing/2014/main" id="{3FAF727A-25F1-5CD2-8B98-EC4D81CA6E7B}"/>
                </a:ext>
              </a:extLst>
            </p:cNvPr>
            <p:cNvSpPr/>
            <p:nvPr/>
          </p:nvSpPr>
          <p:spPr>
            <a:xfrm>
              <a:off x="9614056" y="2829801"/>
              <a:ext cx="2194560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D1E06FC-A329-A160-E7D5-517E92C0C02E}"/>
                </a:ext>
              </a:extLst>
            </p:cNvPr>
            <p:cNvSpPr txBox="1"/>
            <p:nvPr/>
          </p:nvSpPr>
          <p:spPr>
            <a:xfrm>
              <a:off x="9856125" y="2818093"/>
              <a:ext cx="1751111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State Releases Notification of Invitation to Negotiate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D87CBB9-9AB7-0F66-1083-8CF89F28AD7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85758" y="4093534"/>
            <a:ext cx="2194560" cy="738664"/>
            <a:chOff x="616689" y="2816392"/>
            <a:chExt cx="2126511" cy="738664"/>
          </a:xfrm>
        </p:grpSpPr>
        <p:sp>
          <p:nvSpPr>
            <p:cNvPr id="44" name="Arrow: Chevron 43">
              <a:extLst>
                <a:ext uri="{FF2B5EF4-FFF2-40B4-BE49-F238E27FC236}">
                  <a16:creationId xmlns:a16="http://schemas.microsoft.com/office/drawing/2014/main" id="{B94917B5-C731-F0B7-C0B9-795546B3D59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16689" y="2816392"/>
              <a:ext cx="2126511" cy="738664"/>
            </a:xfrm>
            <a:prstGeom prst="chevron">
              <a:avLst/>
            </a:prstGeom>
            <a:ln>
              <a:solidFill>
                <a:srgbClr val="4472C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5055F429-0C7E-1582-3689-4CCD74C8430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70817" y="2855141"/>
              <a:ext cx="163797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400">
                  <a:solidFill>
                    <a:schemeClr val="bg1"/>
                  </a:solidFill>
                </a:rPr>
                <a:t>Phase 3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F56414E-C92E-3EB6-388B-A592491B625C}"/>
              </a:ext>
            </a:extLst>
          </p:cNvPr>
          <p:cNvGrpSpPr/>
          <p:nvPr/>
        </p:nvGrpSpPr>
        <p:grpSpPr>
          <a:xfrm>
            <a:off x="2278938" y="4084136"/>
            <a:ext cx="2194560" cy="738664"/>
            <a:chOff x="3136604" y="2806995"/>
            <a:chExt cx="2375641" cy="738664"/>
          </a:xfrm>
          <a:noFill/>
        </p:grpSpPr>
        <p:sp>
          <p:nvSpPr>
            <p:cNvPr id="47" name="Arrow: Chevron 46">
              <a:extLst>
                <a:ext uri="{FF2B5EF4-FFF2-40B4-BE49-F238E27FC236}">
                  <a16:creationId xmlns:a16="http://schemas.microsoft.com/office/drawing/2014/main" id="{23B586D4-1942-EB01-198E-7FF1F97A32EC}"/>
                </a:ext>
              </a:extLst>
            </p:cNvPr>
            <p:cNvSpPr/>
            <p:nvPr/>
          </p:nvSpPr>
          <p:spPr>
            <a:xfrm>
              <a:off x="3136604" y="2806995"/>
              <a:ext cx="2375641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AF51976-BF43-BB7C-62B4-E587ADA4CF53}"/>
                </a:ext>
              </a:extLst>
            </p:cNvPr>
            <p:cNvSpPr txBox="1"/>
            <p:nvPr/>
          </p:nvSpPr>
          <p:spPr>
            <a:xfrm>
              <a:off x="3702420" y="2930106"/>
              <a:ext cx="1244011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1300"/>
                <a:t>State/Bidder Negotiations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18B26C2-CE55-6A07-3DF2-84AB285BC17F}"/>
              </a:ext>
            </a:extLst>
          </p:cNvPr>
          <p:cNvGrpSpPr/>
          <p:nvPr/>
        </p:nvGrpSpPr>
        <p:grpSpPr>
          <a:xfrm>
            <a:off x="4242354" y="4070728"/>
            <a:ext cx="1952045" cy="738664"/>
            <a:chOff x="4774574" y="2816392"/>
            <a:chExt cx="1952045" cy="738664"/>
          </a:xfrm>
          <a:noFill/>
        </p:grpSpPr>
        <p:sp>
          <p:nvSpPr>
            <p:cNvPr id="50" name="Arrow: Chevron 49">
              <a:extLst>
                <a:ext uri="{FF2B5EF4-FFF2-40B4-BE49-F238E27FC236}">
                  <a16:creationId xmlns:a16="http://schemas.microsoft.com/office/drawing/2014/main" id="{90C2F35E-CED4-59E2-0F55-928E06CD0D06}"/>
                </a:ext>
              </a:extLst>
            </p:cNvPr>
            <p:cNvSpPr/>
            <p:nvPr/>
          </p:nvSpPr>
          <p:spPr>
            <a:xfrm>
              <a:off x="4774574" y="2816392"/>
              <a:ext cx="1952045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1882744-68C0-5560-B17D-F322EC906EDD}"/>
                </a:ext>
              </a:extLst>
            </p:cNvPr>
            <p:cNvSpPr txBox="1"/>
            <p:nvPr/>
          </p:nvSpPr>
          <p:spPr>
            <a:xfrm>
              <a:off x="5048708" y="2839476"/>
              <a:ext cx="1403776" cy="6924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Bidder Submits Best and Final Offer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1A74B96-2B5E-AAEA-9C47-32C58695FB26}"/>
              </a:ext>
            </a:extLst>
          </p:cNvPr>
          <p:cNvGrpSpPr/>
          <p:nvPr/>
        </p:nvGrpSpPr>
        <p:grpSpPr>
          <a:xfrm>
            <a:off x="5975138" y="4070728"/>
            <a:ext cx="2335791" cy="738664"/>
            <a:chOff x="5870284" y="2829801"/>
            <a:chExt cx="2185851" cy="738664"/>
          </a:xfrm>
          <a:noFill/>
        </p:grpSpPr>
        <p:sp>
          <p:nvSpPr>
            <p:cNvPr id="53" name="Arrow: Chevron 52">
              <a:extLst>
                <a:ext uri="{FF2B5EF4-FFF2-40B4-BE49-F238E27FC236}">
                  <a16:creationId xmlns:a16="http://schemas.microsoft.com/office/drawing/2014/main" id="{659D7BD1-68D6-A0A0-D0B1-65CD0FFC46B2}"/>
                </a:ext>
              </a:extLst>
            </p:cNvPr>
            <p:cNvSpPr/>
            <p:nvPr/>
          </p:nvSpPr>
          <p:spPr>
            <a:xfrm>
              <a:off x="5870284" y="2829801"/>
              <a:ext cx="2185851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92ABAC6-DD14-7519-50DE-327AD2380F13}"/>
                </a:ext>
              </a:extLst>
            </p:cNvPr>
            <p:cNvSpPr txBox="1"/>
            <p:nvPr/>
          </p:nvSpPr>
          <p:spPr>
            <a:xfrm>
              <a:off x="6401754" y="2952912"/>
              <a:ext cx="1122910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1300"/>
                <a:t>State Evaluations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2A7D501F-9CCA-C7B6-CD13-DC58924936DD}"/>
              </a:ext>
            </a:extLst>
          </p:cNvPr>
          <p:cNvGrpSpPr/>
          <p:nvPr/>
        </p:nvGrpSpPr>
        <p:grpSpPr>
          <a:xfrm>
            <a:off x="8051653" y="4059349"/>
            <a:ext cx="1630424" cy="738664"/>
            <a:chOff x="8050515" y="2829801"/>
            <a:chExt cx="1630424" cy="738664"/>
          </a:xfrm>
          <a:noFill/>
        </p:grpSpPr>
        <p:sp>
          <p:nvSpPr>
            <p:cNvPr id="56" name="Arrow: Chevron 55">
              <a:extLst>
                <a:ext uri="{FF2B5EF4-FFF2-40B4-BE49-F238E27FC236}">
                  <a16:creationId xmlns:a16="http://schemas.microsoft.com/office/drawing/2014/main" id="{B6EEAA5C-5F32-5C85-359C-0D23F94C8E7B}"/>
                </a:ext>
              </a:extLst>
            </p:cNvPr>
            <p:cNvSpPr/>
            <p:nvPr/>
          </p:nvSpPr>
          <p:spPr>
            <a:xfrm>
              <a:off x="8050515" y="2829801"/>
              <a:ext cx="1630424" cy="738664"/>
            </a:xfrm>
            <a:prstGeom prst="chevron">
              <a:avLst/>
            </a:prstGeom>
            <a:solidFill>
              <a:srgbClr val="D4D9EC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tx1"/>
                </a:solidFill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CDA1B1B-28F0-A695-4306-8B4758342629}"/>
                </a:ext>
              </a:extLst>
            </p:cNvPr>
            <p:cNvSpPr txBox="1"/>
            <p:nvPr/>
          </p:nvSpPr>
          <p:spPr>
            <a:xfrm>
              <a:off x="8468111" y="2952912"/>
              <a:ext cx="795232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1300"/>
                <a:t>Execute Contract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77648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E5864231-5D01-A6BA-5FC7-AC75CA0E1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F5AAD85-E7F7-D8E7-1895-92F8DB4E7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920844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Next Steps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6A192D-8D79-E537-BA29-4F0B400F10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391605"/>
              </p:ext>
            </p:extLst>
          </p:nvPr>
        </p:nvGraphicFramePr>
        <p:xfrm>
          <a:off x="292608" y="841248"/>
          <a:ext cx="11567161" cy="4979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266">
                  <a:extLst>
                    <a:ext uri="{9D8B030D-6E8A-4147-A177-3AD203B41FA5}">
                      <a16:colId xmlns:a16="http://schemas.microsoft.com/office/drawing/2014/main" val="1733769990"/>
                    </a:ext>
                  </a:extLst>
                </a:gridCol>
                <a:gridCol w="8189627">
                  <a:extLst>
                    <a:ext uri="{9D8B030D-6E8A-4147-A177-3AD203B41FA5}">
                      <a16:colId xmlns:a16="http://schemas.microsoft.com/office/drawing/2014/main" val="1509300846"/>
                    </a:ext>
                  </a:extLst>
                </a:gridCol>
                <a:gridCol w="2677268">
                  <a:extLst>
                    <a:ext uri="{9D8B030D-6E8A-4147-A177-3AD203B41FA5}">
                      <a16:colId xmlns:a16="http://schemas.microsoft.com/office/drawing/2014/main" val="347553474"/>
                    </a:ext>
                  </a:extLst>
                </a:gridCol>
              </a:tblGrid>
              <a:tr h="407673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#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Date &amp;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901860"/>
                  </a:ext>
                </a:extLst>
              </a:tr>
              <a:tr h="616455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Day to Submit Written Questions Regarding Original Solicitation (Q&amp;A Set 1)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December 8, 2025</a:t>
                      </a:r>
                    </a:p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 PST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4804303"/>
                  </a:ext>
                </a:extLst>
              </a:tr>
              <a:tr h="367842">
                <a:tc>
                  <a:txBody>
                    <a:bodyPr/>
                    <a:lstStyle/>
                    <a:p>
                      <a:pPr algn="ctr"/>
                      <a:r>
                        <a:rPr lang="en-US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State's Response to Bidder Questions Regarding Original Solicitation (Q&amp;A Set 1), and Release of Potential Addendum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December 22, 2025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285942"/>
                  </a:ext>
                </a:extLst>
              </a:tr>
              <a:tr h="323847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Day to Submit Intent to Bid and Confidentiality Statement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January 15,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096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Day to Request Access to the State's File-Sharing Site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January 22, 2026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 PST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8975923"/>
                  </a:ext>
                </a:extLst>
              </a:tr>
              <a:tr h="598167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Day to Obtain eVAQ Approval and Submit Phase 1 Responses Due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January 29, 2026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 PST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2685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State's Evaluation of Phase 1 Responses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February 3 – 18,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6940097"/>
                  </a:ext>
                </a:extLst>
              </a:tr>
              <a:tr h="44271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day to Submit Phase 2 Responses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March 11, 2026</a:t>
                      </a:r>
                    </a:p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 PST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1176539"/>
                  </a:ext>
                </a:extLst>
              </a:tr>
              <a:tr h="400611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State's Evaluation of Phase 2 Responses and Invitation to Demonstrations and Interviews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March 12- April 1,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5308409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0B2CE6-485D-6F33-E37C-D8C9778DEA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30E83B-DC59-7742-D052-F2DA7CD49839}"/>
              </a:ext>
            </a:extLst>
          </p:cNvPr>
          <p:cNvSpPr txBox="1"/>
          <p:nvPr/>
        </p:nvSpPr>
        <p:spPr>
          <a:xfrm rot="10800000" flipV="1">
            <a:off x="292607" y="5869011"/>
            <a:ext cx="11203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>
                <a:latin typeface="Arial" panose="020B0604020202020204" pitchFamily="34" charset="0"/>
                <a:cs typeface="Arial" panose="020B0604020202020204" pitchFamily="34" charset="0"/>
              </a:rPr>
              <a:t>* Estimated date &amp; time and may be adjusted without issuance of an addendum to this solicitation.</a:t>
            </a:r>
          </a:p>
        </p:txBody>
      </p:sp>
    </p:spTree>
    <p:extLst>
      <p:ext uri="{BB962C8B-B14F-4D97-AF65-F5344CB8AC3E}">
        <p14:creationId xmlns:p14="http://schemas.microsoft.com/office/powerpoint/2010/main" val="31194212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119F9401-8E8A-633A-7BB7-FF7F3C827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6975DA3A-8041-AF4C-5442-01EB35A45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148315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Solicitation Key Action Dates - Phase 2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09098A9-063F-9568-846A-B55335454E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388420"/>
              </p:ext>
            </p:extLst>
          </p:nvPr>
        </p:nvGraphicFramePr>
        <p:xfrm>
          <a:off x="279132" y="1450104"/>
          <a:ext cx="11636943" cy="3555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6970">
                  <a:extLst>
                    <a:ext uri="{9D8B030D-6E8A-4147-A177-3AD203B41FA5}">
                      <a16:colId xmlns:a16="http://schemas.microsoft.com/office/drawing/2014/main" val="1733769990"/>
                    </a:ext>
                  </a:extLst>
                </a:gridCol>
                <a:gridCol w="8375906">
                  <a:extLst>
                    <a:ext uri="{9D8B030D-6E8A-4147-A177-3AD203B41FA5}">
                      <a16:colId xmlns:a16="http://schemas.microsoft.com/office/drawing/2014/main" val="1509300846"/>
                    </a:ext>
                  </a:extLst>
                </a:gridCol>
                <a:gridCol w="2464067">
                  <a:extLst>
                    <a:ext uri="{9D8B030D-6E8A-4147-A177-3AD203B41FA5}">
                      <a16:colId xmlns:a16="http://schemas.microsoft.com/office/drawing/2014/main" val="347553474"/>
                    </a:ext>
                  </a:extLst>
                </a:gridCol>
              </a:tblGrid>
              <a:tr h="349248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#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Date &amp;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901860"/>
                  </a:ext>
                </a:extLst>
              </a:tr>
              <a:tr h="56872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Demonstrations and Interviews and Evaluation of Demonstrations and Interviews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 9-15,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8446816"/>
                  </a:ext>
                </a:extLst>
              </a:tr>
              <a:tr h="56872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State's Evaluation of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 16,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5288652"/>
                  </a:ext>
                </a:extLst>
              </a:tr>
              <a:tr h="5687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Negotiations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 17-May 13,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481848"/>
                  </a:ext>
                </a:extLst>
              </a:tr>
              <a:tr h="56872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 Day to Submit Best and Final Offer (</a:t>
                      </a:r>
                      <a:r>
                        <a:rPr lang="en-US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BAFO</a:t>
                      </a: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 20,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2205302"/>
                  </a:ext>
                </a:extLst>
              </a:tr>
              <a:tr h="87311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Contract Award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September 2, 2026</a:t>
                      </a:r>
                    </a:p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224262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70ED3BF-7CD2-B436-65BC-FB52A47E7B50}"/>
              </a:ext>
            </a:extLst>
          </p:cNvPr>
          <p:cNvSpPr txBox="1"/>
          <p:nvPr/>
        </p:nvSpPr>
        <p:spPr>
          <a:xfrm rot="10800000" flipV="1">
            <a:off x="279132" y="5023970"/>
            <a:ext cx="10805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rial" panose="020B0604020202020204" pitchFamily="34" charset="0"/>
                <a:cs typeface="Arial" panose="020B0604020202020204" pitchFamily="34" charset="0"/>
              </a:rPr>
              <a:t>* Estimated date &amp; time and may be adjusted without issuance of an addendum to this solicitation.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A05921-2E7C-49EF-B5CE-CBF64EFD57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0910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882B5-FE37-990C-CB2A-600198812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AC039331-6F35-5E55-788B-7430ADB9F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186237"/>
          </a:xfrm>
        </p:spPr>
        <p:txBody>
          <a:bodyPr>
            <a:norm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Questions?</a:t>
            </a:r>
            <a:endParaRPr lang="en-US" sz="480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D3A6988-2F71-5E16-AEC5-FDD7DF9EA559}"/>
              </a:ext>
            </a:extLst>
          </p:cNvPr>
          <p:cNvSpPr txBox="1">
            <a:spLocks/>
          </p:cNvSpPr>
          <p:nvPr/>
        </p:nvSpPr>
        <p:spPr>
          <a:xfrm>
            <a:off x="609600" y="1076325"/>
            <a:ext cx="11261558" cy="51319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/>
              <a:t>Send to:</a:t>
            </a:r>
          </a:p>
          <a:p>
            <a:r>
              <a:rPr lang="en-US">
                <a:solidFill>
                  <a:srgbClr val="0000CC"/>
                </a:solidFill>
              </a:rPr>
              <a:t>Nichole Gutiérrez</a:t>
            </a:r>
          </a:p>
          <a:p>
            <a:pPr marL="0" indent="0">
              <a:buNone/>
            </a:pPr>
            <a:r>
              <a:rPr lang="en-US" sz="2400"/>
              <a:t>Primary Procurement Officer</a:t>
            </a:r>
          </a:p>
          <a:p>
            <a:pPr marL="0" indent="0">
              <a:buNone/>
            </a:pPr>
            <a:r>
              <a:rPr lang="en-US">
                <a:hlinkClick r:id="rId3"/>
              </a:rPr>
              <a:t>n</a:t>
            </a:r>
            <a:r>
              <a:rPr lang="en-US" sz="2400">
                <a:hlinkClick r:id="rId3"/>
              </a:rPr>
              <a:t>ichole.gutierrez@state.ca.gov</a:t>
            </a:r>
            <a:endParaRPr lang="en-US" sz="2400"/>
          </a:p>
          <a:p>
            <a:pPr marL="0" indent="0">
              <a:buNone/>
            </a:pPr>
            <a:endParaRPr lang="en-US" sz="2400" b="1"/>
          </a:p>
          <a:p>
            <a:pPr marL="0" indent="0">
              <a:buNone/>
            </a:pPr>
            <a:r>
              <a:rPr lang="en-US" sz="2400" b="1"/>
              <a:t>Copy to:</a:t>
            </a:r>
          </a:p>
          <a:p>
            <a:pPr marL="0" indent="0">
              <a:buNone/>
            </a:pPr>
            <a:r>
              <a:rPr lang="en-US" sz="2400" b="1">
                <a:solidFill>
                  <a:srgbClr val="0000CC"/>
                </a:solidFill>
              </a:rPr>
              <a:t>Kerry Jones</a:t>
            </a:r>
          </a:p>
          <a:p>
            <a:pPr marL="0" indent="0">
              <a:buNone/>
            </a:pPr>
            <a:r>
              <a:rPr lang="en-US" sz="2400"/>
              <a:t>Secondary Procurement Officer</a:t>
            </a:r>
          </a:p>
          <a:p>
            <a:pPr marL="0" indent="0">
              <a:buNone/>
            </a:pPr>
            <a:r>
              <a:rPr lang="en-US">
                <a:hlinkClick r:id="rId4"/>
              </a:rPr>
              <a:t>Kerry.jones</a:t>
            </a:r>
            <a:r>
              <a:rPr lang="en-US" sz="2400">
                <a:hlinkClick r:id="rId4"/>
              </a:rPr>
              <a:t>@state.ca.gov</a:t>
            </a:r>
            <a:endParaRPr lang="en-US" sz="240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  <a:p>
            <a:endParaRPr lang="en-US" sz="2000" b="0"/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1DE0673F-4170-38E1-13FA-0298472577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0741592"/>
              </p:ext>
            </p:extLst>
          </p:nvPr>
        </p:nvGraphicFramePr>
        <p:xfrm>
          <a:off x="6091969" y="1186238"/>
          <a:ext cx="5779189" cy="4485523"/>
        </p:xfrm>
        <a:graphic>
          <a:graphicData uri="http://schemas.openxmlformats.org/drawingml/2006/table">
            <a:tbl>
              <a:tblPr/>
              <a:tblGrid>
                <a:gridCol w="658658">
                  <a:extLst>
                    <a:ext uri="{9D8B030D-6E8A-4147-A177-3AD203B41FA5}">
                      <a16:colId xmlns:a16="http://schemas.microsoft.com/office/drawing/2014/main" val="3663748480"/>
                    </a:ext>
                  </a:extLst>
                </a:gridCol>
                <a:gridCol w="2180796">
                  <a:extLst>
                    <a:ext uri="{9D8B030D-6E8A-4147-A177-3AD203B41FA5}">
                      <a16:colId xmlns:a16="http://schemas.microsoft.com/office/drawing/2014/main" val="1137864317"/>
                    </a:ext>
                  </a:extLst>
                </a:gridCol>
                <a:gridCol w="705852">
                  <a:extLst>
                    <a:ext uri="{9D8B030D-6E8A-4147-A177-3AD203B41FA5}">
                      <a16:colId xmlns:a16="http://schemas.microsoft.com/office/drawing/2014/main" val="3085842116"/>
                    </a:ext>
                  </a:extLst>
                </a:gridCol>
                <a:gridCol w="2233883">
                  <a:extLst>
                    <a:ext uri="{9D8B030D-6E8A-4147-A177-3AD203B41FA5}">
                      <a16:colId xmlns:a16="http://schemas.microsoft.com/office/drawing/2014/main" val="273461710"/>
                    </a:ext>
                  </a:extLst>
                </a:gridCol>
              </a:tblGrid>
              <a:tr h="374637"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FFFFFF"/>
                          </a:solidFill>
                          <a:effectLst/>
                        </a:rPr>
                        <a:t>SOLICITATION Bidder Question Form</a:t>
                      </a:r>
                      <a:endParaRPr lang="en-US" sz="1700">
                        <a:effectLst/>
                      </a:endParaRP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870973"/>
                  </a:ext>
                </a:extLst>
              </a:tr>
              <a:tr h="655615">
                <a:tc gridSpan="4"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Name of Bidder: </a:t>
                      </a:r>
                      <a:br>
                        <a:rPr lang="en-US" sz="1700">
                          <a:effectLst/>
                        </a:rPr>
                      </a:br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146664"/>
                  </a:ext>
                </a:extLst>
              </a:tr>
              <a:tr h="655615">
                <a:tc gridSpan="4"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Contact Person: </a:t>
                      </a:r>
                      <a:br>
                        <a:rPr lang="en-US" sz="1700">
                          <a:effectLst/>
                        </a:rPr>
                      </a:br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863460"/>
                  </a:ext>
                </a:extLst>
              </a:tr>
              <a:tr h="655615">
                <a:tc gridSpan="4"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Contact Email and Phone Number: </a:t>
                      </a:r>
                      <a:br>
                        <a:rPr lang="en-US" sz="1700">
                          <a:effectLst/>
                        </a:rPr>
                      </a:br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101986" marR="101986" marT="50993" marB="509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09901"/>
                  </a:ext>
                </a:extLst>
              </a:tr>
              <a:tr h="645493"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 No. #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Section/Document(s)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Page No.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700" b="1">
                          <a:solidFill>
                            <a:srgbClr val="000000"/>
                          </a:solidFill>
                          <a:effectLst/>
                        </a:rPr>
                        <a:t>Question</a:t>
                      </a:r>
                      <a:endParaRPr lang="en-US" sz="1700">
                        <a:effectLst/>
                      </a:endParaRPr>
                    </a:p>
                  </a:txBody>
                  <a:tcPr marL="86256" marR="86256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EAA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275781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1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1595140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2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483392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3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5408796"/>
                  </a:ext>
                </a:extLst>
              </a:tr>
              <a:tr h="374637">
                <a:tc>
                  <a:txBody>
                    <a:bodyPr/>
                    <a:lstStyle/>
                    <a:p>
                      <a:pPr fontAlgn="t"/>
                      <a:r>
                        <a:rPr lang="en-US" sz="1700" b="1">
                          <a:effectLst/>
                        </a:rPr>
                        <a:t>4</a:t>
                      </a:r>
                      <a:endParaRPr lang="en-US" sz="1700">
                        <a:effectLst/>
                      </a:endParaRP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700">
                          <a:effectLst/>
                        </a:rPr>
                        <a:t> </a:t>
                      </a:r>
                    </a:p>
                  </a:txBody>
                  <a:tcPr marL="64692" marR="64692" marT="43129" marB="431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4129613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45A06B-5693-5678-055D-EA5125CEBE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0376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89290-BE4C-252E-DD6B-7BA844E34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52762"/>
            <a:ext cx="12192000" cy="752475"/>
          </a:xfrm>
        </p:spPr>
        <p:txBody>
          <a:bodyPr>
            <a:normAutofit/>
          </a:bodyPr>
          <a:lstStyle/>
          <a:p>
            <a:pPr algn="ctr"/>
            <a:r>
              <a:rPr lang="en-US" sz="4800"/>
              <a:t>Thank you!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DD46C7-5D66-CC34-D63C-AE005DAAB1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CFC30-E45D-4431-B46B-489B270F7815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48697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slides.pptx" id="{D19092ED-CF3C-41A9-A920-5466ADCE7D9B}" vid="{1F01FAC9-64E3-4430-8637-095864E45A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9F3A0AC4C78247AA74FBEBBFF2C45F" ma:contentTypeVersion="18" ma:contentTypeDescription="Create a new document." ma:contentTypeScope="" ma:versionID="864131f815237c78898dfa200def2c4a">
  <xsd:schema xmlns:xsd="http://www.w3.org/2001/XMLSchema" xmlns:xs="http://www.w3.org/2001/XMLSchema" xmlns:p="http://schemas.microsoft.com/office/2006/metadata/properties" xmlns:ns2="b35a15a0-43ef-47d2-a302-9cfabc410ce8" xmlns:ns3="a7f9e231-bb9a-4742-a9b9-157a7de18c81" targetNamespace="http://schemas.microsoft.com/office/2006/metadata/properties" ma:root="true" ma:fieldsID="41e2560b83d41f50478af0396316d4a2" ns2:_="" ns3:_="">
    <xsd:import namespace="b35a15a0-43ef-47d2-a302-9cfabc410ce8"/>
    <xsd:import namespace="a7f9e231-bb9a-4742-a9b9-157a7de18c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Comments" minOccurs="0"/>
                <xsd:element ref="ns2:MediaLengthInSeconds" minOccurs="0"/>
                <xsd:element ref="ns2:Link" minOccurs="0"/>
                <xsd:element ref="ns2: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a15a0-43ef-47d2-a302-9cfabc410c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1cfdcae8-6a83-4c52-b891-75b08cbe23e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Comments" ma:index="21" nillable="true" ma:displayName="Comments" ma:format="Dropdown" ma:internalName="Comments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Link" ma:index="23" nillable="true" ma:displayName="Link" ma:format="Hyperlink" ma:internalName="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count" ma:index="24" nillable="true" ma:displayName="count" ma:format="Dropdown" ma:internalName="count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f9e231-bb9a-4742-a9b9-157a7de18c8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09a63537-9a46-4f06-aff1-e273a7d42af7}" ma:internalName="TaxCatchAll" ma:showField="CatchAllData" ma:web="a7f9e231-bb9a-4742-a9b9-157a7de18c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f9e231-bb9a-4742-a9b9-157a7de18c81" xsi:nil="true"/>
    <lcf76f155ced4ddcb4097134ff3c332f xmlns="b35a15a0-43ef-47d2-a302-9cfabc410ce8">
      <Terms xmlns="http://schemas.microsoft.com/office/infopath/2007/PartnerControls"/>
    </lcf76f155ced4ddcb4097134ff3c332f>
    <Comments xmlns="b35a15a0-43ef-47d2-a302-9cfabc410ce8" xsi:nil="true"/>
    <Link xmlns="b35a15a0-43ef-47d2-a302-9cfabc410ce8">
      <Url xsi:nil="true"/>
      <Description xsi:nil="true"/>
    </Link>
    <count xmlns="b35a15a0-43ef-47d2-a302-9cfabc410ce8" xsi:nil="true"/>
  </documentManagement>
</p:properties>
</file>

<file path=customXml/itemProps1.xml><?xml version="1.0" encoding="utf-8"?>
<ds:datastoreItem xmlns:ds="http://schemas.openxmlformats.org/officeDocument/2006/customXml" ds:itemID="{A8AACFA3-7564-4A4C-8DE4-D85A89C0E52F}">
  <ds:schemaRefs>
    <ds:schemaRef ds:uri="a7f9e231-bb9a-4742-a9b9-157a7de18c81"/>
    <ds:schemaRef ds:uri="b35a15a0-43ef-47d2-a302-9cfabc410ce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DD6B32B-8D7A-4CF0-8B15-CBA3A89A04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DD416B-2444-464E-9339-7BC21F54DB4E}">
  <ds:schemaRefs>
    <ds:schemaRef ds:uri="a7f9e231-bb9a-4742-a9b9-157a7de18c81"/>
    <ds:schemaRef ds:uri="b35a15a0-43ef-47d2-a302-9cfabc410ce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0bb6ca0c-ccb3-428b-9d5f-a9c60cad6645}" enabled="1" method="Standard" siteId="{fe186a25-7d49-41e6-9941-05d2281d36c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24</Slides>
  <Notes>14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1_Office Theme</vt:lpstr>
      <vt:lpstr>  Water Technical Access Portal (WaterTAP)  Solicitation No. 25-020-280  Bidder’s Conference</vt:lpstr>
      <vt:lpstr>Agenda</vt:lpstr>
      <vt:lpstr>Purpose and Reminders</vt:lpstr>
      <vt:lpstr>Questions?</vt:lpstr>
      <vt:lpstr>State Team Introductions</vt:lpstr>
      <vt:lpstr>Executive Sponsor Opening Remarks</vt:lpstr>
      <vt:lpstr>Part 1: WaterTAP Project Overview</vt:lpstr>
      <vt:lpstr>Impetuous for Change – Major Lead and Copper Regulation Updates</vt:lpstr>
      <vt:lpstr>Current Regulatory Data Set Overview</vt:lpstr>
      <vt:lpstr>Regulatory Responsibilities and Core Functions</vt:lpstr>
      <vt:lpstr>Existing Challenges</vt:lpstr>
      <vt:lpstr>Introduction of Systems </vt:lpstr>
      <vt:lpstr>PowerPoint Presentation</vt:lpstr>
      <vt:lpstr>WaterTAP Project Objectives </vt:lpstr>
      <vt:lpstr>WaterTAP Overview / Business Functions</vt:lpstr>
      <vt:lpstr>WaterTAP Proposed Approach &amp; Timeline</vt:lpstr>
      <vt:lpstr>Part 2: Request for Proposal (RFP) Overview</vt:lpstr>
      <vt:lpstr>Modern Request for Proposal (MRFP) Overview</vt:lpstr>
      <vt:lpstr>RFP Overview, cont’d</vt:lpstr>
      <vt:lpstr>Multi-Phase Solicitation</vt:lpstr>
      <vt:lpstr>Next Steps</vt:lpstr>
      <vt:lpstr>Solicitation Key Action Dates - Phase 2</vt:lpstr>
      <vt:lpstr>Questions?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we are now…</dc:title>
  <dc:creator>Nishimoto, Karen@Waterboards</dc:creator>
  <cp:revision>1</cp:revision>
  <dcterms:created xsi:type="dcterms:W3CDTF">2024-05-15T23:12:11Z</dcterms:created>
  <dcterms:modified xsi:type="dcterms:W3CDTF">2025-12-02T15:38:37Z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0x0101006E9F3A0AC4C78247AA74FBEBBFF2C45F</vt:lpwstr>
  </property>
  <property fmtid="{D5CDD505-2E9C-101B-9397-08002B2CF9AE}" pid="3" name="MediaServiceImageTags">
    <vt:lpwstr/>
  </property>
</Properties>
</file>