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1"/>
  </p:notesMasterIdLst>
  <p:sldIdLst>
    <p:sldId id="256" r:id="rId6"/>
    <p:sldId id="257" r:id="rId7"/>
    <p:sldId id="260" r:id="rId8"/>
    <p:sldId id="270" r:id="rId9"/>
    <p:sldId id="277" r:id="rId10"/>
    <p:sldId id="278" r:id="rId11"/>
    <p:sldId id="279" r:id="rId12"/>
    <p:sldId id="272" r:id="rId13"/>
    <p:sldId id="275" r:id="rId14"/>
    <p:sldId id="274" r:id="rId15"/>
    <p:sldId id="268" r:id="rId16"/>
    <p:sldId id="269" r:id="rId17"/>
    <p:sldId id="276" r:id="rId18"/>
    <p:sldId id="280"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71003" autoAdjust="0"/>
  </p:normalViewPr>
  <p:slideViewPr>
    <p:cSldViewPr snapToGrid="0">
      <p:cViewPr varScale="1">
        <p:scale>
          <a:sx n="94" d="100"/>
          <a:sy n="94" d="100"/>
        </p:scale>
        <p:origin x="336" y="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89B1E44F-26A7-47E5-BA67-2C1C594020CD}" type="datetimeFigureOut">
              <a:rPr lang="en-US" smtClean="0"/>
              <a:t>6/17/2026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FBBE6E23-3555-4E3A-A186-02C9E2BBC8DF}" type="slidenum">
              <a:rPr lang="en-US" smtClean="0"/>
              <a:t>‹#›</a:t>
            </a:fld>
            <a:endParaRPr lang="en-US"/>
          </a:p>
        </p:txBody>
      </p:sp>
    </p:spTree>
    <p:extLst>
      <p:ext uri="{BB962C8B-B14F-4D97-AF65-F5344CB8AC3E}">
        <p14:creationId xmlns:p14="http://schemas.microsoft.com/office/powerpoint/2010/main" val="2547714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kern="1200" dirty="0">
                <a:solidFill>
                  <a:schemeClr val="tx1"/>
                </a:solidFill>
                <a:effectLst/>
                <a:latin typeface="Arial" panose="020B0604020202020204" pitchFamily="34" charset="0"/>
                <a:ea typeface="+mn-ea"/>
                <a:cs typeface="Arial" panose="020B0604020202020204" pitchFamily="34" charset="0"/>
              </a:rPr>
              <a:t>Good Morning and Welcome to the Optional</a:t>
            </a:r>
            <a:r>
              <a:rPr lang="en-US" sz="1000" kern="1200" baseline="0" dirty="0">
                <a:solidFill>
                  <a:schemeClr val="tx1"/>
                </a:solidFill>
                <a:effectLst/>
                <a:latin typeface="Arial" panose="020B0604020202020204" pitchFamily="34" charset="0"/>
                <a:ea typeface="+mn-ea"/>
                <a:cs typeface="Arial" panose="020B0604020202020204" pitchFamily="34" charset="0"/>
              </a:rPr>
              <a:t> </a:t>
            </a:r>
            <a:r>
              <a:rPr lang="en-US" sz="1000" kern="1200" dirty="0">
                <a:solidFill>
                  <a:schemeClr val="tx1"/>
                </a:solidFill>
                <a:effectLst/>
                <a:latin typeface="Arial" panose="020B0604020202020204" pitchFamily="34" charset="0"/>
                <a:ea typeface="+mn-ea"/>
                <a:cs typeface="Arial" panose="020B0604020202020204" pitchFamily="34" charset="0"/>
              </a:rPr>
              <a:t>Pre-Quote Conference for </a:t>
            </a:r>
            <a:r>
              <a:rPr lang="en-US" sz="1000" b="1" kern="1200" dirty="0">
                <a:solidFill>
                  <a:schemeClr val="tx1"/>
                </a:solidFill>
                <a:effectLst/>
                <a:latin typeface="Arial" panose="020B0604020202020204" pitchFamily="34" charset="0"/>
                <a:ea typeface="+mn-ea"/>
                <a:cs typeface="Arial" panose="020B0604020202020204" pitchFamily="34" charset="0"/>
              </a:rPr>
              <a:t>T1049 - Printing: Title Forms – Universal and Junk for Motor Vehicle Commission. </a:t>
            </a:r>
          </a:p>
          <a:p>
            <a:r>
              <a:rPr lang="en-US" sz="1000" kern="1200" dirty="0">
                <a:solidFill>
                  <a:schemeClr val="tx1"/>
                </a:solidFill>
                <a:effectLst/>
                <a:latin typeface="Arial" panose="020B0604020202020204" pitchFamily="34" charset="0"/>
                <a:ea typeface="+mn-ea"/>
                <a:cs typeface="Arial" panose="020B0604020202020204" pitchFamily="34" charset="0"/>
              </a:rPr>
              <a:t>My name is Kimara Young with the General Services Unit, and on the call with me today is our legal counsel, Denis Kelly, who will be sitting in. </a:t>
            </a:r>
          </a:p>
          <a:p>
            <a:pPr marL="171450" indent="-171450">
              <a:buFont typeface="Arial" panose="020B0604020202020204" pitchFamily="34" charset="0"/>
              <a:buChar char="•"/>
            </a:pPr>
            <a:r>
              <a:rPr lang="en-US" sz="1000" kern="1200" dirty="0">
                <a:solidFill>
                  <a:schemeClr val="tx1"/>
                </a:solidFill>
                <a:effectLst/>
                <a:latin typeface="Arial" panose="020B0604020202020204" pitchFamily="34" charset="0"/>
                <a:ea typeface="+mn-ea"/>
                <a:cs typeface="Arial" panose="020B0604020202020204" pitchFamily="34" charset="0"/>
              </a:rPr>
              <a:t>Before we begin, please note that the documents discussed today, which are the Bid Solicitation and Price Sheet, as well as this Power Point Presentation, are all be available online through NJSTART. </a:t>
            </a:r>
          </a:p>
          <a:p>
            <a:pPr marL="0" indent="0">
              <a:buFont typeface="Arial" panose="020B0604020202020204" pitchFamily="34" charset="0"/>
              <a:buNone/>
            </a:pPr>
            <a:r>
              <a:rPr lang="en-US" sz="1000" b="1" kern="1200" dirty="0">
                <a:solidFill>
                  <a:schemeClr val="tx1"/>
                </a:solidFill>
                <a:effectLst/>
                <a:latin typeface="Arial" panose="020B0604020202020204" pitchFamily="34" charset="0"/>
                <a:ea typeface="+mn-ea"/>
                <a:cs typeface="Arial" panose="020B0604020202020204" pitchFamily="34" charset="0"/>
              </a:rPr>
              <a:t>*Click*</a:t>
            </a:r>
          </a:p>
          <a:p>
            <a:pPr marL="171450" indent="-171450">
              <a:buFont typeface="Arial" panose="020B0604020202020204" pitchFamily="34" charset="0"/>
              <a:buChar char="•"/>
            </a:pPr>
            <a:r>
              <a:rPr lang="en-US" sz="1000" kern="1200" dirty="0">
                <a:solidFill>
                  <a:schemeClr val="tx1"/>
                </a:solidFill>
                <a:effectLst/>
                <a:latin typeface="Arial" panose="020B0604020202020204" pitchFamily="34" charset="0"/>
                <a:ea typeface="+mn-ea"/>
                <a:cs typeface="Arial" panose="020B0604020202020204" pitchFamily="34" charset="0"/>
              </a:rPr>
              <a:t>Also, please take this time to note the following two (2) important dates:</a:t>
            </a:r>
          </a:p>
          <a:p>
            <a:pPr marL="628650" lvl="1" indent="-171450">
              <a:buFont typeface="Arial" panose="020B0604020202020204" pitchFamily="34" charset="0"/>
              <a:buChar char="•"/>
            </a:pPr>
            <a:r>
              <a:rPr lang="en-US" sz="1000" b="1" kern="1200" dirty="0">
                <a:solidFill>
                  <a:schemeClr val="tx1"/>
                </a:solidFill>
                <a:effectLst/>
                <a:latin typeface="Arial" panose="020B0604020202020204" pitchFamily="34" charset="0"/>
                <a:ea typeface="+mn-ea"/>
                <a:cs typeface="Arial" panose="020B0604020202020204" pitchFamily="34" charset="0"/>
              </a:rPr>
              <a:t>Q&amp;A is due by 2pm on July 9, 2026. </a:t>
            </a:r>
            <a:r>
              <a:rPr lang="en-US" sz="1000" kern="1200" dirty="0">
                <a:solidFill>
                  <a:schemeClr val="tx1"/>
                </a:solidFill>
                <a:effectLst/>
                <a:latin typeface="Arial" panose="020B0604020202020204" pitchFamily="34" charset="0"/>
                <a:ea typeface="+mn-ea"/>
                <a:cs typeface="Arial" panose="020B0604020202020204" pitchFamily="34" charset="0"/>
              </a:rPr>
              <a:t>All questions must be submitted electronically through NJSTART by that date and time. </a:t>
            </a:r>
          </a:p>
          <a:p>
            <a:pPr marL="628650" lvl="1" indent="-171450">
              <a:buFont typeface="Arial" panose="020B0604020202020204" pitchFamily="34" charset="0"/>
              <a:buChar char="•"/>
            </a:pPr>
            <a:r>
              <a:rPr lang="en-US" sz="1000" b="1" kern="1200" dirty="0">
                <a:solidFill>
                  <a:schemeClr val="tx1"/>
                </a:solidFill>
                <a:effectLst/>
                <a:latin typeface="Arial" panose="020B0604020202020204" pitchFamily="34" charset="0"/>
                <a:ea typeface="+mn-ea"/>
                <a:cs typeface="Arial" panose="020B0604020202020204" pitchFamily="34" charset="0"/>
              </a:rPr>
              <a:t>Quotes are due by 2pm on August 7, 2026. </a:t>
            </a:r>
            <a:r>
              <a:rPr lang="en-US" sz="1000" kern="1200" dirty="0">
                <a:solidFill>
                  <a:schemeClr val="tx1"/>
                </a:solidFill>
                <a:effectLst/>
                <a:latin typeface="Arial" panose="020B0604020202020204" pitchFamily="34" charset="0"/>
                <a:ea typeface="+mn-ea"/>
                <a:cs typeface="Arial" panose="020B0604020202020204" pitchFamily="34" charset="0"/>
              </a:rPr>
              <a:t>Quotes will not be accepted after this date and time. </a:t>
            </a:r>
          </a:p>
          <a:p>
            <a:r>
              <a:rPr lang="en-US" sz="1000" b="1" dirty="0">
                <a:latin typeface="Arial" panose="020B0604020202020204" pitchFamily="34" charset="0"/>
                <a:cs typeface="Arial" panose="020B0604020202020204" pitchFamily="34" charset="0"/>
              </a:rPr>
              <a:t>*Click for</a:t>
            </a:r>
            <a:r>
              <a:rPr lang="en-US" sz="1000" b="1" baseline="0" dirty="0">
                <a:latin typeface="Arial" panose="020B0604020202020204" pitchFamily="34" charset="0"/>
                <a:cs typeface="Arial" panose="020B0604020202020204" pitchFamily="34" charset="0"/>
              </a:rPr>
              <a:t> Next Slide</a:t>
            </a:r>
            <a:r>
              <a:rPr lang="en-US" sz="1000" b="1" dirty="0">
                <a:latin typeface="Arial" panose="020B0604020202020204" pitchFamily="34" charset="0"/>
                <a:cs typeface="Arial" panose="020B0604020202020204" pitchFamily="34" charset="0"/>
              </a:rPr>
              <a:t>*</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1</a:t>
            </a:fld>
            <a:endParaRPr lang="en-US"/>
          </a:p>
        </p:txBody>
      </p:sp>
    </p:spTree>
    <p:extLst>
      <p:ext uri="{BB962C8B-B14F-4D97-AF65-F5344CB8AC3E}">
        <p14:creationId xmlns:p14="http://schemas.microsoft.com/office/powerpoint/2010/main" val="721445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At this time, I ask that all parties able to do so, please sign in using the chat window and ask that all parties also make sure that they are muted during this presentation and</a:t>
            </a:r>
          </a:p>
          <a:p>
            <a:r>
              <a:rPr lang="en-US" b="1" dirty="0"/>
              <a:t>*Click*</a:t>
            </a:r>
          </a:p>
          <a:p>
            <a:r>
              <a:rPr lang="en-US" dirty="0"/>
              <a:t> note that this Conference is being recorded. </a:t>
            </a:r>
          </a:p>
          <a:p>
            <a:r>
              <a:rPr lang="en-US" b="1" dirty="0"/>
              <a:t>*Click*</a:t>
            </a:r>
          </a:p>
          <a:p>
            <a:r>
              <a:rPr lang="en-US" dirty="0"/>
              <a:t>Please hold all questions until the end. At that time, should you have questions, please state your name and the Agency you represent before asking your question. </a:t>
            </a:r>
          </a:p>
          <a:p>
            <a:r>
              <a:rPr lang="en-US" b="1" dirty="0"/>
              <a:t>*Click*</a:t>
            </a:r>
          </a:p>
          <a:p>
            <a:r>
              <a:rPr lang="en-US" dirty="0"/>
              <a:t>In order to submit a Quote, your firm will need to be registered in NJSTART. If your firm is already, registered, please make sure that all of the information, including contact information, is up to date so you are notified of any new updates. If you need any assistance with our eProcurement website, you can email our NJSTART Vendor Support team at NJSTART@treas.nj.gov. You can also find additional helpful information, such as the Vendor Quick Reference Guide, on our website. Both the email and link can be found on this slide, as well as within the Bid Solicitation.</a:t>
            </a:r>
          </a:p>
          <a:p>
            <a:r>
              <a:rPr lang="en-US" b="1" dirty="0"/>
              <a:t>*Click for Next Slide*</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2</a:t>
            </a:fld>
            <a:endParaRPr lang="en-US"/>
          </a:p>
        </p:txBody>
      </p:sp>
    </p:spTree>
    <p:extLst>
      <p:ext uri="{BB962C8B-B14F-4D97-AF65-F5344CB8AC3E}">
        <p14:creationId xmlns:p14="http://schemas.microsoft.com/office/powerpoint/2010/main" val="839760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The purpose of this conference is to discuss procedural and Quote submission requirements only. </a:t>
            </a:r>
          </a:p>
          <a:p>
            <a:r>
              <a:rPr lang="en-US" b="1" dirty="0"/>
              <a:t>*Click*</a:t>
            </a:r>
          </a:p>
          <a:p>
            <a:r>
              <a:rPr lang="en-US" dirty="0"/>
              <a:t>We will not be discussing or answering questions regarding the Scope of Work, which can be found in Section 4 of the Bid Solicitation. Any questions related to the scope of work must be submitted through the Q&amp;A Tab on NJSTART PRIOR to the </a:t>
            </a:r>
            <a:r>
              <a:rPr lang="en-US" b="1" dirty="0"/>
              <a:t>Q&amp;A deadline of July 9, 2026</a:t>
            </a:r>
            <a:r>
              <a:rPr lang="en-US" dirty="0"/>
              <a:t>. </a:t>
            </a:r>
          </a:p>
          <a:p>
            <a:r>
              <a:rPr lang="en-US" b="1" dirty="0"/>
              <a:t>*Click*</a:t>
            </a:r>
          </a:p>
          <a:p>
            <a:r>
              <a:rPr lang="en-US" dirty="0"/>
              <a:t>This Bid Solicitation will be reviewed by section; however, we will not be going over the Bid Solicitation in its entirety. We will try to review some of the most critical topics. Again, please save all questions for the end of the presentation and remember that they should be limited to procedure and Quote submission requirements only.  </a:t>
            </a:r>
          </a:p>
          <a:p>
            <a:r>
              <a:rPr lang="en-US" b="1" dirty="0"/>
              <a:t>*Click to Next*</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3</a:t>
            </a:fld>
            <a:endParaRPr lang="en-US"/>
          </a:p>
        </p:txBody>
      </p:sp>
    </p:spTree>
    <p:extLst>
      <p:ext uri="{BB962C8B-B14F-4D97-AF65-F5344CB8AC3E}">
        <p14:creationId xmlns:p14="http://schemas.microsoft.com/office/powerpoint/2010/main" val="1989069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a:t>
            </a:r>
            <a:r>
              <a:rPr lang="en-US" b="1" dirty="0"/>
              <a:t>Click for every Section*</a:t>
            </a:r>
          </a:p>
          <a:p>
            <a:r>
              <a:rPr lang="en-US" b="0" dirty="0"/>
              <a:t>The</a:t>
            </a:r>
            <a:r>
              <a:rPr lang="en-US" b="1" dirty="0"/>
              <a:t> </a:t>
            </a:r>
            <a:r>
              <a:rPr lang="en-US" dirty="0"/>
              <a:t>Bid Solicitation consists of ten sections with the inclusion of the cover page. From here I will be moving over to our Bid Solicitation for a moment to go over the sections. </a:t>
            </a:r>
          </a:p>
          <a:p>
            <a:r>
              <a:rPr lang="en-US" b="1" dirty="0"/>
              <a:t>*Go to Bid Solicitation*</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4</a:t>
            </a:fld>
            <a:endParaRPr lang="en-US"/>
          </a:p>
        </p:txBody>
      </p:sp>
    </p:spTree>
    <p:extLst>
      <p:ext uri="{BB962C8B-B14F-4D97-AF65-F5344CB8AC3E}">
        <p14:creationId xmlns:p14="http://schemas.microsoft.com/office/powerpoint/2010/main" val="3993277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This Slide is to show you a quick preview of the T1049 State-Supplied Price Sheet. This slide only shows Group 1. There are two (2) Groups designated on the Price Sheet.  </a:t>
            </a:r>
          </a:p>
        </p:txBody>
      </p:sp>
      <p:sp>
        <p:nvSpPr>
          <p:cNvPr id="4" name="Slide Number Placeholder 3"/>
          <p:cNvSpPr>
            <a:spLocks noGrp="1"/>
          </p:cNvSpPr>
          <p:nvPr>
            <p:ph type="sldNum" sz="quarter" idx="5"/>
          </p:nvPr>
        </p:nvSpPr>
        <p:spPr/>
        <p:txBody>
          <a:bodyPr/>
          <a:lstStyle/>
          <a:p>
            <a:fld id="{71E9A52F-080A-4F99-866E-4A3DDF55C301}" type="slidenum">
              <a:rPr lang="en-US" smtClean="0"/>
              <a:t>5</a:t>
            </a:fld>
            <a:endParaRPr lang="en-US"/>
          </a:p>
        </p:txBody>
      </p:sp>
    </p:spTree>
    <p:extLst>
      <p:ext uri="{BB962C8B-B14F-4D97-AF65-F5344CB8AC3E}">
        <p14:creationId xmlns:p14="http://schemas.microsoft.com/office/powerpoint/2010/main" val="3622995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This Slide shows Group 2 on the State-Supplied Price Sheet. </a:t>
            </a:r>
          </a:p>
          <a:p>
            <a:r>
              <a:rPr lang="en-US" b="1" dirty="0"/>
              <a:t>*Click for Next Slide*</a:t>
            </a:r>
          </a:p>
        </p:txBody>
      </p:sp>
      <p:sp>
        <p:nvSpPr>
          <p:cNvPr id="4" name="Slide Number Placeholder 3"/>
          <p:cNvSpPr>
            <a:spLocks noGrp="1"/>
          </p:cNvSpPr>
          <p:nvPr>
            <p:ph type="sldNum" sz="quarter" idx="5"/>
          </p:nvPr>
        </p:nvSpPr>
        <p:spPr/>
        <p:txBody>
          <a:bodyPr/>
          <a:lstStyle/>
          <a:p>
            <a:fld id="{71E9A52F-080A-4F99-866E-4A3DDF55C301}" type="slidenum">
              <a:rPr lang="en-US" smtClean="0"/>
              <a:t>6</a:t>
            </a:fld>
            <a:endParaRPr lang="en-US"/>
          </a:p>
        </p:txBody>
      </p:sp>
    </p:spTree>
    <p:extLst>
      <p:ext uri="{BB962C8B-B14F-4D97-AF65-F5344CB8AC3E}">
        <p14:creationId xmlns:p14="http://schemas.microsoft.com/office/powerpoint/2010/main" val="39596033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This Slide shows the instructions for the State-Supplied Price Sheet. Be advised that this information is also available within the Bid Solicitation. </a:t>
            </a:r>
          </a:p>
          <a:p>
            <a:r>
              <a:rPr lang="en-US" b="1" dirty="0"/>
              <a:t>*Click for Next Slide*</a:t>
            </a:r>
          </a:p>
        </p:txBody>
      </p:sp>
      <p:sp>
        <p:nvSpPr>
          <p:cNvPr id="4" name="Slide Number Placeholder 3"/>
          <p:cNvSpPr>
            <a:spLocks noGrp="1"/>
          </p:cNvSpPr>
          <p:nvPr>
            <p:ph type="sldNum" sz="quarter" idx="5"/>
          </p:nvPr>
        </p:nvSpPr>
        <p:spPr/>
        <p:txBody>
          <a:bodyPr/>
          <a:lstStyle/>
          <a:p>
            <a:fld id="{71E9A52F-080A-4F99-866E-4A3DDF55C301}" type="slidenum">
              <a:rPr lang="en-US" smtClean="0"/>
              <a:t>7</a:t>
            </a:fld>
            <a:endParaRPr lang="en-US"/>
          </a:p>
        </p:txBody>
      </p:sp>
    </p:spTree>
    <p:extLst>
      <p:ext uri="{BB962C8B-B14F-4D97-AF65-F5344CB8AC3E}">
        <p14:creationId xmlns:p14="http://schemas.microsoft.com/office/powerpoint/2010/main" val="975466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 following is a list of Price Sheet Pitfalls:</a:t>
            </a:r>
          </a:p>
          <a:p>
            <a:r>
              <a:rPr lang="en-US" b="1" dirty="0"/>
              <a:t>*Click*</a:t>
            </a:r>
          </a:p>
          <a:p>
            <a:r>
              <a:rPr lang="en-US" dirty="0"/>
              <a:t>Please, make sure all required price lines have been completed on the Price Sheet, or the Quote may be deemed non-responsive. If the cost is $0, indicate “no charge”. Do not leave any price lines blank. </a:t>
            </a:r>
          </a:p>
          <a:p>
            <a:r>
              <a:rPr lang="en-US" b="1" dirty="0"/>
              <a:t>*Click* </a:t>
            </a:r>
          </a:p>
          <a:p>
            <a:r>
              <a:rPr lang="en-US" dirty="0"/>
              <a:t>Do not make any changes to formatting on the Price Sheet, including language and the addition or removal of price lines.</a:t>
            </a:r>
          </a:p>
          <a:p>
            <a:r>
              <a:rPr lang="en-US" dirty="0"/>
              <a:t>Confirm that the Price Sheet you’ve completed is the proper version as it may have been revised on NJSTART.</a:t>
            </a:r>
          </a:p>
          <a:p>
            <a:r>
              <a:rPr lang="en-US" b="1" dirty="0"/>
              <a:t>*Click*</a:t>
            </a:r>
          </a:p>
          <a:p>
            <a:r>
              <a:rPr lang="en-US" dirty="0"/>
              <a:t>Please note that after the Q&amp;A period, answers will be posted via Amendment in NJSTART, and if necessary, a revised Bid Solicitation or price sheets will be posted as well.  Please make sure your firm is filling out and submitting the latest version of the price sheet, and that you are taking into account all the changes in the Bid Solicitation, if there are any. </a:t>
            </a:r>
          </a:p>
          <a:p>
            <a:r>
              <a:rPr lang="en-US" b="1" dirty="0"/>
              <a:t>*Click for Next Slide*</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8</a:t>
            </a:fld>
            <a:endParaRPr lang="en-US"/>
          </a:p>
        </p:txBody>
      </p:sp>
    </p:spTree>
    <p:extLst>
      <p:ext uri="{BB962C8B-B14F-4D97-AF65-F5344CB8AC3E}">
        <p14:creationId xmlns:p14="http://schemas.microsoft.com/office/powerpoint/2010/main" val="1534360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These are some Helpful Tips &amp; Reminders:</a:t>
            </a:r>
          </a:p>
          <a:p>
            <a:r>
              <a:rPr lang="en-US" b="1" dirty="0"/>
              <a:t>*Click*</a:t>
            </a:r>
          </a:p>
          <a:p>
            <a:r>
              <a:rPr lang="en-US" dirty="0"/>
              <a:t> Please make sure to review the Bid Solicitation in its entirety and submit any questions before the deadline. Any revisions to documents will be posted on NJSTART for public viewing. </a:t>
            </a:r>
          </a:p>
          <a:p>
            <a:r>
              <a:rPr lang="en-US" b="1" dirty="0"/>
              <a:t>*Click*</a:t>
            </a:r>
          </a:p>
          <a:p>
            <a:r>
              <a:rPr lang="en-US" dirty="0"/>
              <a:t>Do not use any symbols when submitting a Quote through NJSTART as files may not upload properly.</a:t>
            </a:r>
          </a:p>
          <a:p>
            <a:r>
              <a:rPr lang="en-US" b="1" dirty="0"/>
              <a:t>*Click*</a:t>
            </a:r>
          </a:p>
          <a:p>
            <a:r>
              <a:rPr lang="en-US" dirty="0"/>
              <a:t>Also, Make sure to submit Quotes on time, meeting all mandatory requirements including forms, or the Quote may be deemed non-responsive. Again, please note that where the text says that a Bidder should do something, it is strongly recommended. If the text says shall or must, it is a mandatory requirement. Failure to do something that is a ‘shall’ or must can result in your Quote being deemed non-responsive. </a:t>
            </a:r>
          </a:p>
          <a:p>
            <a:r>
              <a:rPr lang="en-US" b="1" dirty="0"/>
              <a:t>*Click*</a:t>
            </a:r>
          </a:p>
          <a:p>
            <a:r>
              <a:rPr lang="en-US" b="0" dirty="0"/>
              <a:t>Please note that this is Not a waiver or for DPA (Delegated purchasing authority)and should be submitted only through NJSTART. Please don’t select ‘No Bid’ on the NJSTART General Tab unless you will not be submitting a bid. </a:t>
            </a:r>
          </a:p>
          <a:p>
            <a:r>
              <a:rPr lang="en-US" dirty="0"/>
              <a:t>Finally, the Price Sheet must be completed in its entirety, to the specifications noted in the Bid Solicitation’s Price Sheet Instructions, with no lines added or removed, or additional language or fees referenced. </a:t>
            </a:r>
          </a:p>
          <a:p>
            <a:r>
              <a:rPr lang="en-US" b="1" dirty="0"/>
              <a:t>*Click to Next*</a:t>
            </a:r>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9</a:t>
            </a:fld>
            <a:endParaRPr lang="en-US"/>
          </a:p>
        </p:txBody>
      </p:sp>
    </p:spTree>
    <p:extLst>
      <p:ext uri="{BB962C8B-B14F-4D97-AF65-F5344CB8AC3E}">
        <p14:creationId xmlns:p14="http://schemas.microsoft.com/office/powerpoint/2010/main" val="42688088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Here are some other helpful tips.</a:t>
            </a:r>
          </a:p>
          <a:p>
            <a:r>
              <a:rPr lang="en-US" b="1" dirty="0"/>
              <a:t>*Click*</a:t>
            </a:r>
          </a:p>
          <a:p>
            <a:r>
              <a:rPr lang="en-US" dirty="0"/>
              <a:t>Unless it was previously addressed in the Q&amp;A period, do not submit any terms and conditions that contradict or attempt to add or modify the terms and conditions of the Bid Solicitation. </a:t>
            </a:r>
          </a:p>
          <a:p>
            <a:r>
              <a:rPr lang="en-US" b="1" dirty="0"/>
              <a:t>*Click*</a:t>
            </a:r>
          </a:p>
          <a:p>
            <a:r>
              <a:rPr lang="en-US" dirty="0"/>
              <a:t>Do not state that your Bid is only valid for a certain number of days or mention any fees that were not included in the Price Sheet. </a:t>
            </a:r>
          </a:p>
          <a:p>
            <a:r>
              <a:rPr lang="en-US" b="1" dirty="0"/>
              <a:t>*Click*</a:t>
            </a:r>
          </a:p>
          <a:p>
            <a:r>
              <a:rPr lang="en-US" dirty="0"/>
              <a:t>Do not state that your Quote is non-binding and is only an expression of interest; </a:t>
            </a:r>
          </a:p>
          <a:p>
            <a:r>
              <a:rPr lang="en-US" b="1" dirty="0"/>
              <a:t>*Click*</a:t>
            </a:r>
          </a:p>
          <a:p>
            <a:r>
              <a:rPr lang="en-US" dirty="0"/>
              <a:t>Do not mention future products or services. </a:t>
            </a:r>
          </a:p>
          <a:p>
            <a:r>
              <a:rPr lang="en-US" dirty="0"/>
              <a:t>Basically, if we didn’t request or require it, and it wasn’t addressed during Q&amp;A, Please DO NOT INCLUDE IT WITH YOUR QUOTE! Doing any of these things may result in your Quote being deemed non-responsive. </a:t>
            </a:r>
          </a:p>
          <a:p>
            <a:r>
              <a:rPr lang="en-US" b="1" dirty="0"/>
              <a:t>*Click for Next Slide*</a:t>
            </a:r>
          </a:p>
          <a:p>
            <a:endParaRPr lang="en-US" b="1" dirty="0"/>
          </a:p>
        </p:txBody>
      </p:sp>
      <p:sp>
        <p:nvSpPr>
          <p:cNvPr id="4" name="Slide Number Placeholder 3"/>
          <p:cNvSpPr>
            <a:spLocks noGrp="1"/>
          </p:cNvSpPr>
          <p:nvPr>
            <p:ph type="sldNum" sz="quarter" idx="5"/>
          </p:nvPr>
        </p:nvSpPr>
        <p:spPr/>
        <p:txBody>
          <a:bodyPr/>
          <a:lstStyle/>
          <a:p>
            <a:fld id="{FBBE6E23-3555-4E3A-A186-02C9E2BBC8DF}" type="slidenum">
              <a:rPr lang="en-US" smtClean="0"/>
              <a:t>10</a:t>
            </a:fld>
            <a:endParaRPr lang="en-US"/>
          </a:p>
        </p:txBody>
      </p:sp>
    </p:spTree>
    <p:extLst>
      <p:ext uri="{BB962C8B-B14F-4D97-AF65-F5344CB8AC3E}">
        <p14:creationId xmlns:p14="http://schemas.microsoft.com/office/powerpoint/2010/main" val="101402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*Screen Shot 1* </a:t>
            </a:r>
          </a:p>
          <a:p>
            <a:r>
              <a:rPr lang="en-US" dirty="0"/>
              <a:t>This slide is a screen shot of the Division of Purchase and Property’s website. You can access this site by going to www.nj.gov/treasury/purchase. You can also follow the links located in the Bid Solicitation. </a:t>
            </a:r>
          </a:p>
          <a:p>
            <a:r>
              <a:rPr lang="en-US" dirty="0"/>
              <a:t>Below the title Division of Purchase and Property is a line of tab in blue. You can locate the forms requested on the Bid Solicitation by clicking into the ‘Forms” tab, located next to the Public Information drop down tab.</a:t>
            </a:r>
          </a:p>
          <a:p>
            <a:r>
              <a:rPr lang="en-US" b="1" dirty="0"/>
              <a:t>*Click for Next Slide*</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11</a:t>
            </a:fld>
            <a:endParaRPr lang="en-US"/>
          </a:p>
        </p:txBody>
      </p:sp>
    </p:spTree>
    <p:extLst>
      <p:ext uri="{BB962C8B-B14F-4D97-AF65-F5344CB8AC3E}">
        <p14:creationId xmlns:p14="http://schemas.microsoft.com/office/powerpoint/2010/main" val="1738390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*Screen Shot 2*</a:t>
            </a:r>
            <a:r>
              <a:rPr lang="en-US" dirty="0"/>
              <a:t> </a:t>
            </a:r>
          </a:p>
          <a:p>
            <a:r>
              <a:rPr lang="en-US" dirty="0"/>
              <a:t>Once you click on the ‘Forms’ tab, this is what the page should look like what it comes up.</a:t>
            </a:r>
          </a:p>
          <a:p>
            <a:r>
              <a:rPr lang="en-US" b="1" dirty="0"/>
              <a:t>*Click to Next*</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12</a:t>
            </a:fld>
            <a:endParaRPr lang="en-US"/>
          </a:p>
        </p:txBody>
      </p:sp>
    </p:spTree>
    <p:extLst>
      <p:ext uri="{BB962C8B-B14F-4D97-AF65-F5344CB8AC3E}">
        <p14:creationId xmlns:p14="http://schemas.microsoft.com/office/powerpoint/2010/main" val="716247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*Screen Shot 3* </a:t>
            </a:r>
          </a:p>
          <a:p>
            <a:r>
              <a:rPr lang="en-US" dirty="0"/>
              <a:t>Finally, this is a front page screen shot of our e-procurement website, NJSTART, which can be found at www.njstart.gov. From this page you can search for all Open Bids and Active Contracts. </a:t>
            </a:r>
          </a:p>
          <a:p>
            <a:r>
              <a:rPr lang="en-US" b="1" dirty="0"/>
              <a:t>*Click for Next Slide*</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13</a:t>
            </a:fld>
            <a:endParaRPr lang="en-US"/>
          </a:p>
        </p:txBody>
      </p:sp>
    </p:spTree>
    <p:extLst>
      <p:ext uri="{BB962C8B-B14F-4D97-AF65-F5344CB8AC3E}">
        <p14:creationId xmlns:p14="http://schemas.microsoft.com/office/powerpoint/2010/main" val="3487510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*Click*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 understand that that may have been a lot to take in. At this time I would like to extend the invitation for any procedural questions. Please remember that questions regarding the Scope of Work will not be answered at this time and should be submitted electronically on NJSTART before the Q&amp;A deadline.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*Click for Next Slide*</a:t>
            </a:r>
          </a:p>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14</a:t>
            </a:fld>
            <a:endParaRPr lang="en-US"/>
          </a:p>
        </p:txBody>
      </p:sp>
    </p:spTree>
    <p:extLst>
      <p:ext uri="{BB962C8B-B14F-4D97-AF65-F5344CB8AC3E}">
        <p14:creationId xmlns:p14="http://schemas.microsoft.com/office/powerpoint/2010/main" val="38573386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*Click*</a:t>
            </a:r>
          </a:p>
          <a:p>
            <a:r>
              <a:rPr lang="en-US" dirty="0"/>
              <a:t>If that’s all, I thank you for attending today’s Pre-Quote Conference. A reminder that Q&amp;A will close at 2pm on July 9, 2026, and that Quotes are due by 2pm on  August 7, 2026. </a:t>
            </a:r>
          </a:p>
          <a:p>
            <a:r>
              <a:rPr lang="en-US" dirty="0"/>
              <a:t>I advise not waiting until just before the cut off time just in case you run into any system or internet troubles. </a:t>
            </a:r>
          </a:p>
          <a:p>
            <a:r>
              <a:rPr lang="en-US" b="1" dirty="0"/>
              <a:t>*Click for Presentation Ending*</a:t>
            </a:r>
          </a:p>
          <a:p>
            <a:endParaRPr lang="en-US" dirty="0"/>
          </a:p>
        </p:txBody>
      </p:sp>
      <p:sp>
        <p:nvSpPr>
          <p:cNvPr id="4" name="Slide Number Placeholder 3"/>
          <p:cNvSpPr>
            <a:spLocks noGrp="1"/>
          </p:cNvSpPr>
          <p:nvPr>
            <p:ph type="sldNum" sz="quarter" idx="5"/>
          </p:nvPr>
        </p:nvSpPr>
        <p:spPr/>
        <p:txBody>
          <a:bodyPr/>
          <a:lstStyle/>
          <a:p>
            <a:fld id="{FBBE6E23-3555-4E3A-A186-02C9E2BBC8DF}" type="slidenum">
              <a:rPr lang="en-US" smtClean="0"/>
              <a:t>15</a:t>
            </a:fld>
            <a:endParaRPr lang="en-US"/>
          </a:p>
        </p:txBody>
      </p:sp>
    </p:spTree>
    <p:extLst>
      <p:ext uri="{BB962C8B-B14F-4D97-AF65-F5344CB8AC3E}">
        <p14:creationId xmlns:p14="http://schemas.microsoft.com/office/powerpoint/2010/main" val="398460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6/17/2026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_BENCHMARK_PAPER_PRICI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5355" y="1836780"/>
            <a:ext cx="10096614" cy="2643780"/>
          </a:xfrm>
        </p:spPr>
        <p:txBody>
          <a:bodyPr/>
          <a:lstStyle/>
          <a:p>
            <a:br>
              <a:rPr lang="en-US" sz="4000" dirty="0"/>
            </a:br>
            <a:br>
              <a:rPr lang="en-US" sz="4000" dirty="0"/>
            </a:br>
            <a:r>
              <a:rPr lang="en-US" sz="4000" u="sng" dirty="0"/>
              <a:t>T1049 - Printing: Title Forms – Universal and Junk for Motor Vehicle Commission</a:t>
            </a:r>
            <a:br>
              <a:rPr lang="en-US" sz="4000" dirty="0"/>
            </a:br>
            <a:br>
              <a:rPr lang="en-US" sz="4000" dirty="0"/>
            </a:br>
            <a:r>
              <a:rPr lang="en-US" sz="4000" dirty="0"/>
              <a:t>26DPP01318</a:t>
            </a:r>
          </a:p>
        </p:txBody>
      </p:sp>
      <p:sp>
        <p:nvSpPr>
          <p:cNvPr id="3" name="Subtitle 2"/>
          <p:cNvSpPr>
            <a:spLocks noGrp="1"/>
          </p:cNvSpPr>
          <p:nvPr>
            <p:ph type="subTitle" idx="1"/>
          </p:nvPr>
        </p:nvSpPr>
        <p:spPr>
          <a:xfrm>
            <a:off x="545355" y="5021220"/>
            <a:ext cx="8825658" cy="1279388"/>
          </a:xfrm>
        </p:spPr>
        <p:txBody>
          <a:bodyPr>
            <a:normAutofit/>
          </a:bodyPr>
          <a:lstStyle/>
          <a:p>
            <a:r>
              <a:rPr lang="en-US" sz="2800" dirty="0"/>
              <a:t>Q&amp;a due by 2pm July 9, 2026</a:t>
            </a:r>
          </a:p>
          <a:p>
            <a:r>
              <a:rPr lang="en-US" sz="2800" dirty="0"/>
              <a:t>Quotes due by 2pm August 7, 2026</a:t>
            </a:r>
          </a:p>
        </p:txBody>
      </p:sp>
      <p:sp>
        <p:nvSpPr>
          <p:cNvPr id="4" name="Title 1">
            <a:extLst>
              <a:ext uri="{FF2B5EF4-FFF2-40B4-BE49-F238E27FC236}">
                <a16:creationId xmlns:a16="http://schemas.microsoft.com/office/drawing/2014/main" id="{78A9A5BD-EB5F-86AB-038E-B2D228D617A6}"/>
              </a:ext>
            </a:extLst>
          </p:cNvPr>
          <p:cNvSpPr txBox="1">
            <a:spLocks/>
          </p:cNvSpPr>
          <p:nvPr/>
        </p:nvSpPr>
        <p:spPr>
          <a:xfrm>
            <a:off x="545355" y="165920"/>
            <a:ext cx="9404723" cy="1400530"/>
          </a:xfrm>
          <a:prstGeom prst="rect">
            <a:avLst/>
          </a:prstGeom>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400" b="1" dirty="0"/>
              <a:t>Optional Pre-Quote Conference</a:t>
            </a:r>
          </a:p>
        </p:txBody>
      </p:sp>
    </p:spTree>
    <p:extLst>
      <p:ext uri="{BB962C8B-B14F-4D97-AF65-F5344CB8AC3E}">
        <p14:creationId xmlns:p14="http://schemas.microsoft.com/office/powerpoint/2010/main" val="4241691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4293" y="1670781"/>
            <a:ext cx="8946541" cy="4195481"/>
          </a:xfrm>
        </p:spPr>
        <p:txBody>
          <a:bodyPr>
            <a:normAutofit lnSpcReduction="10000"/>
          </a:bodyPr>
          <a:lstStyle/>
          <a:p>
            <a:r>
              <a:rPr lang="en-US" dirty="0"/>
              <a:t>Please sign in by entering your name, company, and email in the Microsoft Teams chat window.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075831"/>
          </a:xfrm>
        </p:spPr>
        <p:txBody>
          <a:bodyPr/>
          <a:lstStyle/>
          <a:p>
            <a:r>
              <a:rPr lang="en-US" dirty="0"/>
              <a:t>PURPOSE &amp; GENERAL INFORMATION</a:t>
            </a:r>
          </a:p>
        </p:txBody>
      </p:sp>
      <p:sp>
        <p:nvSpPr>
          <p:cNvPr id="3" name="Content Placeholder 2"/>
          <p:cNvSpPr>
            <a:spLocks noGrp="1"/>
          </p:cNvSpPr>
          <p:nvPr>
            <p:ph idx="1"/>
          </p:nvPr>
        </p:nvSpPr>
        <p:spPr>
          <a:xfrm>
            <a:off x="1104293" y="1629838"/>
            <a:ext cx="8946541" cy="4195481"/>
          </a:xfrm>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364113"/>
            <a:ext cx="8946541" cy="4429525"/>
          </a:xfrm>
        </p:spPr>
        <p:txBody>
          <a:bodyPr>
            <a:noAutofit/>
          </a:bodyPr>
          <a:lstStyle/>
          <a:p>
            <a:r>
              <a:rPr lang="en-US" sz="1800" dirty="0"/>
              <a:t>Cover page: Submission dates and set-aside requirements</a:t>
            </a:r>
          </a:p>
          <a:p>
            <a:r>
              <a:rPr lang="en-US" sz="1800" dirty="0"/>
              <a:t>Section 1: Introduction and Summary of the Bid Solicitation</a:t>
            </a:r>
          </a:p>
          <a:p>
            <a:r>
              <a:rPr lang="en-US" sz="1800" dirty="0"/>
              <a:t>Section 2: Pre-Quote Submission Information (e-Q&amp;A, exceptions to the SSTC, Bid Amendments)</a:t>
            </a:r>
          </a:p>
          <a:p>
            <a:r>
              <a:rPr lang="en-US" sz="1800" dirty="0"/>
              <a:t>Section 3: Quote Submission Requirements (forms, technical response, State-Supplied Price Sheet Instructions)</a:t>
            </a:r>
          </a:p>
          <a:p>
            <a:r>
              <a:rPr lang="en-US" sz="1800" dirty="0"/>
              <a:t>Section 4: Scope of Work</a:t>
            </a:r>
          </a:p>
          <a:p>
            <a:r>
              <a:rPr lang="en-US" sz="1800" dirty="0"/>
              <a:t>Section 5: General Contract Terms</a:t>
            </a:r>
          </a:p>
          <a:p>
            <a:r>
              <a:rPr lang="en-US" sz="1800" dirty="0"/>
              <a:t>Section 6: Data Security Requirements</a:t>
            </a:r>
          </a:p>
          <a:p>
            <a:r>
              <a:rPr lang="en-US" sz="1800" dirty="0"/>
              <a:t>Section 7: Modifications to the State of New Jersey Standard Terms and Conditions (SSTC)</a:t>
            </a:r>
          </a:p>
          <a:p>
            <a:r>
              <a:rPr lang="en-US" sz="1800" dirty="0"/>
              <a:t>Section 8: Quote Evaluation and Award</a:t>
            </a:r>
          </a:p>
          <a:p>
            <a:r>
              <a:rPr lang="en-US" sz="1800" dirty="0"/>
              <a:t>Section 9: Glossary</a:t>
            </a:r>
          </a:p>
          <a:p>
            <a:r>
              <a:rPr lang="en-US" sz="1800" dirty="0"/>
              <a:t>Attachment 1:  State of New Jersey Standard Terms and Conditions</a:t>
            </a:r>
          </a:p>
        </p:txBody>
      </p:sp>
    </p:spTree>
    <p:extLst>
      <p:ext uri="{BB962C8B-B14F-4D97-AF65-F5344CB8AC3E}">
        <p14:creationId xmlns:p14="http://schemas.microsoft.com/office/powerpoint/2010/main" val="368625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1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77065" cy="1400530"/>
          </a:xfrm>
        </p:spPr>
        <p:txBody>
          <a:bodyPr/>
          <a:lstStyle/>
          <a:p>
            <a:r>
              <a:rPr lang="en-US" sz="4000" dirty="0"/>
              <a:t>State-Supplied Price Sheet – Group #1</a:t>
            </a:r>
          </a:p>
        </p:txBody>
      </p:sp>
      <p:graphicFrame>
        <p:nvGraphicFramePr>
          <p:cNvPr id="4" name="Table 3">
            <a:extLst>
              <a:ext uri="{FF2B5EF4-FFF2-40B4-BE49-F238E27FC236}">
                <a16:creationId xmlns:a16="http://schemas.microsoft.com/office/drawing/2014/main" id="{9185D554-F4E4-1377-054B-98BEEE406778}"/>
              </a:ext>
            </a:extLst>
          </p:cNvPr>
          <p:cNvGraphicFramePr>
            <a:graphicFrameLocks noGrp="1"/>
          </p:cNvGraphicFramePr>
          <p:nvPr/>
        </p:nvGraphicFramePr>
        <p:xfrm>
          <a:off x="646111" y="1501330"/>
          <a:ext cx="10168794" cy="5103105"/>
        </p:xfrm>
        <a:graphic>
          <a:graphicData uri="http://schemas.openxmlformats.org/drawingml/2006/table">
            <a:tbl>
              <a:tblPr firstRow="1" bandRow="1">
                <a:tableStyleId>{5C22544A-7EE6-4342-B048-85BDC9FD1C3A}</a:tableStyleId>
              </a:tblPr>
              <a:tblGrid>
                <a:gridCol w="1804804">
                  <a:extLst>
                    <a:ext uri="{9D8B030D-6E8A-4147-A177-3AD203B41FA5}">
                      <a16:colId xmlns:a16="http://schemas.microsoft.com/office/drawing/2014/main" val="3976845419"/>
                    </a:ext>
                  </a:extLst>
                </a:gridCol>
                <a:gridCol w="5886327">
                  <a:extLst>
                    <a:ext uri="{9D8B030D-6E8A-4147-A177-3AD203B41FA5}">
                      <a16:colId xmlns:a16="http://schemas.microsoft.com/office/drawing/2014/main" val="457062339"/>
                    </a:ext>
                  </a:extLst>
                </a:gridCol>
                <a:gridCol w="2477663">
                  <a:extLst>
                    <a:ext uri="{9D8B030D-6E8A-4147-A177-3AD203B41FA5}">
                      <a16:colId xmlns:a16="http://schemas.microsoft.com/office/drawing/2014/main" val="3999265903"/>
                    </a:ext>
                  </a:extLst>
                </a:gridCol>
              </a:tblGrid>
              <a:tr h="475029">
                <a:tc>
                  <a:txBody>
                    <a:bodyPr/>
                    <a:lstStyle/>
                    <a:p>
                      <a:pPr algn="ctr" fontAlgn="ctr">
                        <a:buNone/>
                      </a:pPr>
                      <a:r>
                        <a:rPr lang="en-US" sz="1600" b="1" i="0" u="none" strike="noStrike" dirty="0">
                          <a:solidFill>
                            <a:srgbClr val="000000"/>
                          </a:solidFill>
                          <a:effectLst/>
                          <a:latin typeface="Century Gothic" panose="020B0502020202020204" pitchFamily="34" charset="0"/>
                        </a:rPr>
                        <a:t>Price Lines</a:t>
                      </a:r>
                    </a:p>
                  </a:txBody>
                  <a:tcPr marL="9525" marR="9525" marT="9525" marB="0" anchor="ctr"/>
                </a:tc>
                <a:tc>
                  <a:txBody>
                    <a:bodyPr/>
                    <a:lstStyle/>
                    <a:p>
                      <a:pPr algn="ctr" fontAlgn="ctr">
                        <a:buNone/>
                      </a:pPr>
                      <a:r>
                        <a:rPr lang="en-US" sz="1600" b="1" i="0" u="none" strike="noStrike" dirty="0">
                          <a:solidFill>
                            <a:srgbClr val="000000"/>
                          </a:solidFill>
                          <a:effectLst/>
                          <a:latin typeface="Century Gothic" panose="020B0502020202020204" pitchFamily="34" charset="0"/>
                        </a:rPr>
                        <a:t>Item Description</a:t>
                      </a:r>
                    </a:p>
                  </a:txBody>
                  <a:tcPr marL="9525" marR="9525" marT="9525" marB="0" anchor="ctr"/>
                </a:tc>
                <a:tc>
                  <a:txBody>
                    <a:bodyPr/>
                    <a:lstStyle/>
                    <a:p>
                      <a:pPr algn="ctr" fontAlgn="ctr">
                        <a:buNone/>
                      </a:pPr>
                      <a:r>
                        <a:rPr lang="en-US" sz="1600" b="1" i="0" u="none" strike="noStrike" dirty="0">
                          <a:solidFill>
                            <a:srgbClr val="000000"/>
                          </a:solidFill>
                          <a:effectLst/>
                          <a:latin typeface="Century Gothic" panose="020B0502020202020204" pitchFamily="34" charset="0"/>
                        </a:rPr>
                        <a:t>Volume Tier – In Thousands (M)</a:t>
                      </a:r>
                    </a:p>
                  </a:txBody>
                  <a:tcPr marL="9525" marR="9525" marT="9525" marB="0" anchor="ctr"/>
                </a:tc>
                <a:extLst>
                  <a:ext uri="{0D108BD9-81ED-4DB2-BD59-A6C34878D82A}">
                    <a16:rowId xmlns:a16="http://schemas.microsoft.com/office/drawing/2014/main" val="859255028"/>
                  </a:ext>
                </a:extLst>
              </a:tr>
              <a:tr h="354300">
                <a:tc>
                  <a:txBody>
                    <a:bodyPr/>
                    <a:lstStyle/>
                    <a:p>
                      <a:pPr algn="ctr" fontAlgn="ctr">
                        <a:buNone/>
                      </a:pPr>
                      <a:r>
                        <a:rPr lang="en-US" sz="1400" b="0" i="0" u="none" strike="noStrike" dirty="0">
                          <a:solidFill>
                            <a:srgbClr val="000000"/>
                          </a:solidFill>
                          <a:effectLst/>
                          <a:latin typeface="Century Gothic" panose="020B0502020202020204" pitchFamily="34" charset="0"/>
                        </a:rPr>
                        <a:t>1</a:t>
                      </a:r>
                    </a:p>
                  </a:txBody>
                  <a:tcPr marL="9525" marR="9525" marT="9525" marB="0" anchor="ctr"/>
                </a:tc>
                <a:tc>
                  <a:txBody>
                    <a:bodyPr/>
                    <a:lstStyle/>
                    <a:p>
                      <a:pPr algn="l" fontAlgn="ctr">
                        <a:buNone/>
                      </a:pPr>
                      <a:r>
                        <a:rPr lang="nn-NO" sz="1400" b="1" i="0" u="none" strike="noStrike">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500</a:t>
                      </a:r>
                    </a:p>
                  </a:txBody>
                  <a:tcPr marL="9525" marR="9525" marT="9525" marB="0" anchor="ctr"/>
                </a:tc>
                <a:extLst>
                  <a:ext uri="{0D108BD9-81ED-4DB2-BD59-A6C34878D82A}">
                    <a16:rowId xmlns:a16="http://schemas.microsoft.com/office/drawing/2014/main" val="1589737850"/>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2</a:t>
                      </a:r>
                    </a:p>
                  </a:txBody>
                  <a:tcPr marL="9525" marR="9525" marT="9525" marB="0" anchor="ctr"/>
                </a:tc>
                <a:tc>
                  <a:txBody>
                    <a:bodyPr/>
                    <a:lstStyle/>
                    <a:p>
                      <a:pPr algn="l" fontAlgn="ctr">
                        <a:buNone/>
                      </a:pPr>
                      <a:r>
                        <a:rPr lang="nn-NO" sz="1400" b="1" i="0" u="none" strike="noStrike" dirty="0">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750</a:t>
                      </a:r>
                    </a:p>
                  </a:txBody>
                  <a:tcPr marL="9525" marR="9525" marT="9525" marB="0" anchor="ctr"/>
                </a:tc>
                <a:extLst>
                  <a:ext uri="{0D108BD9-81ED-4DB2-BD59-A6C34878D82A}">
                    <a16:rowId xmlns:a16="http://schemas.microsoft.com/office/drawing/2014/main" val="3602666599"/>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3</a:t>
                      </a:r>
                    </a:p>
                  </a:txBody>
                  <a:tcPr marL="9525" marR="9525" marT="9525" marB="0" anchor="ctr"/>
                </a:tc>
                <a:tc>
                  <a:txBody>
                    <a:bodyPr/>
                    <a:lstStyle/>
                    <a:p>
                      <a:pPr algn="l" fontAlgn="ctr">
                        <a:buNone/>
                      </a:pPr>
                      <a:r>
                        <a:rPr lang="nn-NO" sz="1400" b="1" i="0" u="none" strike="noStrike" dirty="0">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1000</a:t>
                      </a:r>
                    </a:p>
                  </a:txBody>
                  <a:tcPr marL="9525" marR="9525" marT="9525" marB="0" anchor="ctr"/>
                </a:tc>
                <a:extLst>
                  <a:ext uri="{0D108BD9-81ED-4DB2-BD59-A6C34878D82A}">
                    <a16:rowId xmlns:a16="http://schemas.microsoft.com/office/drawing/2014/main" val="2070059753"/>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4</a:t>
                      </a:r>
                    </a:p>
                  </a:txBody>
                  <a:tcPr marL="9525" marR="9525" marT="9525" marB="0" anchor="ctr"/>
                </a:tc>
                <a:tc>
                  <a:txBody>
                    <a:bodyPr/>
                    <a:lstStyle/>
                    <a:p>
                      <a:pPr algn="l" fontAlgn="ctr">
                        <a:buNone/>
                      </a:pPr>
                      <a:r>
                        <a:rPr lang="nn-NO" sz="1400" b="1" i="0" u="none" strike="noStrike" dirty="0">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1250</a:t>
                      </a:r>
                    </a:p>
                  </a:txBody>
                  <a:tcPr marL="9525" marR="9525" marT="9525" marB="0" anchor="ctr"/>
                </a:tc>
                <a:extLst>
                  <a:ext uri="{0D108BD9-81ED-4DB2-BD59-A6C34878D82A}">
                    <a16:rowId xmlns:a16="http://schemas.microsoft.com/office/drawing/2014/main" val="978828449"/>
                  </a:ext>
                </a:extLst>
              </a:tr>
              <a:tr h="354300">
                <a:tc>
                  <a:txBody>
                    <a:bodyPr/>
                    <a:lstStyle/>
                    <a:p>
                      <a:pPr algn="ctr" fontAlgn="ctr">
                        <a:buNone/>
                      </a:pPr>
                      <a:r>
                        <a:rPr lang="en-US" sz="1400" b="0" i="0" u="none" strike="noStrike" dirty="0">
                          <a:solidFill>
                            <a:srgbClr val="000000"/>
                          </a:solidFill>
                          <a:effectLst/>
                          <a:latin typeface="Century Gothic" panose="020B0502020202020204" pitchFamily="34" charset="0"/>
                        </a:rPr>
                        <a:t>5</a:t>
                      </a:r>
                    </a:p>
                  </a:txBody>
                  <a:tcPr marL="9525" marR="9525" marT="9525" marB="0" anchor="ctr"/>
                </a:tc>
                <a:tc>
                  <a:txBody>
                    <a:bodyPr/>
                    <a:lstStyle/>
                    <a:p>
                      <a:pPr algn="l" fontAlgn="ctr">
                        <a:buNone/>
                      </a:pPr>
                      <a:r>
                        <a:rPr lang="nn-NO" sz="1400" b="1" i="0" u="none" strike="noStrike" dirty="0">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1500</a:t>
                      </a:r>
                    </a:p>
                  </a:txBody>
                  <a:tcPr marL="9525" marR="9525" marT="9525" marB="0" anchor="ctr"/>
                </a:tc>
                <a:extLst>
                  <a:ext uri="{0D108BD9-81ED-4DB2-BD59-A6C34878D82A}">
                    <a16:rowId xmlns:a16="http://schemas.microsoft.com/office/drawing/2014/main" val="3428484070"/>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6</a:t>
                      </a:r>
                    </a:p>
                  </a:txBody>
                  <a:tcPr marL="9525" marR="9525" marT="9525" marB="0" anchor="ctr"/>
                </a:tc>
                <a:tc>
                  <a:txBody>
                    <a:bodyPr/>
                    <a:lstStyle/>
                    <a:p>
                      <a:pPr algn="l" fontAlgn="ctr">
                        <a:buNone/>
                      </a:pPr>
                      <a:r>
                        <a:rPr lang="nn-NO" sz="1400" b="1" i="0" u="none" strike="noStrike" dirty="0">
                          <a:solidFill>
                            <a:srgbClr val="000000"/>
                          </a:solidFill>
                          <a:effectLst/>
                          <a:latin typeface="Century Gothic" panose="020B0502020202020204" pitchFamily="34" charset="0"/>
                        </a:rPr>
                        <a:t>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2000</a:t>
                      </a:r>
                    </a:p>
                  </a:txBody>
                  <a:tcPr marL="9525" marR="9525" marT="9525" marB="0" anchor="ctr"/>
                </a:tc>
                <a:extLst>
                  <a:ext uri="{0D108BD9-81ED-4DB2-BD59-A6C34878D82A}">
                    <a16:rowId xmlns:a16="http://schemas.microsoft.com/office/drawing/2014/main" val="1062638670"/>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 </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 </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 </a:t>
                      </a:r>
                    </a:p>
                  </a:txBody>
                  <a:tcPr marL="9525" marR="9525" marT="9525" marB="0" anchor="ctr"/>
                </a:tc>
                <a:extLst>
                  <a:ext uri="{0D108BD9-81ED-4DB2-BD59-A6C34878D82A}">
                    <a16:rowId xmlns:a16="http://schemas.microsoft.com/office/drawing/2014/main" val="3100097167"/>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7</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Junk Title Form (NJMVC FORM SS-3)</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50</a:t>
                      </a:r>
                    </a:p>
                  </a:txBody>
                  <a:tcPr marL="9525" marR="9525" marT="9525" marB="0" anchor="ctr"/>
                </a:tc>
                <a:extLst>
                  <a:ext uri="{0D108BD9-81ED-4DB2-BD59-A6C34878D82A}">
                    <a16:rowId xmlns:a16="http://schemas.microsoft.com/office/drawing/2014/main" val="2573159754"/>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8</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Junk Title Form (NJMVC FORM SS-3)</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100</a:t>
                      </a:r>
                    </a:p>
                  </a:txBody>
                  <a:tcPr marL="9525" marR="9525" marT="9525" marB="0" anchor="ctr"/>
                </a:tc>
                <a:extLst>
                  <a:ext uri="{0D108BD9-81ED-4DB2-BD59-A6C34878D82A}">
                    <a16:rowId xmlns:a16="http://schemas.microsoft.com/office/drawing/2014/main" val="3706588424"/>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9</a:t>
                      </a:r>
                    </a:p>
                  </a:txBody>
                  <a:tcPr marL="9525" marR="9525" marT="9525" marB="0" anchor="ctr"/>
                </a:tc>
                <a:tc>
                  <a:txBody>
                    <a:bodyPr/>
                    <a:lstStyle/>
                    <a:p>
                      <a:pPr algn="l" fontAlgn="ctr">
                        <a:buNone/>
                      </a:pPr>
                      <a:r>
                        <a:rPr lang="en-US" sz="1400" b="1" i="0" u="none" strike="noStrike">
                          <a:solidFill>
                            <a:srgbClr val="000000"/>
                          </a:solidFill>
                          <a:effectLst/>
                          <a:latin typeface="Century Gothic" panose="020B0502020202020204" pitchFamily="34" charset="0"/>
                        </a:rPr>
                        <a:t>Junk Title Form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500</a:t>
                      </a:r>
                    </a:p>
                  </a:txBody>
                  <a:tcPr marL="9525" marR="9525" marT="9525" marB="0" anchor="ctr"/>
                </a:tc>
                <a:extLst>
                  <a:ext uri="{0D108BD9-81ED-4DB2-BD59-A6C34878D82A}">
                    <a16:rowId xmlns:a16="http://schemas.microsoft.com/office/drawing/2014/main" val="3599237030"/>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10</a:t>
                      </a:r>
                    </a:p>
                  </a:txBody>
                  <a:tcPr marL="9525" marR="9525" marT="9525" marB="0" anchor="ctr"/>
                </a:tc>
                <a:tc>
                  <a:txBody>
                    <a:bodyPr/>
                    <a:lstStyle/>
                    <a:p>
                      <a:pPr algn="l" fontAlgn="ctr">
                        <a:buNone/>
                      </a:pPr>
                      <a:r>
                        <a:rPr lang="en-US" sz="1400" b="1" i="0" u="none" strike="noStrike">
                          <a:solidFill>
                            <a:srgbClr val="000000"/>
                          </a:solidFill>
                          <a:effectLst/>
                          <a:latin typeface="Century Gothic" panose="020B0502020202020204" pitchFamily="34" charset="0"/>
                        </a:rPr>
                        <a:t>Junk Title Form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750</a:t>
                      </a:r>
                    </a:p>
                  </a:txBody>
                  <a:tcPr marL="9525" marR="9525" marT="9525" marB="0" anchor="ctr"/>
                </a:tc>
                <a:extLst>
                  <a:ext uri="{0D108BD9-81ED-4DB2-BD59-A6C34878D82A}">
                    <a16:rowId xmlns:a16="http://schemas.microsoft.com/office/drawing/2014/main" val="210388496"/>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11</a:t>
                      </a:r>
                    </a:p>
                  </a:txBody>
                  <a:tcPr marL="9525" marR="9525" marT="9525" marB="0" anchor="ctr"/>
                </a:tc>
                <a:tc>
                  <a:txBody>
                    <a:bodyPr/>
                    <a:lstStyle/>
                    <a:p>
                      <a:pPr algn="l" fontAlgn="ctr">
                        <a:buNone/>
                      </a:pPr>
                      <a:r>
                        <a:rPr lang="nn-NO" sz="1400" b="1" i="0" u="none" strike="noStrike">
                          <a:solidFill>
                            <a:srgbClr val="000000"/>
                          </a:solidFill>
                          <a:effectLst/>
                          <a:latin typeface="Century Gothic" panose="020B0502020202020204" pitchFamily="34" charset="0"/>
                        </a:rPr>
                        <a:t>JunkTitle Form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1000</a:t>
                      </a:r>
                    </a:p>
                  </a:txBody>
                  <a:tcPr marL="9525" marR="9525" marT="9525" marB="0" anchor="ctr"/>
                </a:tc>
                <a:extLst>
                  <a:ext uri="{0D108BD9-81ED-4DB2-BD59-A6C34878D82A}">
                    <a16:rowId xmlns:a16="http://schemas.microsoft.com/office/drawing/2014/main" val="2357956849"/>
                  </a:ext>
                </a:extLst>
              </a:tr>
              <a:tr h="354300">
                <a:tc>
                  <a:txBody>
                    <a:bodyPr/>
                    <a:lstStyle/>
                    <a:p>
                      <a:pPr algn="ctr" fontAlgn="ctr">
                        <a:buNone/>
                      </a:pPr>
                      <a:r>
                        <a:rPr lang="en-US" sz="1400" b="0" i="0" u="none" strike="noStrike">
                          <a:solidFill>
                            <a:srgbClr val="000000"/>
                          </a:solidFill>
                          <a:effectLst/>
                          <a:latin typeface="Century Gothic" panose="020B0502020202020204" pitchFamily="34" charset="0"/>
                        </a:rPr>
                        <a:t> </a:t>
                      </a:r>
                    </a:p>
                  </a:txBody>
                  <a:tcPr marL="9525" marR="9525" marT="9525" marB="0" anchor="ctr"/>
                </a:tc>
                <a:tc>
                  <a:txBody>
                    <a:bodyPr/>
                    <a:lstStyle/>
                    <a:p>
                      <a:pPr algn="l" fontAlgn="ctr">
                        <a:buNone/>
                      </a:pPr>
                      <a:r>
                        <a:rPr lang="en-US" sz="1400" b="1" i="0" u="none" strike="noStrike">
                          <a:solidFill>
                            <a:srgbClr val="000000"/>
                          </a:solidFill>
                          <a:effectLst/>
                          <a:latin typeface="Century Gothic" panose="020B0502020202020204" pitchFamily="34" charset="0"/>
                        </a:rPr>
                        <a:t> </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 </a:t>
                      </a:r>
                    </a:p>
                  </a:txBody>
                  <a:tcPr marL="9525" marR="9525" marT="9525" marB="0" anchor="ctr"/>
                </a:tc>
                <a:extLst>
                  <a:ext uri="{0D108BD9-81ED-4DB2-BD59-A6C34878D82A}">
                    <a16:rowId xmlns:a16="http://schemas.microsoft.com/office/drawing/2014/main" val="1080808893"/>
                  </a:ext>
                </a:extLst>
              </a:tr>
            </a:tbl>
          </a:graphicData>
        </a:graphic>
      </p:graphicFrame>
    </p:spTree>
    <p:extLst>
      <p:ext uri="{BB962C8B-B14F-4D97-AF65-F5344CB8AC3E}">
        <p14:creationId xmlns:p14="http://schemas.microsoft.com/office/powerpoint/2010/main" val="15104058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989BF-6E0C-D099-9CD4-114AA228FC83}"/>
              </a:ext>
            </a:extLst>
          </p:cNvPr>
          <p:cNvSpPr>
            <a:spLocks noGrp="1"/>
          </p:cNvSpPr>
          <p:nvPr>
            <p:ph type="title"/>
          </p:nvPr>
        </p:nvSpPr>
        <p:spPr>
          <a:xfrm>
            <a:off x="484337" y="369150"/>
            <a:ext cx="11240631" cy="987702"/>
          </a:xfrm>
        </p:spPr>
        <p:txBody>
          <a:bodyPr/>
          <a:lstStyle/>
          <a:p>
            <a:r>
              <a:rPr lang="en-US" sz="4000" dirty="0"/>
              <a:t>State-Supplied Price Sheet – Group #2</a:t>
            </a:r>
          </a:p>
        </p:txBody>
      </p:sp>
      <p:graphicFrame>
        <p:nvGraphicFramePr>
          <p:cNvPr id="3" name="Table 2">
            <a:extLst>
              <a:ext uri="{FF2B5EF4-FFF2-40B4-BE49-F238E27FC236}">
                <a16:creationId xmlns:a16="http://schemas.microsoft.com/office/drawing/2014/main" id="{4777603D-8610-1019-23F9-4F65B90DF758}"/>
              </a:ext>
            </a:extLst>
          </p:cNvPr>
          <p:cNvGraphicFramePr>
            <a:graphicFrameLocks noGrp="1"/>
          </p:cNvGraphicFramePr>
          <p:nvPr/>
        </p:nvGraphicFramePr>
        <p:xfrm>
          <a:off x="437535" y="1602525"/>
          <a:ext cx="10461523" cy="4886325"/>
        </p:xfrm>
        <a:graphic>
          <a:graphicData uri="http://schemas.openxmlformats.org/drawingml/2006/table">
            <a:tbl>
              <a:tblPr firstRow="1" bandRow="1">
                <a:tableStyleId>{5C22544A-7EE6-4342-B048-85BDC9FD1C3A}</a:tableStyleId>
              </a:tblPr>
              <a:tblGrid>
                <a:gridCol w="2143435">
                  <a:extLst>
                    <a:ext uri="{9D8B030D-6E8A-4147-A177-3AD203B41FA5}">
                      <a16:colId xmlns:a16="http://schemas.microsoft.com/office/drawing/2014/main" val="1174590922"/>
                    </a:ext>
                  </a:extLst>
                </a:gridCol>
                <a:gridCol w="5914103">
                  <a:extLst>
                    <a:ext uri="{9D8B030D-6E8A-4147-A177-3AD203B41FA5}">
                      <a16:colId xmlns:a16="http://schemas.microsoft.com/office/drawing/2014/main" val="1702208609"/>
                    </a:ext>
                  </a:extLst>
                </a:gridCol>
                <a:gridCol w="2403985">
                  <a:extLst>
                    <a:ext uri="{9D8B030D-6E8A-4147-A177-3AD203B41FA5}">
                      <a16:colId xmlns:a16="http://schemas.microsoft.com/office/drawing/2014/main" val="3333663412"/>
                    </a:ext>
                  </a:extLst>
                </a:gridCol>
              </a:tblGrid>
              <a:tr h="370840">
                <a:tc>
                  <a:txBody>
                    <a:bodyPr/>
                    <a:lstStyle/>
                    <a:p>
                      <a:pPr algn="ctr" fontAlgn="ctr">
                        <a:buNone/>
                      </a:pPr>
                      <a:r>
                        <a:rPr lang="en-US" sz="1400" b="1" i="0" u="none" strike="noStrike" dirty="0">
                          <a:solidFill>
                            <a:srgbClr val="000000"/>
                          </a:solidFill>
                          <a:effectLst/>
                          <a:latin typeface="Century Gothic" panose="020B0502020202020204" pitchFamily="34" charset="0"/>
                        </a:rPr>
                        <a:t>Price Line</a:t>
                      </a:r>
                    </a:p>
                  </a:txBody>
                  <a:tcPr marL="9525" marR="9525" marT="9525" marB="0" anchor="ctr"/>
                </a:tc>
                <a:tc>
                  <a:txBody>
                    <a:bodyPr/>
                    <a:lstStyle/>
                    <a:p>
                      <a:pPr algn="ctr" fontAlgn="ctr">
                        <a:buNone/>
                      </a:pPr>
                      <a:r>
                        <a:rPr lang="en-US" sz="1400" b="1" i="0" u="none" strike="noStrike">
                          <a:solidFill>
                            <a:srgbClr val="000000"/>
                          </a:solidFill>
                          <a:effectLst/>
                          <a:latin typeface="Century Gothic" panose="020B0502020202020204" pitchFamily="34" charset="0"/>
                        </a:rPr>
                        <a:t>Item Description</a:t>
                      </a:r>
                    </a:p>
                  </a:txBody>
                  <a:tcPr marL="9525" marR="9525" marT="9525" marB="0" anchor="ctr"/>
                </a:tc>
                <a:tc>
                  <a:txBody>
                    <a:bodyPr/>
                    <a:lstStyle/>
                    <a:p>
                      <a:pPr algn="ctr" fontAlgn="ctr">
                        <a:buNone/>
                      </a:pPr>
                      <a:r>
                        <a:rPr lang="en-US" sz="1400" b="1" i="0" u="none" strike="noStrike">
                          <a:solidFill>
                            <a:srgbClr val="000000"/>
                          </a:solidFill>
                          <a:effectLst/>
                          <a:latin typeface="Century Gothic" panose="020B0502020202020204" pitchFamily="34" charset="0"/>
                        </a:rPr>
                        <a:t>Volume Tier – In Thousands (M)</a:t>
                      </a:r>
                    </a:p>
                  </a:txBody>
                  <a:tcPr marL="9525" marR="9525" marT="9525" marB="0" anchor="ctr"/>
                </a:tc>
                <a:extLst>
                  <a:ext uri="{0D108BD9-81ED-4DB2-BD59-A6C34878D82A}">
                    <a16:rowId xmlns:a16="http://schemas.microsoft.com/office/drawing/2014/main" val="2184399581"/>
                  </a:ext>
                </a:extLst>
              </a:tr>
              <a:tr h="370840">
                <a:tc>
                  <a:txBody>
                    <a:bodyPr/>
                    <a:lstStyle/>
                    <a:p>
                      <a:pPr algn="ctr" fontAlgn="ctr">
                        <a:buNone/>
                      </a:pPr>
                      <a:r>
                        <a:rPr lang="en-US" sz="1400" b="0" i="0" u="none" strike="noStrike" dirty="0">
                          <a:solidFill>
                            <a:srgbClr val="000000"/>
                          </a:solidFill>
                          <a:effectLst/>
                          <a:latin typeface="Century Gothic" panose="020B0502020202020204" pitchFamily="34" charset="0"/>
                        </a:rPr>
                        <a:t>12</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500</a:t>
                      </a:r>
                    </a:p>
                  </a:txBody>
                  <a:tcPr marL="9525" marR="9525" marT="9525" marB="0" anchor="ctr"/>
                </a:tc>
                <a:extLst>
                  <a:ext uri="{0D108BD9-81ED-4DB2-BD59-A6C34878D82A}">
                    <a16:rowId xmlns:a16="http://schemas.microsoft.com/office/drawing/2014/main" val="910303343"/>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13</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750</a:t>
                      </a:r>
                    </a:p>
                  </a:txBody>
                  <a:tcPr marL="9525" marR="9525" marT="9525" marB="0" anchor="ctr"/>
                </a:tc>
                <a:extLst>
                  <a:ext uri="{0D108BD9-81ED-4DB2-BD59-A6C34878D82A}">
                    <a16:rowId xmlns:a16="http://schemas.microsoft.com/office/drawing/2014/main" val="1075647471"/>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14</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1000</a:t>
                      </a:r>
                    </a:p>
                  </a:txBody>
                  <a:tcPr marL="9525" marR="9525" marT="9525" marB="0" anchor="ctr"/>
                </a:tc>
                <a:extLst>
                  <a:ext uri="{0D108BD9-81ED-4DB2-BD59-A6C34878D82A}">
                    <a16:rowId xmlns:a16="http://schemas.microsoft.com/office/drawing/2014/main" val="604574519"/>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15</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a:solidFill>
                            <a:srgbClr val="000000"/>
                          </a:solidFill>
                          <a:effectLst/>
                          <a:latin typeface="Century Gothic" panose="020B0502020202020204" pitchFamily="34" charset="0"/>
                        </a:rPr>
                        <a:t>1250</a:t>
                      </a:r>
                    </a:p>
                  </a:txBody>
                  <a:tcPr marL="9525" marR="9525" marT="9525" marB="0" anchor="ctr"/>
                </a:tc>
                <a:extLst>
                  <a:ext uri="{0D108BD9-81ED-4DB2-BD59-A6C34878D82A}">
                    <a16:rowId xmlns:a16="http://schemas.microsoft.com/office/drawing/2014/main" val="611272129"/>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16</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1500</a:t>
                      </a:r>
                    </a:p>
                  </a:txBody>
                  <a:tcPr marL="9525" marR="9525" marT="9525" marB="0" anchor="ctr"/>
                </a:tc>
                <a:extLst>
                  <a:ext uri="{0D108BD9-81ED-4DB2-BD59-A6C34878D82A}">
                    <a16:rowId xmlns:a16="http://schemas.microsoft.com/office/drawing/2014/main" val="3365053592"/>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17</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True Universal Title Form (NJMVC FORM SS-1)</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2000</a:t>
                      </a:r>
                    </a:p>
                  </a:txBody>
                  <a:tcPr marL="9525" marR="9525" marT="9525" marB="0" anchor="ctr"/>
                </a:tc>
                <a:extLst>
                  <a:ext uri="{0D108BD9-81ED-4DB2-BD59-A6C34878D82A}">
                    <a16:rowId xmlns:a16="http://schemas.microsoft.com/office/drawing/2014/main" val="2241963810"/>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 </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 </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 </a:t>
                      </a:r>
                    </a:p>
                  </a:txBody>
                  <a:tcPr marL="9525" marR="9525" marT="9525" marB="0" anchor="ctr"/>
                </a:tc>
                <a:extLst>
                  <a:ext uri="{0D108BD9-81ED-4DB2-BD59-A6C34878D82A}">
                    <a16:rowId xmlns:a16="http://schemas.microsoft.com/office/drawing/2014/main" val="2934020642"/>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18</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Junk Title Forms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50</a:t>
                      </a:r>
                    </a:p>
                  </a:txBody>
                  <a:tcPr marL="9525" marR="9525" marT="9525" marB="0" anchor="ctr"/>
                </a:tc>
                <a:extLst>
                  <a:ext uri="{0D108BD9-81ED-4DB2-BD59-A6C34878D82A}">
                    <a16:rowId xmlns:a16="http://schemas.microsoft.com/office/drawing/2014/main" val="2865239387"/>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19</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Junk Title Forms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100</a:t>
                      </a:r>
                    </a:p>
                  </a:txBody>
                  <a:tcPr marL="9525" marR="9525" marT="9525" marB="0" anchor="ctr"/>
                </a:tc>
                <a:extLst>
                  <a:ext uri="{0D108BD9-81ED-4DB2-BD59-A6C34878D82A}">
                    <a16:rowId xmlns:a16="http://schemas.microsoft.com/office/drawing/2014/main" val="60805499"/>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20</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Junk Title Forms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500</a:t>
                      </a:r>
                    </a:p>
                  </a:txBody>
                  <a:tcPr marL="9525" marR="9525" marT="9525" marB="0" anchor="ctr"/>
                </a:tc>
                <a:extLst>
                  <a:ext uri="{0D108BD9-81ED-4DB2-BD59-A6C34878D82A}">
                    <a16:rowId xmlns:a16="http://schemas.microsoft.com/office/drawing/2014/main" val="1419669042"/>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21</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Junk Title Forms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750</a:t>
                      </a:r>
                    </a:p>
                  </a:txBody>
                  <a:tcPr marL="9525" marR="9525" marT="9525" marB="0" anchor="ctr"/>
                </a:tc>
                <a:extLst>
                  <a:ext uri="{0D108BD9-81ED-4DB2-BD59-A6C34878D82A}">
                    <a16:rowId xmlns:a16="http://schemas.microsoft.com/office/drawing/2014/main" val="2472190673"/>
                  </a:ext>
                </a:extLst>
              </a:tr>
              <a:tr h="370840">
                <a:tc>
                  <a:txBody>
                    <a:bodyPr/>
                    <a:lstStyle/>
                    <a:p>
                      <a:pPr algn="ctr" fontAlgn="ctr">
                        <a:buNone/>
                      </a:pPr>
                      <a:r>
                        <a:rPr lang="en-US" sz="1400" b="0" i="0" u="none" strike="noStrike">
                          <a:solidFill>
                            <a:srgbClr val="000000"/>
                          </a:solidFill>
                          <a:effectLst/>
                          <a:latin typeface="Century Gothic" panose="020B0502020202020204" pitchFamily="34" charset="0"/>
                        </a:rPr>
                        <a:t>22</a:t>
                      </a:r>
                    </a:p>
                  </a:txBody>
                  <a:tcPr marL="9525" marR="9525" marT="9525" marB="0" anchor="ctr"/>
                </a:tc>
                <a:tc>
                  <a:txBody>
                    <a:bodyPr/>
                    <a:lstStyle/>
                    <a:p>
                      <a:pPr algn="l" fontAlgn="ctr">
                        <a:buNone/>
                      </a:pPr>
                      <a:r>
                        <a:rPr lang="en-US" sz="1400" b="1" i="0" u="none" strike="noStrike" dirty="0">
                          <a:solidFill>
                            <a:srgbClr val="000000"/>
                          </a:solidFill>
                          <a:effectLst/>
                          <a:latin typeface="Century Gothic" panose="020B0502020202020204" pitchFamily="34" charset="0"/>
                        </a:rPr>
                        <a:t>Benchmark Pricing for Junk Title Forms (NJMVC FORM SS-3)</a:t>
                      </a:r>
                    </a:p>
                  </a:txBody>
                  <a:tcPr marL="9525" marR="9525" marT="9525" marB="0" anchor="ctr"/>
                </a:tc>
                <a:tc>
                  <a:txBody>
                    <a:bodyPr/>
                    <a:lstStyle/>
                    <a:p>
                      <a:pPr algn="ctr" fontAlgn="ctr">
                        <a:buNone/>
                      </a:pPr>
                      <a:r>
                        <a:rPr lang="en-US" sz="1400" b="0" i="0" u="none" strike="noStrike" dirty="0">
                          <a:solidFill>
                            <a:srgbClr val="000000"/>
                          </a:solidFill>
                          <a:effectLst/>
                          <a:latin typeface="Century Gothic" panose="020B0502020202020204" pitchFamily="34" charset="0"/>
                        </a:rPr>
                        <a:t>1000</a:t>
                      </a:r>
                    </a:p>
                  </a:txBody>
                  <a:tcPr marL="9525" marR="9525" marT="9525" marB="0" anchor="ctr"/>
                </a:tc>
                <a:extLst>
                  <a:ext uri="{0D108BD9-81ED-4DB2-BD59-A6C34878D82A}">
                    <a16:rowId xmlns:a16="http://schemas.microsoft.com/office/drawing/2014/main" val="2031046218"/>
                  </a:ext>
                </a:extLst>
              </a:tr>
            </a:tbl>
          </a:graphicData>
        </a:graphic>
      </p:graphicFrame>
    </p:spTree>
    <p:extLst>
      <p:ext uri="{BB962C8B-B14F-4D97-AF65-F5344CB8AC3E}">
        <p14:creationId xmlns:p14="http://schemas.microsoft.com/office/powerpoint/2010/main" val="4153170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B769-628F-67CF-D99B-48BF36DEFE10}"/>
              </a:ext>
            </a:extLst>
          </p:cNvPr>
          <p:cNvSpPr>
            <a:spLocks noGrp="1"/>
          </p:cNvSpPr>
          <p:nvPr>
            <p:ph type="title"/>
          </p:nvPr>
        </p:nvSpPr>
        <p:spPr>
          <a:xfrm>
            <a:off x="262653" y="452718"/>
            <a:ext cx="10223450" cy="1435076"/>
          </a:xfrm>
        </p:spPr>
        <p:txBody>
          <a:bodyPr/>
          <a:lstStyle/>
          <a:p>
            <a:r>
              <a:rPr lang="en-US" dirty="0"/>
              <a:t>State-Supplied Price Sheet Instructions</a:t>
            </a:r>
          </a:p>
        </p:txBody>
      </p:sp>
      <p:sp>
        <p:nvSpPr>
          <p:cNvPr id="5" name="TextBox 4">
            <a:extLst>
              <a:ext uri="{FF2B5EF4-FFF2-40B4-BE49-F238E27FC236}">
                <a16:creationId xmlns:a16="http://schemas.microsoft.com/office/drawing/2014/main" id="{25197755-8050-EC7C-2137-DC5DBE7EE3FE}"/>
              </a:ext>
            </a:extLst>
          </p:cNvPr>
          <p:cNvSpPr txBox="1"/>
          <p:nvPr/>
        </p:nvSpPr>
        <p:spPr>
          <a:xfrm>
            <a:off x="114299" y="1292260"/>
            <a:ext cx="11522178" cy="5340436"/>
          </a:xfrm>
          <a:prstGeom prst="rect">
            <a:avLst/>
          </a:prstGeom>
          <a:noFill/>
        </p:spPr>
        <p:txBody>
          <a:bodyPr wrap="square">
            <a:spAutoFit/>
          </a:bodyPr>
          <a:lstStyle/>
          <a:p>
            <a:pPr marL="342900" marR="0" lvl="0" indent="-342900" algn="just">
              <a:buFont typeface="Symbol" panose="05050102010706020507" pitchFamily="18" charset="2"/>
              <a:buChar char=""/>
            </a:pPr>
            <a:r>
              <a:rPr lang="en-US" sz="1400" b="1" u="sng" dirty="0">
                <a:effectLst/>
                <a:ea typeface="Times New Roman" panose="02020603050405020304" pitchFamily="18" charset="0"/>
                <a:cs typeface="Times New Roman" panose="02020603050405020304" pitchFamily="18" charset="0"/>
              </a:rPr>
              <a:t>Step 1</a:t>
            </a:r>
            <a:r>
              <a:rPr lang="en-US" sz="1400" b="1" dirty="0">
                <a:effectLst/>
                <a:ea typeface="Times New Roman" panose="02020603050405020304" pitchFamily="18" charset="0"/>
                <a:cs typeface="Times New Roman" panose="02020603050405020304" pitchFamily="18" charset="0"/>
              </a:rPr>
              <a:t> –</a:t>
            </a:r>
            <a:r>
              <a:rPr lang="en-US" sz="1400" dirty="0">
                <a:effectLst/>
                <a:ea typeface="Times New Roman" panose="02020603050405020304" pitchFamily="18" charset="0"/>
                <a:cs typeface="Times New Roman" panose="02020603050405020304" pitchFamily="18" charset="0"/>
              </a:rPr>
              <a:t> The Bidder should enter the Bidder’s name in the field titled “Bidder Name:” located at the top of the State-Supplied Price Sheet.</a:t>
            </a:r>
          </a:p>
          <a:p>
            <a:pPr marL="457200" marR="0" algn="just">
              <a:buNone/>
            </a:pPr>
            <a:r>
              <a:rPr lang="en-US" sz="1400" b="1" dirty="0">
                <a:effectLst/>
                <a:ea typeface="Times New Roman" panose="02020603050405020304" pitchFamily="18" charset="0"/>
                <a:cs typeface="Times New Roman" panose="02020603050405020304" pitchFamily="18" charset="0"/>
              </a:rPr>
              <a:t> </a:t>
            </a:r>
            <a:endParaRPr lang="en-US" sz="1400" dirty="0">
              <a:effectLst/>
              <a:ea typeface="Times New Roman" panose="02020603050405020304" pitchFamily="18" charset="0"/>
              <a:cs typeface="Times New Roman" panose="02020603050405020304" pitchFamily="18" charset="0"/>
            </a:endParaRPr>
          </a:p>
          <a:p>
            <a:pPr marL="342900" marR="0" lvl="0" indent="-342900" algn="just">
              <a:buFont typeface="Symbol" panose="05050102010706020507" pitchFamily="18" charset="2"/>
              <a:buChar char=""/>
            </a:pPr>
            <a:r>
              <a:rPr lang="en-US" sz="1400" b="1" u="sng" dirty="0">
                <a:effectLst/>
                <a:ea typeface="Times New Roman" panose="02020603050405020304" pitchFamily="18" charset="0"/>
                <a:cs typeface="Times New Roman" panose="02020603050405020304" pitchFamily="18" charset="0"/>
              </a:rPr>
              <a:t>Step 2</a:t>
            </a:r>
            <a:r>
              <a:rPr lang="en-US" sz="1400" b="1" dirty="0">
                <a:effectLst/>
                <a:ea typeface="Times New Roman" panose="02020603050405020304" pitchFamily="18" charset="0"/>
                <a:cs typeface="Times New Roman" panose="02020603050405020304" pitchFamily="18" charset="0"/>
              </a:rPr>
              <a:t> – For Group 1 (Price Lines 1-11) in the “Unit Price Per M (Thousand) Required” Column:</a:t>
            </a:r>
            <a:r>
              <a:rPr lang="en-US" sz="1400" dirty="0">
                <a:effectLst/>
                <a:ea typeface="Times New Roman" panose="02020603050405020304" pitchFamily="18" charset="0"/>
                <a:cs typeface="Times New Roman" panose="02020603050405020304" pitchFamily="18" charset="0"/>
              </a:rPr>
              <a:t> The Bidder shall provide a Firm Fixed All-Inclusive Price in US dollars in the corresponding column titled “Unit Cost” on the State-Supplied Price Sheet </a:t>
            </a:r>
            <a:r>
              <a:rPr lang="en-US" sz="1400" u="sng" dirty="0">
                <a:effectLst/>
                <a:ea typeface="Times New Roman" panose="02020603050405020304" pitchFamily="18" charset="0"/>
                <a:cs typeface="Times New Roman" panose="02020603050405020304" pitchFamily="18" charset="0"/>
              </a:rPr>
              <a:t>for all Price Lines (1-11)</a:t>
            </a:r>
            <a:r>
              <a:rPr lang="en-US" sz="1400" dirty="0">
                <a:effectLst/>
                <a:ea typeface="Times New Roman" panose="02020603050405020304" pitchFamily="18" charset="0"/>
                <a:cs typeface="Times New Roman" panose="02020603050405020304" pitchFamily="18" charset="0"/>
              </a:rPr>
              <a:t> in order to be considered responsive and eligible for award.</a:t>
            </a:r>
          </a:p>
          <a:p>
            <a:pPr marL="457200" marR="0" algn="just">
              <a:buNone/>
            </a:pPr>
            <a:r>
              <a:rPr lang="en-US" sz="1400" b="1" dirty="0">
                <a:effectLst/>
                <a:ea typeface="Times New Roman" panose="02020603050405020304" pitchFamily="18" charset="0"/>
                <a:cs typeface="Times New Roman" panose="02020603050405020304" pitchFamily="18" charset="0"/>
              </a:rPr>
              <a:t> </a:t>
            </a:r>
            <a:endParaRPr lang="en-US" sz="1400" dirty="0">
              <a:effectLst/>
              <a:ea typeface="Times New Roman" panose="02020603050405020304" pitchFamily="18" charset="0"/>
              <a:cs typeface="Times New Roman" panose="02020603050405020304" pitchFamily="18" charset="0"/>
            </a:endParaRPr>
          </a:p>
          <a:p>
            <a:pPr marL="0" marR="0">
              <a:lnSpc>
                <a:spcPct val="107000"/>
              </a:lnSpc>
              <a:spcAft>
                <a:spcPts val="800"/>
              </a:spcAft>
              <a:buNone/>
            </a:pPr>
            <a:r>
              <a:rPr lang="en-US" sz="1400" b="1" dirty="0">
                <a:effectLst/>
                <a:ea typeface="Calibri" panose="020F0502020204030204" pitchFamily="34" charset="0"/>
                <a:cs typeface="Times New Roman" panose="02020603050405020304" pitchFamily="18" charset="0"/>
              </a:rPr>
              <a:t>*Note:</a:t>
            </a:r>
            <a:r>
              <a:rPr lang="en-US" sz="1400" dirty="0">
                <a:effectLst/>
                <a:ea typeface="Calibri" panose="020F0502020204030204" pitchFamily="34" charset="0"/>
                <a:cs typeface="Times New Roman" panose="02020603050405020304" pitchFamily="18" charset="0"/>
              </a:rPr>
              <a:t> Firm fixed pricing is all - inclusive of direct cost and indirect costs, including, but not limited to, direct labor costs, overhead, fee or profit, clerical support, equipment, materials, supplies, managerial (administrative) support, all documents, reports, forms, travel, reproduction and any other costs.</a:t>
            </a:r>
          </a:p>
          <a:p>
            <a:pPr marL="342900" marR="0" lvl="0" indent="-342900" algn="just">
              <a:buFont typeface="Symbol" panose="05050102010706020507" pitchFamily="18" charset="2"/>
              <a:buChar char=""/>
            </a:pPr>
            <a:r>
              <a:rPr lang="en-US" sz="1400" b="1" u="sng" dirty="0">
                <a:effectLst/>
                <a:ea typeface="Times New Roman" panose="02020603050405020304" pitchFamily="18" charset="0"/>
                <a:cs typeface="Times New Roman" panose="02020603050405020304" pitchFamily="18" charset="0"/>
              </a:rPr>
              <a:t>Step 3 </a:t>
            </a:r>
            <a:r>
              <a:rPr lang="en-US" sz="1400" b="1" dirty="0">
                <a:effectLst/>
                <a:ea typeface="Times New Roman" panose="02020603050405020304" pitchFamily="18" charset="0"/>
                <a:cs typeface="Times New Roman" panose="02020603050405020304" pitchFamily="18" charset="0"/>
              </a:rPr>
              <a:t>– For Group 1 (Price Lines 1-11) in the “Delivery Days ARO –See Bid Solicitation” Column: </a:t>
            </a:r>
            <a:r>
              <a:rPr lang="en-US" sz="1400" dirty="0">
                <a:effectLst/>
                <a:ea typeface="Times New Roman" panose="02020603050405020304" pitchFamily="18" charset="0"/>
                <a:cs typeface="Times New Roman" panose="02020603050405020304" pitchFamily="18" charset="0"/>
              </a:rPr>
              <a:t>Bidders who</a:t>
            </a:r>
            <a:r>
              <a:rPr lang="en-US" sz="1400" b="1" dirty="0">
                <a:effectLst/>
                <a:ea typeface="Times New Roman" panose="02020603050405020304" pitchFamily="18" charset="0"/>
                <a:cs typeface="Times New Roman" panose="02020603050405020304" pitchFamily="18" charset="0"/>
              </a:rPr>
              <a:t> </a:t>
            </a:r>
            <a:r>
              <a:rPr lang="en-US" sz="1400" dirty="0">
                <a:effectLst/>
                <a:ea typeface="Times New Roman" panose="02020603050405020304" pitchFamily="18" charset="0"/>
                <a:cs typeface="Times New Roman" panose="02020603050405020304" pitchFamily="18" charset="0"/>
              </a:rPr>
              <a:t>wish to</a:t>
            </a:r>
            <a:r>
              <a:rPr lang="en-US" sz="1400" b="1" dirty="0">
                <a:effectLst/>
                <a:ea typeface="Times New Roman" panose="02020603050405020304" pitchFamily="18" charset="0"/>
                <a:cs typeface="Times New Roman" panose="02020603050405020304" pitchFamily="18" charset="0"/>
              </a:rPr>
              <a:t> </a:t>
            </a:r>
            <a:r>
              <a:rPr lang="en-US" sz="1400" dirty="0">
                <a:effectLst/>
                <a:ea typeface="Times New Roman" panose="02020603050405020304" pitchFamily="18" charset="0"/>
                <a:cs typeface="Times New Roman" panose="02020603050405020304" pitchFamily="18" charset="0"/>
              </a:rPr>
              <a:t>suggest an alternative delivery schedule to that referenced in Bid Solicitation Section 5.6 should present their alternative delivery days in the column next to ‘Unit Price’.</a:t>
            </a:r>
            <a:r>
              <a:rPr lang="en-US" sz="1400" b="1" dirty="0">
                <a:effectLst/>
                <a:ea typeface="Times New Roman" panose="02020603050405020304" pitchFamily="18" charset="0"/>
                <a:cs typeface="Times New Roman" panose="02020603050405020304" pitchFamily="18" charset="0"/>
              </a:rPr>
              <a:t> </a:t>
            </a:r>
            <a:endParaRPr lang="en-US" sz="1400" dirty="0">
              <a:effectLst/>
              <a:ea typeface="Times New Roman" panose="02020603050405020304" pitchFamily="18" charset="0"/>
              <a:cs typeface="Times New Roman" panose="02020603050405020304" pitchFamily="18" charset="0"/>
            </a:endParaRPr>
          </a:p>
          <a:p>
            <a:pPr marL="457200" marR="0" algn="just">
              <a:buNone/>
            </a:pPr>
            <a:r>
              <a:rPr lang="en-US" sz="1400" b="1" dirty="0">
                <a:effectLst/>
                <a:ea typeface="Times New Roman" panose="02020603050405020304" pitchFamily="18" charset="0"/>
                <a:cs typeface="Times New Roman" panose="02020603050405020304" pitchFamily="18" charset="0"/>
              </a:rPr>
              <a:t> </a:t>
            </a:r>
            <a:endParaRPr lang="en-US" sz="1400" dirty="0">
              <a:effectLst/>
              <a:ea typeface="Times New Roman" panose="02020603050405020304" pitchFamily="18" charset="0"/>
              <a:cs typeface="Times New Roman" panose="02020603050405020304" pitchFamily="18" charset="0"/>
            </a:endParaRPr>
          </a:p>
          <a:p>
            <a:pPr marL="0" marR="0">
              <a:lnSpc>
                <a:spcPct val="107000"/>
              </a:lnSpc>
              <a:spcAft>
                <a:spcPts val="800"/>
              </a:spcAft>
              <a:buNone/>
            </a:pPr>
            <a:r>
              <a:rPr lang="en-US" sz="1400" b="1" dirty="0">
                <a:effectLst/>
                <a:ea typeface="Calibri" panose="020F0502020204030204" pitchFamily="34" charset="0"/>
                <a:cs typeface="Times New Roman" panose="02020603050405020304" pitchFamily="18" charset="0"/>
              </a:rPr>
              <a:t>*Note:</a:t>
            </a:r>
            <a:r>
              <a:rPr lang="en-US" sz="1400" dirty="0">
                <a:effectLst/>
                <a:ea typeface="Calibri" panose="020F0502020204030204" pitchFamily="34" charset="0"/>
                <a:cs typeface="Times New Roman" panose="02020603050405020304" pitchFamily="18" charset="0"/>
              </a:rPr>
              <a:t> The State Supplied Price Sheet Column Titled “Delivery Days ARO” is </a:t>
            </a:r>
            <a:r>
              <a:rPr lang="en-US" sz="1400" u="sng" dirty="0">
                <a:effectLst/>
                <a:ea typeface="Calibri" panose="020F0502020204030204" pitchFamily="34" charset="0"/>
                <a:cs typeface="Times New Roman" panose="02020603050405020304" pitchFamily="18" charset="0"/>
              </a:rPr>
              <a:t>optional</a:t>
            </a:r>
            <a:r>
              <a:rPr lang="en-US" sz="1400" dirty="0">
                <a:effectLst/>
                <a:ea typeface="Calibri" panose="020F0502020204030204" pitchFamily="34" charset="0"/>
                <a:cs typeface="Times New Roman" panose="02020603050405020304" pitchFamily="18" charset="0"/>
              </a:rPr>
              <a:t> and only for those proposing an alternative delivery schedule.</a:t>
            </a:r>
          </a:p>
          <a:p>
            <a:pPr marL="342900" marR="0" lvl="0" indent="-342900" algn="just">
              <a:buFont typeface="Symbol" panose="05050102010706020507" pitchFamily="18" charset="2"/>
              <a:buChar char=""/>
            </a:pPr>
            <a:r>
              <a:rPr lang="en-US" sz="1400" b="1" u="sng" dirty="0">
                <a:effectLst/>
                <a:ea typeface="Times New Roman" panose="02020603050405020304" pitchFamily="18" charset="0"/>
                <a:cs typeface="Times New Roman" panose="02020603050405020304" pitchFamily="18" charset="0"/>
              </a:rPr>
              <a:t>Step 4</a:t>
            </a:r>
            <a:r>
              <a:rPr lang="en-US" sz="1400" b="1" dirty="0">
                <a:effectLst/>
                <a:ea typeface="Times New Roman" panose="02020603050405020304" pitchFamily="18" charset="0"/>
                <a:cs typeface="Times New Roman" panose="02020603050405020304" pitchFamily="18" charset="0"/>
              </a:rPr>
              <a:t> – For Group 2 (Price Lines 12-22) Paper Price per Centum Weight (CWT) and Lbs. required Columns:</a:t>
            </a:r>
            <a:r>
              <a:rPr lang="en-US" sz="1400" dirty="0">
                <a:effectLst/>
                <a:ea typeface="Times New Roman" panose="02020603050405020304" pitchFamily="18" charset="0"/>
                <a:cs typeface="Times New Roman" panose="02020603050405020304" pitchFamily="18" charset="0"/>
              </a:rPr>
              <a:t> The Benchmark Pricing consists of the price per hundredweight (CWT.) and the No. of pounds (# of lbs.) needed to produce each ordering quantity as indicated by the pricing lines. Both components of the “BENCHMARK" (the price per CWT. and the number of lbs.) shall be provided. These BENCHMARK costs for each pricing line, as applicable, shall be submitted with the Bidder’s Quote. </a:t>
            </a:r>
          </a:p>
          <a:p>
            <a:pPr marL="457200" marR="0" algn="just">
              <a:buNone/>
            </a:pPr>
            <a:r>
              <a:rPr lang="en-US" sz="1400" b="1" dirty="0">
                <a:effectLst/>
                <a:ea typeface="Times New Roman" panose="02020603050405020304" pitchFamily="18" charset="0"/>
                <a:cs typeface="Times New Roman" panose="02020603050405020304" pitchFamily="18" charset="0"/>
              </a:rPr>
              <a:t> </a:t>
            </a:r>
            <a:endParaRPr lang="en-US" sz="1400" dirty="0">
              <a:effectLst/>
              <a:ea typeface="Times New Roman" panose="02020603050405020304" pitchFamily="18" charset="0"/>
              <a:cs typeface="Times New Roman" panose="02020603050405020304" pitchFamily="18" charset="0"/>
            </a:endParaRPr>
          </a:p>
          <a:p>
            <a:pPr marL="0" marR="0" algn="just">
              <a:lnSpc>
                <a:spcPct val="107000"/>
              </a:lnSpc>
              <a:spcAft>
                <a:spcPts val="800"/>
              </a:spcAft>
              <a:buNone/>
            </a:pPr>
            <a:r>
              <a:rPr lang="en-US" sz="1400" b="1" dirty="0">
                <a:effectLst/>
                <a:ea typeface="Calibri" panose="020F0502020204030204" pitchFamily="34" charset="0"/>
                <a:cs typeface="Calibri" panose="020F0502020204030204" pitchFamily="34" charset="0"/>
              </a:rPr>
              <a:t>*Note: </a:t>
            </a:r>
            <a:r>
              <a:rPr lang="en-US" sz="1400" dirty="0">
                <a:effectLst/>
                <a:ea typeface="Calibri" panose="020F0502020204030204" pitchFamily="34" charset="0"/>
                <a:cs typeface="Calibri" panose="020F0502020204030204" pitchFamily="34" charset="0"/>
              </a:rPr>
              <a:t>Group 2 (Price Lines 12-22) are not required to be considered responsive and eligible for award; See Bid Solicitation Section 4.15 </a:t>
            </a:r>
            <a:r>
              <a:rPr lang="en-US" sz="1400" i="1" u="sng" dirty="0">
                <a:solidFill>
                  <a:srgbClr val="0000FF"/>
                </a:solidFill>
                <a:effectLst/>
                <a:ea typeface="Calibri" panose="020F0502020204030204" pitchFamily="34" charset="0"/>
                <a:cs typeface="Times New Roman" panose="02020603050405020304" pitchFamily="18" charset="0"/>
                <a:hlinkClick r:id="rId3" action="ppaction://hlinkfile"/>
              </a:rPr>
              <a:t>Benchmark Paper Pricing Requirements</a:t>
            </a:r>
            <a:r>
              <a:rPr lang="en-US" sz="1400" dirty="0">
                <a:effectLst/>
                <a:ea typeface="Calibri" panose="020F0502020204030204" pitchFamily="34" charset="0"/>
                <a:cs typeface="Calibri" panose="020F0502020204030204" pitchFamily="34" charset="0"/>
              </a:rPr>
              <a:t> for more information.</a:t>
            </a:r>
            <a:endParaRPr lang="en-US"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8380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5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grpId="0" nodeType="afterEffect">
                                  <p:stCondLst>
                                    <p:cond delay="50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85000" lnSpcReduction="1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When submitting a Quote through </a:t>
            </a:r>
            <a:r>
              <a:rPr lang="en-US" b="1" i="1" dirty="0"/>
              <a:t>NJSTART</a:t>
            </a:r>
            <a:r>
              <a:rPr lang="en-US"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3"/>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3"/>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3"/>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Questions?</a:t>
            </a:r>
            <a:endParaRPr lang="en-US" dirty="0"/>
          </a:p>
        </p:txBody>
      </p:sp>
      <p:sp>
        <p:nvSpPr>
          <p:cNvPr id="3" name="Content Placeholder 2"/>
          <p:cNvSpPr>
            <a:spLocks noGrp="1"/>
          </p:cNvSpPr>
          <p:nvPr>
            <p:ph idx="1"/>
          </p:nvPr>
        </p:nvSpPr>
        <p:spPr/>
        <p:txBody>
          <a:bodyPr/>
          <a:lstStyle/>
          <a:p>
            <a:r>
              <a:rPr lang="en-US" dirty="0"/>
              <a:t>Procedural questions only please. All Scope of Work related questions should be addressed electronically during Q&amp;A. </a:t>
            </a:r>
          </a:p>
          <a:p>
            <a:r>
              <a:rPr lang="en-US" dirty="0"/>
              <a:t>State your name and the Agency/Company you represent before asking your question.</a:t>
            </a:r>
          </a:p>
          <a:p>
            <a:endParaRPr lang="en-US" dirty="0"/>
          </a:p>
        </p:txBody>
      </p:sp>
    </p:spTree>
    <p:extLst>
      <p:ext uri="{BB962C8B-B14F-4D97-AF65-F5344CB8AC3E}">
        <p14:creationId xmlns:p14="http://schemas.microsoft.com/office/powerpoint/2010/main" val="26103484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July 9, 2026</a:t>
            </a:r>
          </a:p>
          <a:p>
            <a:endParaRPr lang="en-US" sz="4000" dirty="0"/>
          </a:p>
          <a:p>
            <a:r>
              <a:rPr lang="en-US" sz="4000" dirty="0"/>
              <a:t>Quotes due by 2pm August 7, 2026</a:t>
            </a:r>
          </a:p>
        </p:txBody>
      </p:sp>
    </p:spTree>
    <p:extLst>
      <p:ext uri="{BB962C8B-B14F-4D97-AF65-F5344CB8AC3E}">
        <p14:creationId xmlns:p14="http://schemas.microsoft.com/office/powerpoint/2010/main" val="423852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UHEEMK3J3FEE-1573984473-790</_dlc_DocId>
    <_dlc_DocIdUrl xmlns="d4e5d782-6a70-4577-82ee-b2c87f6aa0d2">
      <Url>http://treassp19/sites/purchase/NJSTART Document Templates/_layouts/15/DocIdRedir.aspx?ID=UHEEMK3J3FEE-1573984473-790</Url>
      <Description>UHEEMK3J3FEE-1573984473-790</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1386</TotalTime>
  <Words>3328</Words>
  <Application>Microsoft Office PowerPoint</Application>
  <PresentationFormat>Widescreen</PresentationFormat>
  <Paragraphs>255</Paragraphs>
  <Slides>15</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Aptos</vt:lpstr>
      <vt:lpstr>Arial</vt:lpstr>
      <vt:lpstr>Calibri</vt:lpstr>
      <vt:lpstr>Century Gothic</vt:lpstr>
      <vt:lpstr>Symbol</vt:lpstr>
      <vt:lpstr>Times New Roman</vt:lpstr>
      <vt:lpstr>Wingdings 3</vt:lpstr>
      <vt:lpstr>Ion</vt:lpstr>
      <vt:lpstr>  T1049 - Printing: Title Forms – Universal and Junk for Motor Vehicle Commission  26DPP01318</vt:lpstr>
      <vt:lpstr>WELCOME &amp; INTRODUCTIONS </vt:lpstr>
      <vt:lpstr>PURPOSE &amp; GENERAL INFORMATION</vt:lpstr>
      <vt:lpstr>BID SOLICITATION AT A GLANCE</vt:lpstr>
      <vt:lpstr>State-Supplied Price Sheet – Group #1</vt:lpstr>
      <vt:lpstr>State-Supplied Price Sheet – Group #2</vt:lpstr>
      <vt:lpstr>State-Supplied Price Sheet Instructions</vt:lpstr>
      <vt:lpstr>PRICE SHEET PITFALLS</vt:lpstr>
      <vt:lpstr>HELPFUL TIPS &amp; REMINDERS</vt:lpstr>
      <vt:lpstr>OTHER HELPFUL TIPS</vt:lpstr>
      <vt:lpstr>PowerPoint Presentation</vt:lpstr>
      <vt:lpstr>PowerPoint Presentation</vt:lpstr>
      <vt:lpstr>PowerPoint Presentation</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Young, Kimara [TREAS]</cp:lastModifiedBy>
  <cp:revision>72</cp:revision>
  <cp:lastPrinted>2020-02-11T14:28:14Z</cp:lastPrinted>
  <dcterms:created xsi:type="dcterms:W3CDTF">2020-01-31T19:31:42Z</dcterms:created>
  <dcterms:modified xsi:type="dcterms:W3CDTF">2026-06-17T17:41:29Z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c3071621-c602-4a40-9fd1-3cae73821cc9</vt:lpwstr>
  </property>
  <property fmtid="{D5CDD505-2E9C-101B-9397-08002B2CF9AE}" pid="4" name="URL">
    <vt:lpwstr/>
  </property>
  <property fmtid="{D5CDD505-2E9C-101B-9397-08002B2CF9AE}" pid="5" name="DocumentSetDescription">
    <vt:lpwstr/>
  </property>
</Properties>
</file>