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77" r:id="rId14"/>
    <p:sldId id="268" r:id="rId15"/>
    <p:sldId id="269"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2" d="100"/>
          <a:sy n="82" d="100"/>
        </p:scale>
        <p:origin x="67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5/12/2026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3600" dirty="0"/>
              <a:t>T2870 Transmission Facility Management for New Jersey Public Broadcasting Authority (NJPBA)</a:t>
            </a:r>
            <a:br>
              <a:rPr lang="en-US" sz="5400" dirty="0"/>
            </a:br>
            <a:r>
              <a:rPr lang="en-US" sz="3600" dirty="0"/>
              <a:t>26DPP01314</a:t>
            </a:r>
            <a:endParaRPr lang="en-US" sz="5400" dirty="0"/>
          </a:p>
        </p:txBody>
      </p:sp>
      <p:sp>
        <p:nvSpPr>
          <p:cNvPr id="3" name="Subtitle 2"/>
          <p:cNvSpPr>
            <a:spLocks noGrp="1"/>
          </p:cNvSpPr>
          <p:nvPr>
            <p:ph type="subTitle" idx="1"/>
          </p:nvPr>
        </p:nvSpPr>
        <p:spPr>
          <a:xfrm>
            <a:off x="1154955" y="4777380"/>
            <a:ext cx="8825658" cy="1279388"/>
          </a:xfrm>
        </p:spPr>
        <p:txBody>
          <a:bodyPr>
            <a:normAutofit fontScale="77500" lnSpcReduction="20000"/>
          </a:bodyPr>
          <a:lstStyle/>
          <a:p>
            <a:r>
              <a:rPr lang="en-US" sz="2800" dirty="0"/>
              <a:t>Mandatory site visit at 10:00 AM on Tuesday, June 2, 2026</a:t>
            </a:r>
          </a:p>
          <a:p>
            <a:r>
              <a:rPr lang="en-US" sz="2800" dirty="0" err="1"/>
              <a:t>Q&amp;a</a:t>
            </a:r>
            <a:r>
              <a:rPr lang="en-US" sz="2800" dirty="0"/>
              <a:t> due by 2pm Friday, June 12, 2026</a:t>
            </a:r>
          </a:p>
          <a:p>
            <a:r>
              <a:rPr lang="en-US" sz="2800" dirty="0"/>
              <a:t>Quotes due by 2pm Tuesday, July 21,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700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p>
          <a:p>
            <a:pPr lvl="1"/>
            <a:r>
              <a:rPr lang="en-US" dirty="0"/>
              <a:t>When submitting a Quote through </a:t>
            </a:r>
            <a:r>
              <a:rPr lang="en-US" b="1" i="1" dirty="0"/>
              <a:t>NJSTART</a:t>
            </a:r>
            <a:r>
              <a:rPr lang="en-US"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C7F0B-A147-8475-E61B-F22A7F8417E8}"/>
              </a:ext>
            </a:extLst>
          </p:cNvPr>
          <p:cNvSpPr>
            <a:spLocks noGrp="1"/>
          </p:cNvSpPr>
          <p:nvPr>
            <p:ph type="title"/>
          </p:nvPr>
        </p:nvSpPr>
        <p:spPr/>
        <p:txBody>
          <a:bodyPr/>
          <a:lstStyle/>
          <a:p>
            <a:r>
              <a:rPr lang="en-US" dirty="0"/>
              <a:t>State-Supplied Price Sheet	</a:t>
            </a:r>
          </a:p>
        </p:txBody>
      </p:sp>
      <p:sp>
        <p:nvSpPr>
          <p:cNvPr id="3" name="Content Placeholder 2">
            <a:extLst>
              <a:ext uri="{FF2B5EF4-FFF2-40B4-BE49-F238E27FC236}">
                <a16:creationId xmlns:a16="http://schemas.microsoft.com/office/drawing/2014/main" id="{24E7B176-7AA9-2E51-BE6F-A97BF1F03FB9}"/>
              </a:ext>
            </a:extLst>
          </p:cNvPr>
          <p:cNvSpPr>
            <a:spLocks noGrp="1"/>
          </p:cNvSpPr>
          <p:nvPr>
            <p:ph idx="1"/>
          </p:nvPr>
        </p:nvSpPr>
        <p:spPr/>
        <p:txBody>
          <a:bodyPr>
            <a:normAutofit/>
          </a:bodyPr>
          <a:lstStyle/>
          <a:p>
            <a:r>
              <a:rPr lang="en-US" dirty="0"/>
              <a:t>See Section 3.27, </a:t>
            </a:r>
            <a:r>
              <a:rPr lang="en-US" i="1" dirty="0"/>
              <a:t>State-Supplied Price Sheet Instructions</a:t>
            </a:r>
            <a:r>
              <a:rPr lang="en-US" dirty="0"/>
              <a:t>, for directions.</a:t>
            </a:r>
          </a:p>
          <a:p>
            <a:r>
              <a:rPr lang="en-US" dirty="0"/>
              <a:t>The Price Sheet is divided into thirty-four (34) price lines, which are further split into four (4) Groups.</a:t>
            </a:r>
          </a:p>
          <a:p>
            <a:pPr lvl="1"/>
            <a:r>
              <a:rPr lang="en-US" dirty="0"/>
              <a:t>Price Line 34 is a pass-through line for Agency Use and </a:t>
            </a:r>
            <a:r>
              <a:rPr lang="en-US" b="1" dirty="0"/>
              <a:t>should be left blank</a:t>
            </a:r>
          </a:p>
          <a:p>
            <a:r>
              <a:rPr lang="en-US" dirty="0"/>
              <a:t>Bidders </a:t>
            </a:r>
            <a:r>
              <a:rPr lang="en-US" b="1" dirty="0"/>
              <a:t>must</a:t>
            </a:r>
            <a:r>
              <a:rPr lang="en-US" dirty="0"/>
              <a:t> bid on price lines 1-33 in order to be considered for award. </a:t>
            </a:r>
          </a:p>
          <a:p>
            <a:pPr lvl="1"/>
            <a:r>
              <a:rPr lang="en-US" dirty="0"/>
              <a:t>A Bidder who does not bid on all required price lines will be considered non-responsive and have their Quote rejected</a:t>
            </a:r>
          </a:p>
        </p:txBody>
      </p:sp>
    </p:spTree>
    <p:extLst>
      <p:ext uri="{BB962C8B-B14F-4D97-AF65-F5344CB8AC3E}">
        <p14:creationId xmlns:p14="http://schemas.microsoft.com/office/powerpoint/2010/main" val="241617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442111" y="1631598"/>
            <a:ext cx="11547726" cy="4401205"/>
          </a:xfrm>
          <a:prstGeom prst="rect">
            <a:avLst/>
          </a:prstGeom>
        </p:spPr>
        <p:txBody>
          <a:bodyPr wrap="square">
            <a:spAutoFit/>
          </a:bodyPr>
          <a:lstStyle/>
          <a:p>
            <a:r>
              <a:rPr lang="en-US" sz="4000" dirty="0"/>
              <a:t>A Mandatory Site Visit is scheduled at 10:00 am on Tuesday, June 2, 2026. Please refer to Bid Solicitation Section 2.4 for details.</a:t>
            </a:r>
          </a:p>
          <a:p>
            <a:endParaRPr lang="en-US" sz="4000" dirty="0"/>
          </a:p>
          <a:p>
            <a:r>
              <a:rPr lang="en-US" sz="4000" dirty="0"/>
              <a:t>Q&amp;A due by 2pm Friday, June 12, 2026</a:t>
            </a:r>
          </a:p>
          <a:p>
            <a:endParaRPr lang="en-US" sz="4000" dirty="0"/>
          </a:p>
          <a:p>
            <a:r>
              <a:rPr lang="en-US" sz="4000" dirty="0"/>
              <a:t>Quotes due by 2pm Tuesday, July 21,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1349</TotalTime>
  <Words>1154</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Century Gothic</vt:lpstr>
      <vt:lpstr>Wingdings 3</vt:lpstr>
      <vt:lpstr>Ion</vt:lpstr>
      <vt:lpstr>Optional Pre-Quote Conference T2870 Transmission Facility Management for New Jersey Public Broadcasting Authority (NJPBA) 26DPP01314</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State-Supplied Price Sheet </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83</cp:revision>
  <cp:lastPrinted>2020-02-11T14:28:14Z</cp:lastPrinted>
  <dcterms:created xsi:type="dcterms:W3CDTF">2020-01-31T19:31:42Z</dcterms:created>
  <dcterms:modified xsi:type="dcterms:W3CDTF">2026-05-12T17:58:59Z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