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48" r:id="rId5"/>
  </p:sldMasterIdLst>
  <p:sldIdLst>
    <p:sldId id="256" r:id="rId6"/>
    <p:sldId id="257" r:id="rId7"/>
    <p:sldId id="260" r:id="rId8"/>
    <p:sldId id="270" r:id="rId9"/>
    <p:sldId id="271" r:id="rId10"/>
    <p:sldId id="272" r:id="rId11"/>
    <p:sldId id="275" r:id="rId12"/>
    <p:sldId id="274" r:id="rId13"/>
    <p:sldId id="278" r:id="rId14"/>
    <p:sldId id="279" r:id="rId15"/>
    <p:sldId id="268" r:id="rId16"/>
    <p:sldId id="269" r:id="rId17"/>
    <p:sldId id="276" r:id="rId18"/>
    <p:sldId id="267" r:id="rId19"/>
  </p:sldIdLst>
  <p:sldSz cx="12192000" cy="6858000"/>
  <p:notesSz cx="7023100" cy="93091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1" d="100"/>
          <a:sy n="111" d="100"/>
        </p:scale>
        <p:origin x="534" y="96"/>
      </p:cViewPr>
      <p:guideLst/>
    </p:cSldViewPr>
  </p:slideViewPr>
  <p:notesTextViewPr>
    <p:cViewPr>
      <p:scale>
        <a:sx n="3" d="2"/>
        <a:sy n="3" d="2"/>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3" Type="http://schemas.openxmlformats.org/officeDocument/2006/relationships/customXml" Target="../customXml/item3.xml"/><Relationship Id="rId21" Type="http://schemas.openxmlformats.org/officeDocument/2006/relationships/viewProps" Target="viewProps.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presProps" Target="presProp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tableStyles" Target="tableStyles.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154955" y="1447800"/>
            <a:ext cx="8825658" cy="3329581"/>
          </a:xfrm>
        </p:spPr>
        <p:txBody>
          <a:bodyPr anchor="b"/>
          <a:lstStyle>
            <a:lvl1pPr>
              <a:defRPr sz="7200"/>
            </a:lvl1pPr>
          </a:lstStyle>
          <a:p>
            <a:r>
              <a:rPr lang="en-US"/>
              <a:t>Click to edit Master title style</a:t>
            </a:r>
            <a:endParaRPr lang="en-US" dirty="0"/>
          </a:p>
        </p:txBody>
      </p:sp>
      <p:sp>
        <p:nvSpPr>
          <p:cNvPr id="3" name="Subtitle 2"/>
          <p:cNvSpPr>
            <a:spLocks noGrp="1"/>
          </p:cNvSpPr>
          <p:nvPr>
            <p:ph type="subTitle" idx="1"/>
          </p:nvPr>
        </p:nvSpPr>
        <p:spPr>
          <a:xfrm>
            <a:off x="1154955" y="4777380"/>
            <a:ext cx="8825658" cy="861420"/>
          </a:xfrm>
        </p:spPr>
        <p:txBody>
          <a:bodyPr anchor="t"/>
          <a:lstStyle>
            <a:lvl1pPr marL="0" indent="0" algn="l">
              <a:buNone/>
              <a:defRPr cap="all">
                <a:solidFill>
                  <a:schemeClr val="bg2">
                    <a:lumMod val="40000"/>
                    <a:lumOff val="6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1154956" y="2861733"/>
            <a:ext cx="8825657" cy="1915647"/>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5" y="4777381"/>
            <a:ext cx="8825658" cy="860400"/>
          </a:xfrm>
        </p:spPr>
        <p:txBody>
          <a:bodyPr anchor="t"/>
          <a:lstStyle>
            <a:lvl1pPr marL="0" indent="0" algn="l">
              <a:buNone/>
              <a:defRPr sz="2000" cap="all">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1103312" y="2060575"/>
            <a:ext cx="4396339" cy="4195763"/>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654493" y="2056092"/>
            <a:ext cx="4396341" cy="4200245"/>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9796027F-7875-4030-9381-8BD8C4F21935}" type="datetimeFigureOut">
              <a:rPr lang="en-US" dirty="0"/>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1103313" y="1905000"/>
            <a:ext cx="4396338"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1103312"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654495" y="1905000"/>
            <a:ext cx="4396339"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5654495" y="2514600"/>
            <a:ext cx="4396339" cy="3741738"/>
          </a:xfrm>
        </p:spPr>
        <p:txBody>
          <a:bodyPr>
            <a:normAutofit/>
          </a:bodyPr>
          <a:lstStyle>
            <a:lvl1pPr>
              <a:defRPr sz="1800"/>
            </a:lvl1pPr>
            <a:lvl2pPr>
              <a:defRPr sz="1600"/>
            </a:lvl2pPr>
            <a:lvl3pPr>
              <a:defRPr sz="1400"/>
            </a:lvl3pPr>
            <a:lvl4pPr>
              <a:defRPr sz="1200"/>
            </a:lvl4pPr>
            <a:lvl5pPr>
              <a:defRPr sz="1200"/>
            </a:lvl5pPr>
            <a:lvl6pPr>
              <a:defRPr sz="1200"/>
            </a:lvl6pPr>
            <a:lvl7pPr>
              <a:defRPr sz="1200"/>
            </a:lvl7pPr>
            <a:lvl8pPr>
              <a:defRPr sz="1200"/>
            </a:lvl8pPr>
            <a:lvl9pPr>
              <a:defRPr sz="12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9796027F-7875-4030-9381-8BD8C4F21935}" type="datetimeFigureOut">
              <a:rPr lang="en-US" dirty="0"/>
              <a:t>5/21/2026</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7" name="Date Placeholder 2"/>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3"/>
          <p:cNvSpPr>
            <a:spLocks noGrp="1"/>
          </p:cNvSpPr>
          <p:nvPr>
            <p:ph type="ftr" sz="quarter" idx="11"/>
          </p:nvPr>
        </p:nvSpPr>
        <p:spPr/>
        <p:txBody>
          <a:bodyPr/>
          <a:lstStyle/>
          <a:p>
            <a:endParaRPr lang="en-US" dirty="0"/>
          </a:p>
        </p:txBody>
      </p:sp>
      <p:sp>
        <p:nvSpPr>
          <p:cNvPr id="6" name="Slide Number Placeholder 4"/>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7" name="Date Placeholder 1"/>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2"/>
          <p:cNvSpPr>
            <a:spLocks noGrp="1"/>
          </p:cNvSpPr>
          <p:nvPr>
            <p:ph type="ftr" sz="quarter" idx="11"/>
          </p:nvPr>
        </p:nvSpPr>
        <p:spPr/>
        <p:txBody>
          <a:bodyPr/>
          <a:lstStyle/>
          <a:p>
            <a:endParaRPr lang="en-US" dirty="0"/>
          </a:p>
        </p:txBody>
      </p:sp>
      <p:sp>
        <p:nvSpPr>
          <p:cNvPr id="6" name="Slide Number Placeholder 3"/>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3" y="1447800"/>
            <a:ext cx="3401064" cy="1447800"/>
          </a:xfrm>
        </p:spPr>
        <p:txBody>
          <a:bodyPr anchor="b"/>
          <a:lstStyle>
            <a:lvl1pPr algn="l">
              <a:defRPr sz="2400" b="0"/>
            </a:lvl1pPr>
          </a:lstStyle>
          <a:p>
            <a:r>
              <a:rPr lang="en-US"/>
              <a:t>Click to edit Master title style</a:t>
            </a:r>
            <a:endParaRPr lang="en-US" dirty="0"/>
          </a:p>
        </p:txBody>
      </p:sp>
      <p:sp>
        <p:nvSpPr>
          <p:cNvPr id="3" name="Content Placeholder 2"/>
          <p:cNvSpPr>
            <a:spLocks noGrp="1"/>
          </p:cNvSpPr>
          <p:nvPr>
            <p:ph idx="1"/>
          </p:nvPr>
        </p:nvSpPr>
        <p:spPr>
          <a:xfrm>
            <a:off x="4784616" y="1447800"/>
            <a:ext cx="5195997" cy="4572000"/>
          </a:xfrm>
        </p:spPr>
        <p:txBody>
          <a:bodyPr anchor="ctr">
            <a:normAutofit/>
          </a:bodyPr>
          <a:lstStyle>
            <a:lvl1pPr>
              <a:defRPr sz="2000"/>
            </a:lvl1pPr>
            <a:lvl2pPr>
              <a:defRPr sz="1800"/>
            </a:lvl2pPr>
            <a:lvl3pPr>
              <a:defRPr sz="1600"/>
            </a:lvl3pPr>
            <a:lvl4pPr>
              <a:defRPr sz="1400"/>
            </a:lvl4pPr>
            <a:lvl5pPr>
              <a:defRPr sz="1400"/>
            </a:lvl5pPr>
            <a:lvl6pPr>
              <a:defRPr sz="1400"/>
            </a:lvl6pPr>
            <a:lvl7pPr>
              <a:defRPr sz="1400"/>
            </a:lvl7pPr>
            <a:lvl8pPr>
              <a:defRPr sz="1400"/>
            </a:lvl8pPr>
            <a:lvl9pPr>
              <a:defRPr sz="14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1154953" y="3129280"/>
            <a:ext cx="3401063" cy="2895599"/>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7" name="Date Placeholder 4"/>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5"/>
          <p:cNvSpPr>
            <a:spLocks noGrp="1"/>
          </p:cNvSpPr>
          <p:nvPr>
            <p:ph type="ftr" sz="quarter" idx="11"/>
          </p:nvPr>
        </p:nvSpPr>
        <p:spPr/>
        <p:txBody>
          <a:bodyPr/>
          <a:lstStyle/>
          <a:p>
            <a:endParaRPr lang="en-US" dirty="0"/>
          </a:p>
        </p:txBody>
      </p:sp>
      <p:sp>
        <p:nvSpPr>
          <p:cNvPr id="6"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3907" y="1854192"/>
            <a:ext cx="5092906" cy="1574808"/>
          </a:xfrm>
        </p:spPr>
        <p:txBody>
          <a:bodyPr anchor="b">
            <a:normAutofit/>
          </a:bodyPr>
          <a:lstStyle>
            <a:lvl1pPr algn="l">
              <a:defRPr sz="36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949546" y="1143000"/>
            <a:ext cx="3200400" cy="4572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4" y="3657600"/>
            <a:ext cx="5084979" cy="1371600"/>
          </a:xfrm>
        </p:spPr>
        <p:txBody>
          <a:bodyPr>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6" y="4800587"/>
            <a:ext cx="882565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54955" y="685800"/>
            <a:ext cx="8825658" cy="3640666"/>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4" name="Text Placeholder 3"/>
          <p:cNvSpPr>
            <a:spLocks noGrp="1"/>
          </p:cNvSpPr>
          <p:nvPr>
            <p:ph type="body" sz="half" idx="2"/>
          </p:nvPr>
        </p:nvSpPr>
        <p:spPr>
          <a:xfrm>
            <a:off x="1154956" y="5367325"/>
            <a:ext cx="8825656"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dirty="0"/>
              <a:t>5/21/2026</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1154954" y="1447800"/>
            <a:ext cx="8825659" cy="1981200"/>
          </a:xfrm>
        </p:spPr>
        <p:txBody>
          <a:bodyPr/>
          <a:lstStyle>
            <a:lvl1pPr>
              <a:defRPr sz="4800"/>
            </a:lvl1pPr>
          </a:lstStyle>
          <a:p>
            <a:r>
              <a:rPr lang="en-US"/>
              <a:t>Click to edit Master title style</a:t>
            </a:r>
            <a:endParaRPr lang="en-US" dirty="0"/>
          </a:p>
        </p:txBody>
      </p:sp>
      <p:sp>
        <p:nvSpPr>
          <p:cNvPr id="8" name="Text Placeholder 3"/>
          <p:cNvSpPr>
            <a:spLocks noGrp="1"/>
          </p:cNvSpPr>
          <p:nvPr>
            <p:ph type="body" sz="half" idx="2"/>
          </p:nvPr>
        </p:nvSpPr>
        <p:spPr>
          <a:xfrm>
            <a:off x="1154954" y="3657600"/>
            <a:ext cx="8825659" cy="23622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574801" y="1447800"/>
            <a:ext cx="7999315" cy="2323374"/>
          </a:xfrm>
        </p:spPr>
        <p:txBody>
          <a:bodyPr/>
          <a:lstStyle>
            <a:lvl1pPr>
              <a:defRPr sz="4800"/>
            </a:lvl1pPr>
          </a:lstStyle>
          <a:p>
            <a:r>
              <a:rPr lang="en-US"/>
              <a:t>Click to edit Master title style</a:t>
            </a:r>
            <a:endParaRPr lang="en-US" dirty="0"/>
          </a:p>
        </p:txBody>
      </p:sp>
      <p:sp>
        <p:nvSpPr>
          <p:cNvPr id="11" name="Text Placeholder 3"/>
          <p:cNvSpPr>
            <a:spLocks noGrp="1"/>
          </p:cNvSpPr>
          <p:nvPr>
            <p:ph type="body" sz="half" idx="14"/>
          </p:nvPr>
        </p:nvSpPr>
        <p:spPr>
          <a:xfrm>
            <a:off x="1930400" y="3771174"/>
            <a:ext cx="7279649" cy="342174"/>
          </a:xfrm>
        </p:spPr>
        <p:txBody>
          <a:bodyPr vert="horz" lIns="91440" tIns="45720" rIns="91440" bIns="45720" rtlCol="0" anchor="t">
            <a:normAutofit/>
          </a:bodyPr>
          <a:lstStyle>
            <a:lvl1pPr marL="0" indent="0">
              <a:buNone/>
              <a:defRPr lang="en-US" sz="1400" b="0" i="0" kern="1200" cap="small" dirty="0">
                <a:solidFill>
                  <a:schemeClr val="bg2">
                    <a:lumMod val="40000"/>
                    <a:lumOff val="60000"/>
                  </a:schemeClr>
                </a:solidFill>
                <a:latin typeface="+mj-lt"/>
                <a:ea typeface="+mj-ea"/>
                <a:cs typeface="+mj-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lvl="0" indent="0">
              <a:buNone/>
            </a:pPr>
            <a:r>
              <a:rPr lang="en-US"/>
              <a:t>Click to edit Master text styles</a:t>
            </a:r>
          </a:p>
        </p:txBody>
      </p:sp>
      <p:sp>
        <p:nvSpPr>
          <p:cNvPr id="10" name="Text Placeholder 3"/>
          <p:cNvSpPr>
            <a:spLocks noGrp="1"/>
          </p:cNvSpPr>
          <p:nvPr>
            <p:ph type="body" sz="half" idx="2"/>
          </p:nvPr>
        </p:nvSpPr>
        <p:spPr>
          <a:xfrm>
            <a:off x="1154954" y="4350657"/>
            <a:ext cx="8825659" cy="1676400"/>
          </a:xfrm>
        </p:spPr>
        <p:txBody>
          <a:bodyPr anchor="ctr">
            <a:normAutofit/>
          </a:bodyPr>
          <a:lstStyle>
            <a:lvl1pPr marL="0" indent="0">
              <a:buNone/>
              <a:defRPr sz="18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
        <p:nvSpPr>
          <p:cNvPr id="12" name="TextBox 11"/>
          <p:cNvSpPr txBox="1"/>
          <p:nvPr/>
        </p:nvSpPr>
        <p:spPr>
          <a:xfrm>
            <a:off x="898295" y="971253"/>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
        <p:nvSpPr>
          <p:cNvPr id="15" name="TextBox 14"/>
          <p:cNvSpPr txBox="1"/>
          <p:nvPr/>
        </p:nvSpPr>
        <p:spPr>
          <a:xfrm>
            <a:off x="9330490" y="2613787"/>
            <a:ext cx="801912" cy="1969770"/>
          </a:xfrm>
          <a:prstGeom prst="rect">
            <a:avLst/>
          </a:prstGeom>
          <a:noFill/>
        </p:spPr>
        <p:txBody>
          <a:bodyPr wrap="square" rtlCol="0">
            <a:spAutoFit/>
          </a:bodyPr>
          <a:lstStyle>
            <a:defPPr>
              <a:defRPr lang="en-US"/>
            </a:defPPr>
            <a:lvl1pPr algn="r">
              <a:defRPr sz="12200" b="0" i="0">
                <a:solidFill>
                  <a:schemeClr val="bg2">
                    <a:lumMod val="40000"/>
                    <a:lumOff val="60000"/>
                  </a:schemeClr>
                </a:solidFill>
                <a:latin typeface="Arial"/>
                <a:ea typeface="+mj-ea"/>
                <a:cs typeface="+mj-cs"/>
              </a:defRPr>
            </a:lvl1pPr>
          </a:lstStyle>
          <a:p>
            <a:pPr lvl="0"/>
            <a:r>
              <a:rPr lang="en-US" dirty="0"/>
              <a:t>”</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1154954" y="3124201"/>
            <a:ext cx="8825660" cy="1653180"/>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1154954" y="4777381"/>
            <a:ext cx="8825659" cy="860400"/>
          </a:xfrm>
        </p:spPr>
        <p:txBody>
          <a:bodyPr anchor="t"/>
          <a:lstStyle>
            <a:lvl1pPr marL="0" indent="0" algn="l">
              <a:buNone/>
              <a:defRPr sz="2000" cap="none">
                <a:solidFill>
                  <a:schemeClr val="bg2">
                    <a:lumMod val="40000"/>
                    <a:lumOff val="6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32947" y="1981200"/>
            <a:ext cx="2946866"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6" name="Text Placeholder 3"/>
          <p:cNvSpPr>
            <a:spLocks noGrp="1"/>
          </p:cNvSpPr>
          <p:nvPr>
            <p:ph type="body" sz="half" idx="15"/>
          </p:nvPr>
        </p:nvSpPr>
        <p:spPr>
          <a:xfrm>
            <a:off x="652463" y="2667000"/>
            <a:ext cx="2927350"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3659" y="1981200"/>
            <a:ext cx="2936241"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9" name="Text Placeholder 3"/>
          <p:cNvSpPr>
            <a:spLocks noGrp="1"/>
          </p:cNvSpPr>
          <p:nvPr>
            <p:ph type="body" sz="half" idx="16"/>
          </p:nvPr>
        </p:nvSpPr>
        <p:spPr>
          <a:xfrm>
            <a:off x="3873106" y="2667000"/>
            <a:ext cx="2946794"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1981200"/>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Text Placeholder 3"/>
          <p:cNvSpPr>
            <a:spLocks noGrp="1"/>
          </p:cNvSpPr>
          <p:nvPr>
            <p:ph type="body" sz="half" idx="17"/>
          </p:nvPr>
        </p:nvSpPr>
        <p:spPr>
          <a:xfrm>
            <a:off x="7124700" y="2667000"/>
            <a:ext cx="2932113" cy="3589338"/>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7" name="Straight Connector 16"/>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18" name="Straight Connector 17"/>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sz="4200"/>
            </a:lvl1pPr>
          </a:lstStyle>
          <a:p>
            <a:r>
              <a:rPr lang="en-US"/>
              <a:t>Click to edit Master title style</a:t>
            </a:r>
            <a:endParaRPr lang="en-US" dirty="0"/>
          </a:p>
        </p:txBody>
      </p:sp>
      <p:sp>
        <p:nvSpPr>
          <p:cNvPr id="3" name="Text Placeholder 2"/>
          <p:cNvSpPr>
            <a:spLocks noGrp="1"/>
          </p:cNvSpPr>
          <p:nvPr>
            <p:ph type="body" idx="1"/>
          </p:nvPr>
        </p:nvSpPr>
        <p:spPr>
          <a:xfrm>
            <a:off x="652463" y="4250949"/>
            <a:ext cx="2940050"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9" name="Picture Placeholder 2"/>
          <p:cNvSpPr>
            <a:spLocks noGrp="1" noChangeAspect="1"/>
          </p:cNvSpPr>
          <p:nvPr>
            <p:ph type="pic" idx="15"/>
          </p:nvPr>
        </p:nvSpPr>
        <p:spPr>
          <a:xfrm>
            <a:off x="652463" y="2209800"/>
            <a:ext cx="2940050"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2" name="Text Placeholder 3"/>
          <p:cNvSpPr>
            <a:spLocks noGrp="1"/>
          </p:cNvSpPr>
          <p:nvPr>
            <p:ph type="body" sz="half" idx="18"/>
          </p:nvPr>
        </p:nvSpPr>
        <p:spPr>
          <a:xfrm>
            <a:off x="652463" y="4827211"/>
            <a:ext cx="2940050"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Text Placeholder 4"/>
          <p:cNvSpPr>
            <a:spLocks noGrp="1"/>
          </p:cNvSpPr>
          <p:nvPr>
            <p:ph type="body" sz="quarter" idx="3"/>
          </p:nvPr>
        </p:nvSpPr>
        <p:spPr>
          <a:xfrm>
            <a:off x="3889375" y="4250949"/>
            <a:ext cx="2930525"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0" name="Picture Placeholder 2"/>
          <p:cNvSpPr>
            <a:spLocks noGrp="1" noChangeAspect="1"/>
          </p:cNvSpPr>
          <p:nvPr>
            <p:ph type="pic" idx="21"/>
          </p:nvPr>
        </p:nvSpPr>
        <p:spPr>
          <a:xfrm>
            <a:off x="3889374" y="2209800"/>
            <a:ext cx="2930525"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3" name="Text Placeholder 3"/>
          <p:cNvSpPr>
            <a:spLocks noGrp="1"/>
          </p:cNvSpPr>
          <p:nvPr>
            <p:ph type="body" sz="half" idx="19"/>
          </p:nvPr>
        </p:nvSpPr>
        <p:spPr>
          <a:xfrm>
            <a:off x="3888022" y="4827210"/>
            <a:ext cx="2934406"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4" name="Text Placeholder 4"/>
          <p:cNvSpPr>
            <a:spLocks noGrp="1"/>
          </p:cNvSpPr>
          <p:nvPr>
            <p:ph type="body" sz="quarter" idx="13"/>
          </p:nvPr>
        </p:nvSpPr>
        <p:spPr>
          <a:xfrm>
            <a:off x="7124700" y="4250949"/>
            <a:ext cx="2932113" cy="576262"/>
          </a:xfrm>
        </p:spPr>
        <p:txBody>
          <a:bodyPr anchor="b">
            <a:noAutofit/>
          </a:bodyPr>
          <a:lstStyle>
            <a:lvl1pPr marL="0" indent="0">
              <a:buNone/>
              <a:defRPr sz="2400" b="0">
                <a:solidFill>
                  <a:schemeClr val="bg2">
                    <a:lumMod val="40000"/>
                    <a:lumOff val="60000"/>
                  </a:schemeClr>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31" name="Picture Placeholder 2"/>
          <p:cNvSpPr>
            <a:spLocks noGrp="1" noChangeAspect="1"/>
          </p:cNvSpPr>
          <p:nvPr>
            <p:ph type="pic" idx="22"/>
          </p:nvPr>
        </p:nvSpPr>
        <p:spPr>
          <a:xfrm>
            <a:off x="7124699" y="2209800"/>
            <a:ext cx="2932113" cy="1524000"/>
          </a:xfrm>
          <a:prstGeom prst="roundRect">
            <a:avLst>
              <a:gd name="adj" fmla="val 1858"/>
            </a:avLst>
          </a:prstGeom>
          <a:effectLst>
            <a:outerShdw blurRad="50800" dist="50800" dir="5400000" algn="tl" rotWithShape="0">
              <a:srgbClr val="000000">
                <a:alpha val="43000"/>
              </a:srgbClr>
            </a:outerShdw>
          </a:effectLst>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dirty="0"/>
              <a:t>Click icon to add picture</a:t>
            </a:r>
          </a:p>
        </p:txBody>
      </p:sp>
      <p:sp>
        <p:nvSpPr>
          <p:cNvPr id="24" name="Text Placeholder 3"/>
          <p:cNvSpPr>
            <a:spLocks noGrp="1"/>
          </p:cNvSpPr>
          <p:nvPr>
            <p:ph type="body" sz="half" idx="20"/>
          </p:nvPr>
        </p:nvSpPr>
        <p:spPr>
          <a:xfrm>
            <a:off x="7124575" y="4827208"/>
            <a:ext cx="2935997" cy="659189"/>
          </a:xfrm>
        </p:spPr>
        <p:txBody>
          <a:bodyPr anchor="t">
            <a:normAutofit/>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cxnSp>
        <p:nvCxnSpPr>
          <p:cNvPr id="19" name="Straight Connector 18"/>
          <p:cNvCxnSpPr/>
          <p:nvPr/>
        </p:nvCxnSpPr>
        <p:spPr>
          <a:xfrm>
            <a:off x="3726142" y="2133600"/>
            <a:ext cx="0" cy="3962400"/>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a:off x="6962227" y="2133600"/>
            <a:ext cx="0" cy="3966882"/>
          </a:xfrm>
          <a:prstGeom prst="line">
            <a:avLst/>
          </a:prstGeom>
          <a:ln w="12700" cmpd="sng">
            <a:solidFill>
              <a:schemeClr val="bg2">
                <a:lumMod val="40000"/>
                <a:lumOff val="60000"/>
                <a:alpha val="40000"/>
              </a:schemeClr>
            </a:solidFill>
          </a:ln>
        </p:spPr>
        <p:style>
          <a:lnRef idx="2">
            <a:schemeClr val="accent1"/>
          </a:lnRef>
          <a:fillRef idx="0">
            <a:schemeClr val="accent1"/>
          </a:fillRef>
          <a:effectRef idx="1">
            <a:schemeClr val="accent1"/>
          </a:effectRef>
          <a:fontRef idx="minor">
            <a:schemeClr val="tx1"/>
          </a:fontRef>
        </p:style>
      </p:cxnSp>
      <p:sp>
        <p:nvSpPr>
          <p:cNvPr id="7"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4"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nchor="t" anchorCtr="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304212" y="430213"/>
            <a:ext cx="1752601" cy="5826125"/>
          </a:xfrm>
        </p:spPr>
        <p:txBody>
          <a:bodyPr vert="eaVert" anchor="b" anchorCtr="0"/>
          <a:lstStyle/>
          <a:p>
            <a:r>
              <a:rPr lang="en-US"/>
              <a:t>Click to edit Master title style</a:t>
            </a:r>
            <a:endParaRPr lang="en-US" dirty="0"/>
          </a:p>
        </p:txBody>
      </p:sp>
      <p:sp>
        <p:nvSpPr>
          <p:cNvPr id="3" name="Vertical Text Placeholder 2"/>
          <p:cNvSpPr>
            <a:spLocks noGrp="1"/>
          </p:cNvSpPr>
          <p:nvPr>
            <p:ph type="body" orient="vert" idx="1"/>
          </p:nvPr>
        </p:nvSpPr>
        <p:spPr>
          <a:xfrm>
            <a:off x="652463" y="887414"/>
            <a:ext cx="7423149" cy="536892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509A250-FF31-4206-8172-F9D3106AACB1}" type="datetimeFigureOut">
              <a:rPr lang="en-US" dirty="0"/>
              <a:t>5/21/2026</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21" Type="http://schemas.openxmlformats.org/officeDocument/2006/relationships/image" Target="../media/image4.png"/><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2.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 Id="rId22" Type="http://schemas.openxmlformats.org/officeDocument/2006/relationships/image" Target="../media/image5.png"/></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pic>
        <p:nvPicPr>
          <p:cNvPr id="8" name="Picture 7"/>
          <p:cNvPicPr>
            <a:picLocks noChangeAspect="1"/>
          </p:cNvPicPr>
          <p:nvPr/>
        </p:nvPicPr>
        <p:blipFill rotWithShape="1">
          <a:blip r:embed="rId19">
            <a:extLst>
              <a:ext uri="{28A0092B-C50C-407E-A947-70E740481C1C}">
                <a14:useLocalDpi xmlns:a14="http://schemas.microsoft.com/office/drawing/2010/main" val="0"/>
              </a:ext>
            </a:extLst>
          </a:blip>
          <a:srcRect l="3613"/>
          <a:stretch/>
        </p:blipFill>
        <p:spPr>
          <a:xfrm>
            <a:off x="0" y="2669685"/>
            <a:ext cx="4037012" cy="4188315"/>
          </a:xfrm>
          <a:prstGeom prst="rect">
            <a:avLst/>
          </a:prstGeom>
        </p:spPr>
      </p:pic>
      <p:pic>
        <p:nvPicPr>
          <p:cNvPr id="7" name="Picture 6"/>
          <p:cNvPicPr>
            <a:picLocks noChangeAspect="1"/>
          </p:cNvPicPr>
          <p:nvPr/>
        </p:nvPicPr>
        <p:blipFill rotWithShape="1">
          <a:blip r:embed="rId20">
            <a:extLst>
              <a:ext uri="{28A0092B-C50C-407E-A947-70E740481C1C}">
                <a14:useLocalDpi xmlns:a14="http://schemas.microsoft.com/office/drawing/2010/main" val="0"/>
              </a:ext>
            </a:extLst>
          </a:blip>
          <a:srcRect l="35640"/>
          <a:stretch/>
        </p:blipFill>
        <p:spPr>
          <a:xfrm>
            <a:off x="0" y="2892347"/>
            <a:ext cx="1522412" cy="2365453"/>
          </a:xfrm>
          <a:prstGeom prst="rect">
            <a:avLst/>
          </a:prstGeom>
        </p:spPr>
      </p:pic>
      <p:sp>
        <p:nvSpPr>
          <p:cNvPr id="16" name="Oval 15"/>
          <p:cNvSpPr/>
          <p:nvPr/>
        </p:nvSpPr>
        <p:spPr>
          <a:xfrm>
            <a:off x="8609012" y="1676400"/>
            <a:ext cx="2819400" cy="2819400"/>
          </a:xfrm>
          <a:prstGeom prst="ellipse">
            <a:avLst/>
          </a:prstGeom>
          <a:gradFill flip="none" rotWithShape="1">
            <a:gsLst>
              <a:gs pos="0">
                <a:schemeClr val="bg2">
                  <a:lumMod val="60000"/>
                  <a:lumOff val="40000"/>
                  <a:alpha val="7000"/>
                </a:schemeClr>
              </a:gs>
              <a:gs pos="69000">
                <a:schemeClr val="bg2">
                  <a:lumMod val="60000"/>
                  <a:lumOff val="40000"/>
                  <a:alpha val="0"/>
                </a:schemeClr>
              </a:gs>
              <a:gs pos="36000">
                <a:schemeClr val="bg2">
                  <a:lumMod val="60000"/>
                  <a:lumOff val="40000"/>
                  <a:alpha val="6000"/>
                </a:schemeClr>
              </a:gs>
            </a:gsLst>
            <a:path path="circle">
              <a:fillToRect l="50000" t="50000" r="50000" b="50000"/>
            </a:path>
            <a:tileRect/>
          </a:gradFill>
          <a:ln>
            <a:noFill/>
          </a:ln>
          <a:effectLst/>
        </p:spPr>
        <p:style>
          <a:lnRef idx="1">
            <a:schemeClr val="accent1"/>
          </a:lnRef>
          <a:fillRef idx="3">
            <a:schemeClr val="accent1"/>
          </a:fillRef>
          <a:effectRef idx="2">
            <a:schemeClr val="accent1"/>
          </a:effectRef>
          <a:fontRef idx="minor">
            <a:schemeClr val="lt1"/>
          </a:fontRef>
        </p:style>
        <p:txBody>
          <a:bodyPr/>
          <a:lstStyle/>
          <a:p>
            <a:endParaRPr lang="en-US"/>
          </a:p>
        </p:txBody>
      </p:sp>
      <p:pic>
        <p:nvPicPr>
          <p:cNvPr id="9" name="Picture 8"/>
          <p:cNvPicPr>
            <a:picLocks noChangeAspect="1"/>
          </p:cNvPicPr>
          <p:nvPr/>
        </p:nvPicPr>
        <p:blipFill rotWithShape="1">
          <a:blip r:embed="rId21">
            <a:extLst>
              <a:ext uri="{28A0092B-C50C-407E-A947-70E740481C1C}">
                <a14:useLocalDpi xmlns:a14="http://schemas.microsoft.com/office/drawing/2010/main" val="0"/>
              </a:ext>
            </a:extLst>
          </a:blip>
          <a:srcRect t="28813"/>
          <a:stretch/>
        </p:blipFill>
        <p:spPr>
          <a:xfrm>
            <a:off x="7999412" y="0"/>
            <a:ext cx="1603387" cy="1141407"/>
          </a:xfrm>
          <a:prstGeom prst="rect">
            <a:avLst/>
          </a:prstGeom>
        </p:spPr>
      </p:pic>
      <p:pic>
        <p:nvPicPr>
          <p:cNvPr id="10" name="Picture 9"/>
          <p:cNvPicPr>
            <a:picLocks noChangeAspect="1"/>
          </p:cNvPicPr>
          <p:nvPr/>
        </p:nvPicPr>
        <p:blipFill rotWithShape="1">
          <a:blip r:embed="rId22">
            <a:extLst>
              <a:ext uri="{28A0092B-C50C-407E-A947-70E740481C1C}">
                <a14:useLocalDpi xmlns:a14="http://schemas.microsoft.com/office/drawing/2010/main" val="0"/>
              </a:ext>
            </a:extLst>
          </a:blip>
          <a:srcRect b="23320"/>
          <a:stretch/>
        </p:blipFill>
        <p:spPr>
          <a:xfrm>
            <a:off x="8605878" y="6096000"/>
            <a:ext cx="993734" cy="762000"/>
          </a:xfrm>
          <a:prstGeom prst="rect">
            <a:avLst/>
          </a:prstGeom>
        </p:spPr>
      </p:pic>
      <p:sp>
        <p:nvSpPr>
          <p:cNvPr id="14" name="Rectangle 13"/>
          <p:cNvSpPr/>
          <p:nvPr/>
        </p:nvSpPr>
        <p:spPr>
          <a:xfrm>
            <a:off x="10437812" y="0"/>
            <a:ext cx="685800" cy="1143000"/>
          </a:xfrm>
          <a:prstGeom prst="rect">
            <a:avLst/>
          </a:prstGeom>
          <a:solidFill>
            <a:schemeClr val="accent1"/>
          </a:solidFill>
          <a:ln>
            <a:noFill/>
          </a:ln>
        </p:spPr>
        <p:style>
          <a:lnRef idx="1">
            <a:schemeClr val="accent1"/>
          </a:lnRef>
          <a:fillRef idx="3">
            <a:schemeClr val="accent1"/>
          </a:fillRef>
          <a:effectRef idx="2">
            <a:schemeClr val="accent1"/>
          </a:effectRef>
          <a:fontRef idx="minor">
            <a:schemeClr val="lt1"/>
          </a:fontRef>
        </p:style>
        <p:txBody>
          <a:bodyPr/>
          <a:lstStyle/>
          <a:p>
            <a:endParaRPr lang="en-US"/>
          </a:p>
        </p:txBody>
      </p:sp>
      <p:sp>
        <p:nvSpPr>
          <p:cNvPr id="2" name="Title Placeholder 1"/>
          <p:cNvSpPr>
            <a:spLocks noGrp="1"/>
          </p:cNvSpPr>
          <p:nvPr>
            <p:ph type="title"/>
          </p:nvPr>
        </p:nvSpPr>
        <p:spPr>
          <a:xfrm>
            <a:off x="646111" y="452718"/>
            <a:ext cx="9404723" cy="1400530"/>
          </a:xfrm>
          <a:prstGeom prst="rect">
            <a:avLst/>
          </a:prstGeom>
        </p:spPr>
        <p:txBody>
          <a:bodyPr vert="horz" lIns="91440" tIns="45720" rIns="91440" bIns="45720" rtlCol="0" anchor="t">
            <a:noAutofit/>
          </a:bodyPr>
          <a:lstStyle/>
          <a:p>
            <a:r>
              <a:rPr lang="en-US"/>
              <a:t>Click to edit Master title style</a:t>
            </a:r>
            <a:endParaRPr lang="en-US" dirty="0"/>
          </a:p>
        </p:txBody>
      </p:sp>
      <p:sp>
        <p:nvSpPr>
          <p:cNvPr id="3" name="Text Placeholder 2"/>
          <p:cNvSpPr>
            <a:spLocks noGrp="1"/>
          </p:cNvSpPr>
          <p:nvPr>
            <p:ph type="body" idx="1"/>
          </p:nvPr>
        </p:nvSpPr>
        <p:spPr>
          <a:xfrm>
            <a:off x="1103312" y="2052918"/>
            <a:ext cx="8946541" cy="4195481"/>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5400000">
            <a:off x="10155639" y="1790701"/>
            <a:ext cx="990599" cy="304799"/>
          </a:xfrm>
          <a:prstGeom prst="rect">
            <a:avLst/>
          </a:prstGeom>
        </p:spPr>
        <p:txBody>
          <a:bodyPr vert="horz" lIns="91440" tIns="45720" rIns="91440" bIns="45720" rtlCol="0" anchor="t"/>
          <a:lstStyle>
            <a:lvl1pPr algn="l">
              <a:defRPr sz="1100" b="0" i="0">
                <a:solidFill>
                  <a:schemeClr val="tx1">
                    <a:tint val="75000"/>
                    <a:alpha val="60000"/>
                  </a:schemeClr>
                </a:solidFill>
              </a:defRPr>
            </a:lvl1pPr>
          </a:lstStyle>
          <a:p>
            <a:fld id="{4AAD347D-5ACD-4C99-B74B-A9C85AD731AF}" type="datetimeFigureOut">
              <a:rPr lang="en-US" dirty="0"/>
              <a:t>5/21/2026</a:t>
            </a:fld>
            <a:endParaRPr lang="en-US" dirty="0"/>
          </a:p>
        </p:txBody>
      </p:sp>
      <p:sp>
        <p:nvSpPr>
          <p:cNvPr id="5" name="Footer Placeholder 4"/>
          <p:cNvSpPr>
            <a:spLocks noGrp="1"/>
          </p:cNvSpPr>
          <p:nvPr>
            <p:ph type="ftr" sz="quarter" idx="3"/>
          </p:nvPr>
        </p:nvSpPr>
        <p:spPr>
          <a:xfrm rot="5400000">
            <a:off x="8951573" y="3225297"/>
            <a:ext cx="3859795" cy="304801"/>
          </a:xfrm>
          <a:prstGeom prst="rect">
            <a:avLst/>
          </a:prstGeom>
        </p:spPr>
        <p:txBody>
          <a:bodyPr vert="horz" lIns="91440" tIns="45720" rIns="91440" bIns="45720" rtlCol="0" anchor="b"/>
          <a:lstStyle>
            <a:lvl1pPr algn="l">
              <a:defRPr sz="1100" b="0" i="0">
                <a:solidFill>
                  <a:schemeClr val="tx1">
                    <a:tint val="75000"/>
                    <a:alpha val="60000"/>
                  </a:schemeClr>
                </a:solidFill>
              </a:defRPr>
            </a:lvl1pPr>
          </a:lstStyle>
          <a:p>
            <a:endParaRPr lang="en-US" dirty="0"/>
          </a:p>
        </p:txBody>
      </p:sp>
      <p:sp>
        <p:nvSpPr>
          <p:cNvPr id="6" name="Slide Number Placeholder 5"/>
          <p:cNvSpPr>
            <a:spLocks noGrp="1"/>
          </p:cNvSpPr>
          <p:nvPr>
            <p:ph type="sldNum" sz="quarter" idx="4"/>
          </p:nvPr>
        </p:nvSpPr>
        <p:spPr bwMode="gray">
          <a:xfrm>
            <a:off x="10352540" y="295729"/>
            <a:ext cx="838199" cy="767687"/>
          </a:xfrm>
          <a:prstGeom prst="rect">
            <a:avLst/>
          </a:prstGeom>
        </p:spPr>
        <p:txBody>
          <a:bodyPr vert="horz" lIns="91440" tIns="45720" rIns="91440" bIns="45720" rtlCol="0" anchor="b"/>
          <a:lstStyle>
            <a:lvl1pPr algn="ctr">
              <a:defRPr sz="2800" b="0" i="0">
                <a:solidFill>
                  <a:schemeClr val="tx1">
                    <a:tint val="75000"/>
                  </a:schemeClr>
                </a:solidFill>
              </a:defRPr>
            </a:lvl1pPr>
          </a:lstStyle>
          <a:p>
            <a:fld id="{D57F1E4F-1CFF-5643-939E-02111984F565}" type="slidenum">
              <a:rPr lang="en-US" dirty="0"/>
              <a:t>‹#›</a:t>
            </a:fld>
            <a:endParaRPr lang="en-US" dirty="0"/>
          </a:p>
        </p:txBody>
      </p:sp>
    </p:spTree>
  </p:cSld>
  <p:clrMap bg1="dk1" tx1="lt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68" r:id="rId9"/>
    <p:sldLayoutId id="2147483667" r:id="rId10"/>
    <p:sldLayoutId id="2147483661" r:id="rId11"/>
    <p:sldLayoutId id="2147483664" r:id="rId12"/>
    <p:sldLayoutId id="2147483662" r:id="rId13"/>
    <p:sldLayoutId id="2147483669" r:id="rId14"/>
    <p:sldLayoutId id="2147483670" r:id="rId15"/>
    <p:sldLayoutId id="2147483658" r:id="rId16"/>
    <p:sldLayoutId id="2147483659" r:id="rId17"/>
  </p:sldLayoutIdLst>
  <p:hf sldNum="0" hdr="0" ftr="0" dt="0"/>
  <p:txStyles>
    <p:titleStyle>
      <a:lvl1pPr algn="l" defTabSz="457200" rtl="0" eaLnBrk="1" latinLnBrk="0" hangingPunct="1">
        <a:spcBef>
          <a:spcPct val="0"/>
        </a:spcBef>
        <a:buNone/>
        <a:defRPr sz="4200" b="0" i="0" kern="1200">
          <a:solidFill>
            <a:schemeClr val="tx2"/>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2000" b="0" i="0" kern="1200">
          <a:solidFill>
            <a:schemeClr val="tx1"/>
          </a:solidFill>
          <a:latin typeface="+mj-lt"/>
          <a:ea typeface="+mj-ea"/>
          <a:cs typeface="+mj-cs"/>
        </a:defRPr>
      </a:lvl1pPr>
      <a:lvl2pPr marL="742950" indent="-28575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800" b="0" i="0" kern="1200">
          <a:solidFill>
            <a:schemeClr val="tx1"/>
          </a:solidFill>
          <a:latin typeface="+mj-lt"/>
          <a:ea typeface="+mj-ea"/>
          <a:cs typeface="+mj-cs"/>
        </a:defRPr>
      </a:lvl2pPr>
      <a:lvl3pPr marL="1143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600" b="0" i="0" kern="1200">
          <a:solidFill>
            <a:schemeClr val="tx1"/>
          </a:solidFill>
          <a:latin typeface="+mj-lt"/>
          <a:ea typeface="+mj-ea"/>
          <a:cs typeface="+mj-cs"/>
        </a:defRPr>
      </a:lvl3pPr>
      <a:lvl4pPr marL="1600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4pPr>
      <a:lvl5pPr marL="20574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5pPr>
      <a:lvl6pPr marL="2506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6pPr>
      <a:lvl7pPr marL="29718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7pPr>
      <a:lvl8pPr marL="34290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8pPr>
      <a:lvl9pPr marL="3886200" indent="-228600" algn="l" defTabSz="457200" rtl="0" eaLnBrk="1" latinLnBrk="0" hangingPunct="1">
        <a:spcBef>
          <a:spcPts val="1000"/>
        </a:spcBef>
        <a:spcAft>
          <a:spcPts val="0"/>
        </a:spcAft>
        <a:buClr>
          <a:schemeClr val="bg2">
            <a:lumMod val="40000"/>
            <a:lumOff val="60000"/>
          </a:schemeClr>
        </a:buClr>
        <a:buSzPct val="80000"/>
        <a:buFont typeface="Wingdings 3" charset="2"/>
        <a:buChar char=""/>
        <a:defRPr sz="1400" b="0" i="0" kern="1200">
          <a:solidFill>
            <a:schemeClr val="tx1"/>
          </a:solidFill>
          <a:latin typeface="+mj-lt"/>
          <a:ea typeface="+mj-ea"/>
          <a:cs typeface="+mj-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hyperlink" Target="https://www.state.nj.us/treasury/purchase/vendor.shtml" TargetMode="Externa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sz="5400" u="sng" dirty="0"/>
              <a:t>Optional Pre-Quote Conference</a:t>
            </a:r>
            <a:br>
              <a:rPr lang="en-US" sz="3600" dirty="0"/>
            </a:br>
            <a:r>
              <a:rPr lang="en-US" sz="3600" dirty="0"/>
              <a:t>T0390 – Vehicle Washing and Cleaning Services (Supplemental)</a:t>
            </a:r>
            <a:br>
              <a:rPr lang="en-US" sz="3600" dirty="0"/>
            </a:br>
            <a:r>
              <a:rPr lang="en-US" sz="3600" dirty="0"/>
              <a:t>26DPP01305</a:t>
            </a:r>
          </a:p>
        </p:txBody>
      </p:sp>
      <p:sp>
        <p:nvSpPr>
          <p:cNvPr id="3" name="Subtitle 2"/>
          <p:cNvSpPr>
            <a:spLocks noGrp="1"/>
          </p:cNvSpPr>
          <p:nvPr>
            <p:ph type="subTitle" idx="1"/>
          </p:nvPr>
        </p:nvSpPr>
        <p:spPr>
          <a:xfrm>
            <a:off x="1154955" y="4777380"/>
            <a:ext cx="8825658" cy="1279388"/>
          </a:xfrm>
        </p:spPr>
        <p:txBody>
          <a:bodyPr>
            <a:normAutofit/>
          </a:bodyPr>
          <a:lstStyle/>
          <a:p>
            <a:r>
              <a:rPr lang="en-US" sz="2800" dirty="0" err="1"/>
              <a:t>Q&amp;a</a:t>
            </a:r>
            <a:r>
              <a:rPr lang="en-US" sz="2800" dirty="0"/>
              <a:t> due by 2pm Thursday, June 18, 2026</a:t>
            </a:r>
          </a:p>
          <a:p>
            <a:r>
              <a:rPr lang="en-US" sz="2800" dirty="0"/>
              <a:t>Quotes due by 2pm Thursday, July 30, 2026</a:t>
            </a:r>
          </a:p>
        </p:txBody>
      </p:sp>
    </p:spTree>
    <p:extLst>
      <p:ext uri="{BB962C8B-B14F-4D97-AF65-F5344CB8AC3E}">
        <p14:creationId xmlns:p14="http://schemas.microsoft.com/office/powerpoint/2010/main" val="424169198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WELCOME &amp; INTRODUCTIONS</a:t>
            </a:r>
            <a:br>
              <a:rPr lang="en-US" dirty="0"/>
            </a:br>
            <a:endParaRPr lang="en-US" dirty="0"/>
          </a:p>
        </p:txBody>
      </p:sp>
      <p:sp>
        <p:nvSpPr>
          <p:cNvPr id="3" name="Content Placeholder 2"/>
          <p:cNvSpPr>
            <a:spLocks noGrp="1"/>
          </p:cNvSpPr>
          <p:nvPr>
            <p:ph idx="1"/>
          </p:nvPr>
        </p:nvSpPr>
        <p:spPr/>
        <p:txBody>
          <a:bodyPr>
            <a:normAutofit fontScale="92500" lnSpcReduction="20000"/>
          </a:bodyPr>
          <a:lstStyle/>
          <a:p>
            <a:r>
              <a:rPr lang="en-US" dirty="0"/>
              <a:t>Please sign in by entering your name, company, and email in the Microsoft Teams chat window. </a:t>
            </a:r>
          </a:p>
          <a:p>
            <a:pPr lvl="1"/>
            <a:r>
              <a:rPr lang="en-US" dirty="0"/>
              <a:t>A list of attendees and these slides will be posted to NJSTART. </a:t>
            </a:r>
          </a:p>
          <a:p>
            <a:r>
              <a:rPr lang="en-US" dirty="0"/>
              <a:t>Please note this conference is being recorded. </a:t>
            </a:r>
          </a:p>
          <a:p>
            <a:r>
              <a:rPr lang="en-US" dirty="0"/>
              <a:t>Please identify yourself and the firm you represent prior to asking a question.</a:t>
            </a:r>
          </a:p>
          <a:p>
            <a:pPr lvl="0"/>
            <a:r>
              <a:rPr lang="en-US" dirty="0"/>
              <a:t>Please make sure you are registered in NJSTART, and that your contact information remains current.  </a:t>
            </a:r>
          </a:p>
          <a:p>
            <a:pPr lvl="1"/>
            <a:r>
              <a:rPr lang="en-US" dirty="0"/>
              <a:t>NJSTART Vendor email support: </a:t>
            </a:r>
            <a:r>
              <a:rPr lang="en-US" b="1" dirty="0"/>
              <a:t>njstart@treas.nj.gov</a:t>
            </a:r>
            <a:br>
              <a:rPr lang="en-US" dirty="0"/>
            </a:br>
            <a:r>
              <a:rPr lang="en-US" dirty="0"/>
              <a:t>NJSTART Vendor phone support – (609) 341-3500 Staffed Monday to Friday 8:30 a.m. to 4:30 p.m.</a:t>
            </a:r>
          </a:p>
          <a:p>
            <a:pPr lvl="1"/>
            <a:r>
              <a:rPr lang="en-US" dirty="0">
                <a:hlinkClick r:id="rId2"/>
              </a:rPr>
              <a:t>https://www.state.nj.us/treasury/purchase/vendor.shtml</a:t>
            </a:r>
            <a:endParaRPr lang="en-US" dirty="0"/>
          </a:p>
          <a:p>
            <a:pPr marL="457200" lvl="1" indent="0">
              <a:buNone/>
            </a:pPr>
            <a:r>
              <a:rPr lang="en-US" dirty="0"/>
              <a:t>  </a:t>
            </a:r>
          </a:p>
          <a:p>
            <a:pPr marL="0" indent="0">
              <a:buNone/>
            </a:pPr>
            <a:endParaRPr lang="en-US" dirty="0"/>
          </a:p>
          <a:p>
            <a:pPr marL="0" indent="0">
              <a:buNone/>
            </a:pPr>
            <a:endParaRPr lang="en-US" dirty="0"/>
          </a:p>
          <a:p>
            <a:endParaRPr lang="en-US" dirty="0"/>
          </a:p>
          <a:p>
            <a:pPr marL="0" indent="0">
              <a:buNone/>
            </a:pPr>
            <a:endParaRPr lang="en-US" dirty="0"/>
          </a:p>
        </p:txBody>
      </p:sp>
    </p:spTree>
    <p:extLst>
      <p:ext uri="{BB962C8B-B14F-4D97-AF65-F5344CB8AC3E}">
        <p14:creationId xmlns:p14="http://schemas.microsoft.com/office/powerpoint/2010/main" val="297253668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PURPOSE &amp; GENERAL INFORMATION</a:t>
            </a:r>
          </a:p>
        </p:txBody>
      </p:sp>
      <p:sp>
        <p:nvSpPr>
          <p:cNvPr id="3" name="Content Placeholder 2"/>
          <p:cNvSpPr>
            <a:spLocks noGrp="1"/>
          </p:cNvSpPr>
          <p:nvPr>
            <p:ph idx="1"/>
          </p:nvPr>
        </p:nvSpPr>
        <p:spPr/>
        <p:txBody>
          <a:bodyPr>
            <a:normAutofit/>
          </a:bodyPr>
          <a:lstStyle/>
          <a:p>
            <a:r>
              <a:rPr lang="en-US" dirty="0"/>
              <a:t>The purpose of this conference is to address procedural questions only regarding the Bid Solicitation and Quote submission requirements. </a:t>
            </a:r>
          </a:p>
          <a:p>
            <a:r>
              <a:rPr lang="en-US" dirty="0"/>
              <a:t>No questions relating to the Scope of Work or the services or products required in the Bid Solicitation will be addressed. Vendors should utilize the Q&amp;A Tab of the Bid Solicitation in NJSTART to submit those questions electronically.</a:t>
            </a:r>
          </a:p>
          <a:p>
            <a:r>
              <a:rPr lang="en-US" dirty="0"/>
              <a:t>This is also an opportunity for potential Vendors to partner with other potentials Vendors and/or meet small, woman-owned, minority-owned, veteran-owned, and disabled veteran-owned businesses.</a:t>
            </a:r>
          </a:p>
          <a:p>
            <a:pPr lvl="0"/>
            <a:r>
              <a:rPr lang="en-US" dirty="0"/>
              <a:t>The Bid Solicitation will be reviewed section by section with procedural questions being entertained on that basis.</a:t>
            </a:r>
          </a:p>
          <a:p>
            <a:pPr marL="0" indent="0">
              <a:buNone/>
            </a:pPr>
            <a:endParaRPr lang="en-US" dirty="0"/>
          </a:p>
        </p:txBody>
      </p:sp>
    </p:spTree>
    <p:extLst>
      <p:ext uri="{BB962C8B-B14F-4D97-AF65-F5344CB8AC3E}">
        <p14:creationId xmlns:p14="http://schemas.microsoft.com/office/powerpoint/2010/main" val="23820339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a:xfrm>
            <a:off x="1104293" y="1459647"/>
            <a:ext cx="8946541" cy="4429525"/>
          </a:xfrm>
        </p:spPr>
        <p:txBody>
          <a:bodyPr>
            <a:noAutofit/>
          </a:bodyPr>
          <a:lstStyle/>
          <a:p>
            <a:r>
              <a:rPr lang="en-US" sz="2400" dirty="0"/>
              <a:t>Cover page: Submission dates and set-aside requirements</a:t>
            </a:r>
          </a:p>
          <a:p>
            <a:r>
              <a:rPr lang="en-US" sz="2400" dirty="0"/>
              <a:t>Section 1: Introduction and Summary of the Bid Solicitation</a:t>
            </a:r>
          </a:p>
          <a:p>
            <a:r>
              <a:rPr lang="en-US" sz="2400" dirty="0"/>
              <a:t>Section 2: Pre-Quote Submission Information (e-Q&amp;A, exceptions to the SSTC, Bid Amendments)</a:t>
            </a:r>
          </a:p>
          <a:p>
            <a:r>
              <a:rPr lang="en-US" sz="2400" dirty="0"/>
              <a:t>Section 3: Quote Submission Requirements (forms, technical response, State-Supplied Price Sheet Instructions)</a:t>
            </a:r>
          </a:p>
          <a:p>
            <a:r>
              <a:rPr lang="en-US" sz="2400" dirty="0"/>
              <a:t>Section 4: Scope of Work</a:t>
            </a:r>
          </a:p>
        </p:txBody>
      </p:sp>
    </p:spTree>
    <p:extLst>
      <p:ext uri="{BB962C8B-B14F-4D97-AF65-F5344CB8AC3E}">
        <p14:creationId xmlns:p14="http://schemas.microsoft.com/office/powerpoint/2010/main" val="36862506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BID SOLICITATION AT A GLANCE</a:t>
            </a:r>
          </a:p>
        </p:txBody>
      </p:sp>
      <p:sp>
        <p:nvSpPr>
          <p:cNvPr id="3" name="Content Placeholder 2"/>
          <p:cNvSpPr>
            <a:spLocks noGrp="1"/>
          </p:cNvSpPr>
          <p:nvPr>
            <p:ph idx="1"/>
          </p:nvPr>
        </p:nvSpPr>
        <p:spPr/>
        <p:txBody>
          <a:bodyPr>
            <a:normAutofit/>
          </a:bodyPr>
          <a:lstStyle/>
          <a:p>
            <a:r>
              <a:rPr lang="en-US" sz="2400" dirty="0"/>
              <a:t>Section 5: General Contract Terms</a:t>
            </a:r>
          </a:p>
          <a:p>
            <a:r>
              <a:rPr lang="en-US" sz="2400" dirty="0"/>
              <a:t>Section 6: Data Security Requirements</a:t>
            </a:r>
          </a:p>
          <a:p>
            <a:r>
              <a:rPr lang="en-US" sz="2400" dirty="0"/>
              <a:t>Section 7: Modifications to the State of New Jersey Standard Terms and Conditions (SSTC)</a:t>
            </a:r>
          </a:p>
          <a:p>
            <a:r>
              <a:rPr lang="en-US" sz="2400" dirty="0"/>
              <a:t>Section 8: Quote Evaluation and Award</a:t>
            </a:r>
          </a:p>
          <a:p>
            <a:r>
              <a:rPr lang="en-US" sz="2400" dirty="0"/>
              <a:t>Section 9: Glossary</a:t>
            </a:r>
          </a:p>
          <a:p>
            <a:r>
              <a:rPr lang="en-US" sz="2400" dirty="0"/>
              <a:t>Attachment 1:  State of New Jersey Standard Terms and Conditions</a:t>
            </a:r>
          </a:p>
          <a:p>
            <a:pPr marL="457200" lvl="1" indent="0">
              <a:buNone/>
            </a:pPr>
            <a:endParaRPr lang="en-US" dirty="0"/>
          </a:p>
        </p:txBody>
      </p:sp>
    </p:spTree>
    <p:extLst>
      <p:ext uri="{BB962C8B-B14F-4D97-AF65-F5344CB8AC3E}">
        <p14:creationId xmlns:p14="http://schemas.microsoft.com/office/powerpoint/2010/main" val="179580864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PRICE SHEET PITFALLS</a:t>
            </a:r>
          </a:p>
        </p:txBody>
      </p:sp>
      <p:sp>
        <p:nvSpPr>
          <p:cNvPr id="3" name="Content Placeholder 2"/>
          <p:cNvSpPr>
            <a:spLocks noGrp="1"/>
          </p:cNvSpPr>
          <p:nvPr>
            <p:ph idx="1"/>
          </p:nvPr>
        </p:nvSpPr>
        <p:spPr>
          <a:xfrm>
            <a:off x="1104293" y="1627414"/>
            <a:ext cx="8946541" cy="4421315"/>
          </a:xfrm>
        </p:spPr>
        <p:txBody>
          <a:bodyPr>
            <a:normAutofit fontScale="85000" lnSpcReduction="10000"/>
          </a:bodyPr>
          <a:lstStyle/>
          <a:p>
            <a:r>
              <a:rPr lang="en-US" dirty="0"/>
              <a:t>Complete all required price lines on the State-Supplied Price Sheet pursuant to the Bid Solicitation instructions or Quote may be deemed non-responsive. Indicate “</a:t>
            </a:r>
            <a:r>
              <a:rPr lang="en-US" b="1" u="sng" dirty="0"/>
              <a:t>no charge</a:t>
            </a:r>
            <a:r>
              <a:rPr lang="en-US" dirty="0"/>
              <a:t>” if the cost is $0.  Do not leave any price line blank. </a:t>
            </a:r>
          </a:p>
          <a:p>
            <a:r>
              <a:rPr lang="en-US" dirty="0"/>
              <a:t>The State-Supplied Price Sheet must be completed in its entirety with no lines added or removed, or include additional language, assumptions or fees.</a:t>
            </a:r>
          </a:p>
          <a:p>
            <a:r>
              <a:rPr lang="en-US" dirty="0"/>
              <a:t>Do not make formatting changes to the State-Supplied Price Sheet.  If the price line requires a dollar amount, don’t change it to a percentage, or vice versa.    If the price line includes 2 decimal places, don’t change the settings to allow 4 decimals.  </a:t>
            </a:r>
          </a:p>
          <a:p>
            <a:r>
              <a:rPr lang="en-US" dirty="0"/>
              <a:t>Confirm that you have completed </a:t>
            </a:r>
            <a:r>
              <a:rPr lang="en-US" b="1" u="sng" dirty="0"/>
              <a:t>all tabs </a:t>
            </a:r>
            <a:r>
              <a:rPr lang="en-US" dirty="0"/>
              <a:t>on the State-Supplied Price Sheet.</a:t>
            </a:r>
          </a:p>
          <a:p>
            <a:r>
              <a:rPr lang="en-US" dirty="0"/>
              <a:t>Confirm you have completed the proper version of the State-Supplied Price Sheet; it may have been revised via Bid Amendment.</a:t>
            </a:r>
          </a:p>
          <a:p>
            <a:r>
              <a:rPr lang="en-US" dirty="0"/>
              <a:t>Submitting a State-Supplied Price Sheet in a format other than the supplied Excel document can lead to a price sheet being deemed non-responsive when the information in a cell cannot be confirmed by the Bureau.</a:t>
            </a:r>
          </a:p>
          <a:p>
            <a:endParaRPr lang="en-US" dirty="0"/>
          </a:p>
          <a:p>
            <a:endParaRPr lang="en-US" dirty="0"/>
          </a:p>
          <a:p>
            <a:endParaRPr lang="en-US" dirty="0"/>
          </a:p>
        </p:txBody>
      </p:sp>
    </p:spTree>
    <p:extLst>
      <p:ext uri="{BB962C8B-B14F-4D97-AF65-F5344CB8AC3E}">
        <p14:creationId xmlns:p14="http://schemas.microsoft.com/office/powerpoint/2010/main" val="191493666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HELPFUL TIPS &amp; REMINDERS</a:t>
            </a:r>
          </a:p>
        </p:txBody>
      </p:sp>
      <p:sp>
        <p:nvSpPr>
          <p:cNvPr id="3" name="Content Placeholder 2"/>
          <p:cNvSpPr>
            <a:spLocks noGrp="1"/>
          </p:cNvSpPr>
          <p:nvPr>
            <p:ph idx="1"/>
          </p:nvPr>
        </p:nvSpPr>
        <p:spPr>
          <a:xfrm>
            <a:off x="1103312" y="1340023"/>
            <a:ext cx="8946541" cy="4620985"/>
          </a:xfrm>
        </p:spPr>
        <p:txBody>
          <a:bodyPr>
            <a:normAutofit fontScale="70000" lnSpcReduction="20000"/>
          </a:bodyPr>
          <a:lstStyle/>
          <a:p>
            <a:pPr lvl="1"/>
            <a:endParaRPr lang="en-US" dirty="0"/>
          </a:p>
          <a:p>
            <a:pPr lvl="1"/>
            <a:r>
              <a:rPr lang="en-US" dirty="0"/>
              <a:t>Review Bid Solicitation in its entirety and submit any questions prior to the deadline including exceptions to the SSTC. Updated documents will be posted in NJSTART and should be reviewed as posted.</a:t>
            </a:r>
          </a:p>
          <a:p>
            <a:pPr lvl="1"/>
            <a:endParaRPr lang="en-US" dirty="0"/>
          </a:p>
          <a:p>
            <a:pPr lvl="1"/>
            <a:r>
              <a:rPr lang="en-US" dirty="0"/>
              <a:t>Submit Quotes on time addressing all mandatory requirements (designated by “shall”) including forms. Quotes missing mandatory requirements may be deemed non-responsive.  Not submitting requested information (“should”) may impact the technical evaluation score.</a:t>
            </a:r>
          </a:p>
          <a:p>
            <a:pPr lvl="1"/>
            <a:endParaRPr lang="en-US" dirty="0"/>
          </a:p>
          <a:p>
            <a:pPr lvl="1"/>
            <a:r>
              <a:rPr lang="en-US" dirty="0"/>
              <a:t>When submitting a Quote through </a:t>
            </a:r>
            <a:r>
              <a:rPr lang="en-US" b="1" i="1" dirty="0"/>
              <a:t>NJSTART</a:t>
            </a:r>
            <a:r>
              <a:rPr lang="en-US" dirty="0"/>
              <a:t>, do not use any symbols (i.e., #, @, $, &amp;, *) in the filename as this may prevent the Quote from being properly uploaded.  Uploaded files must be compatible with Microsoft Office and/or Adobe software applications. DO NOT UPLOAD files with extensions such as .zip, .numbers, or .pages.</a:t>
            </a:r>
          </a:p>
          <a:p>
            <a:pPr lvl="1"/>
            <a:endParaRPr lang="en-US" dirty="0">
              <a:solidFill>
                <a:srgbClr val="FF0000"/>
              </a:solidFill>
            </a:endParaRPr>
          </a:p>
          <a:p>
            <a:pPr lvl="1"/>
            <a:r>
              <a:rPr lang="en-US" dirty="0"/>
              <a:t>Be advised that this is NOT a Waiver or Delegated Purchasing Authority (“DPA”) procurement. The Quote may not be emailed, faxed, or hand-delivered.  The Quote may only be submitted through NJSTART.</a:t>
            </a:r>
          </a:p>
          <a:p>
            <a:pPr marL="457200" lvl="1" indent="0">
              <a:buNone/>
            </a:pPr>
            <a:endParaRPr lang="en-US" dirty="0"/>
          </a:p>
          <a:p>
            <a:pPr lvl="1"/>
            <a:r>
              <a:rPr lang="en-US" dirty="0"/>
              <a:t>Do not select “No Bid” on the NJSTART “General Tab” unless you are not intending to submit a bid. Your bid will not appear in the Bid Tab if this option is selected.</a:t>
            </a:r>
          </a:p>
          <a:p>
            <a:pPr marL="457200" lvl="1" indent="0">
              <a:buNone/>
            </a:pPr>
            <a:endParaRPr lang="en-US" dirty="0"/>
          </a:p>
        </p:txBody>
      </p:sp>
    </p:spTree>
    <p:extLst>
      <p:ext uri="{BB962C8B-B14F-4D97-AF65-F5344CB8AC3E}">
        <p14:creationId xmlns:p14="http://schemas.microsoft.com/office/powerpoint/2010/main" val="1640472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OTHER HELPFUL TIPS</a:t>
            </a:r>
          </a:p>
        </p:txBody>
      </p:sp>
      <p:sp>
        <p:nvSpPr>
          <p:cNvPr id="3" name="Content Placeholder 2"/>
          <p:cNvSpPr>
            <a:spLocks noGrp="1"/>
          </p:cNvSpPr>
          <p:nvPr>
            <p:ph idx="1"/>
          </p:nvPr>
        </p:nvSpPr>
        <p:spPr>
          <a:xfrm>
            <a:off x="1103312" y="1698172"/>
            <a:ext cx="9330645" cy="4778828"/>
          </a:xfrm>
        </p:spPr>
        <p:txBody>
          <a:bodyPr>
            <a:normAutofit fontScale="70000" lnSpcReduction="20000"/>
          </a:bodyPr>
          <a:lstStyle/>
          <a:p>
            <a:r>
              <a:rPr lang="en-US" sz="2900" dirty="0"/>
              <a:t>Examples of additional language may deem a quote non-responsive:</a:t>
            </a:r>
          </a:p>
          <a:p>
            <a:pPr lvl="1"/>
            <a:r>
              <a:rPr lang="en-US" sz="2600" dirty="0"/>
              <a:t>Vendor accepts all terms and conditions of this Bid Solicitation with the following additional language: Section X - Agree, as it applies to changes that impact administrative fees as outlined in this provision, provided that Vendor reserves the right to modify Contracted Terms based on changes by the State.</a:t>
            </a:r>
          </a:p>
          <a:p>
            <a:pPr lvl="1"/>
            <a:r>
              <a:rPr lang="en-US" sz="2600" dirty="0"/>
              <a:t>Vendor’s Quote is only valid for </a:t>
            </a:r>
            <a:r>
              <a:rPr lang="en-US" sz="2600" dirty="0">
                <a:solidFill>
                  <a:srgbClr val="FFFF00"/>
                </a:solidFill>
              </a:rPr>
              <a:t>XX</a:t>
            </a:r>
            <a:r>
              <a:rPr lang="en-US" sz="2600" dirty="0"/>
              <a:t> days.</a:t>
            </a:r>
          </a:p>
          <a:p>
            <a:pPr lvl="1"/>
            <a:r>
              <a:rPr lang="en-US" sz="2600" dirty="0"/>
              <a:t>Vendor reserves the right to charge additional fees for services that require extensive time and effort.</a:t>
            </a:r>
          </a:p>
          <a:p>
            <a:pPr lvl="1"/>
            <a:r>
              <a:rPr lang="en-US" sz="2600" dirty="0"/>
              <a:t>This Quote is a nonbinding expression of interest only and is not intended to create a binding commitment on either party unless and until a definitive agreement has been executed between the parties.</a:t>
            </a:r>
          </a:p>
          <a:p>
            <a:pPr lvl="1"/>
            <a:r>
              <a:rPr lang="en-US" sz="2600" dirty="0"/>
              <a:t>This Quote may include statements regarding plans for future products and services, or future versions of existing products and services. Any such statements are provided solely for your general information and are not part of this Quote unless specifically stated in writing in this Quote.</a:t>
            </a:r>
          </a:p>
          <a:p>
            <a:pPr lvl="1"/>
            <a:endParaRPr lang="en-US" dirty="0"/>
          </a:p>
        </p:txBody>
      </p:sp>
    </p:spTree>
    <p:extLst>
      <p:ext uri="{BB962C8B-B14F-4D97-AF65-F5344CB8AC3E}">
        <p14:creationId xmlns:p14="http://schemas.microsoft.com/office/powerpoint/2010/main" val="1306346831"/>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16198E-8012-48B3-97E2-AAB992A9B05F}"/>
              </a:ext>
            </a:extLst>
          </p:cNvPr>
          <p:cNvSpPr>
            <a:spLocks noGrp="1"/>
          </p:cNvSpPr>
          <p:nvPr>
            <p:ph type="title"/>
          </p:nvPr>
        </p:nvSpPr>
        <p:spPr>
          <a:xfrm>
            <a:off x="100011" y="0"/>
            <a:ext cx="11393489" cy="1400530"/>
          </a:xfrm>
        </p:spPr>
        <p:txBody>
          <a:bodyPr/>
          <a:lstStyle/>
          <a:p>
            <a:r>
              <a:rPr lang="en-US" sz="4000" dirty="0"/>
              <a:t>State-Supplied Price Sheet</a:t>
            </a:r>
            <a:br>
              <a:rPr lang="en-US" dirty="0"/>
            </a:br>
            <a:r>
              <a:rPr lang="en-US" sz="1800" dirty="0"/>
              <a:t>T0390 – Vehicle Washing and Cleaning Services</a:t>
            </a:r>
          </a:p>
        </p:txBody>
      </p:sp>
      <p:sp>
        <p:nvSpPr>
          <p:cNvPr id="3" name="Content Placeholder 2">
            <a:extLst>
              <a:ext uri="{FF2B5EF4-FFF2-40B4-BE49-F238E27FC236}">
                <a16:creationId xmlns:a16="http://schemas.microsoft.com/office/drawing/2014/main" id="{0E6AFD6E-ED00-4BEA-B692-C8981ADD1376}"/>
              </a:ext>
            </a:extLst>
          </p:cNvPr>
          <p:cNvSpPr>
            <a:spLocks noGrp="1"/>
          </p:cNvSpPr>
          <p:nvPr>
            <p:ph idx="1"/>
          </p:nvPr>
        </p:nvSpPr>
        <p:spPr>
          <a:xfrm>
            <a:off x="556156" y="1679940"/>
            <a:ext cx="10937344" cy="4947363"/>
          </a:xfrm>
        </p:spPr>
        <p:txBody>
          <a:bodyPr>
            <a:normAutofit fontScale="85000" lnSpcReduction="20000"/>
          </a:bodyPr>
          <a:lstStyle/>
          <a:p>
            <a:r>
              <a:rPr lang="en-US" dirty="0"/>
              <a:t>See Section 3.20, </a:t>
            </a:r>
            <a:r>
              <a:rPr lang="en-US" i="1" dirty="0"/>
              <a:t>State-Supplied Price Sheet Instructions</a:t>
            </a:r>
            <a:r>
              <a:rPr lang="en-US" dirty="0"/>
              <a:t>, for directions.</a:t>
            </a:r>
          </a:p>
          <a:p>
            <a:r>
              <a:rPr lang="en-US" dirty="0"/>
              <a:t>This Bid Solicitation is divided into two (2) service categories, Brick and Mortar Services and Mobile Services, with each represented by a separate State-Supplied Price Sheet. Bidders may submit pricing and be eligible for award of one (1) or both State-Supplied Price Sheets.</a:t>
            </a:r>
          </a:p>
          <a:p>
            <a:r>
              <a:rPr lang="en-US" dirty="0"/>
              <a:t>The Brick and Mortar Price Sheet contains sixteen (16) price lines, divided into three sections. Price Lines 1-3 are mandatory, and bidders </a:t>
            </a:r>
            <a:r>
              <a:rPr lang="en-US" b="1" dirty="0"/>
              <a:t>must</a:t>
            </a:r>
            <a:r>
              <a:rPr lang="en-US" dirty="0"/>
              <a:t> provide unit pricing for all three mandatory lines to be eligible for award. Failure to provide unit pricing for these three lines shall result in the Bidder being deemed non-responsive for the Brick and Mortar award for the respective county being bid upon.</a:t>
            </a:r>
          </a:p>
          <a:p>
            <a:pPr lvl="1"/>
            <a:r>
              <a:rPr lang="en-US" dirty="0"/>
              <a:t>Bidders are not required to provide pricing for the optional Price Lines 4-16 in order to be eligible for award.  For these optional lines, bidders may bid on any single line, all of them, or any combination thereof. Bidders </a:t>
            </a:r>
            <a:r>
              <a:rPr lang="en-US" b="1" dirty="0"/>
              <a:t>must </a:t>
            </a:r>
            <a:r>
              <a:rPr lang="en-US" dirty="0"/>
              <a:t>provide unit pricing in order to be  eligible for award of each respective optional Price Line. </a:t>
            </a:r>
          </a:p>
          <a:p>
            <a:pPr lvl="1"/>
            <a:r>
              <a:rPr lang="en-US" dirty="0"/>
              <a:t>The Bidder’s Brick and Mortar location must be located within the county being bid upon. A bidder may submit multiple Brick and Mortar State-Supplied Price Sheets if its Quote includes multiple locations. Bidders </a:t>
            </a:r>
            <a:r>
              <a:rPr lang="en-US" b="1" dirty="0"/>
              <a:t>must</a:t>
            </a:r>
            <a:r>
              <a:rPr lang="en-US" dirty="0"/>
              <a:t> provide the address of each location provided as part of its Quote. </a:t>
            </a:r>
          </a:p>
          <a:p>
            <a:r>
              <a:rPr lang="en-US" dirty="0"/>
              <a:t>The Mobile Price Sheet contains columns for each of the State’s twenty-one (21) counties. It is further divided into twelve (12) price lines. Bidders must provide unit pricing for</a:t>
            </a:r>
            <a:r>
              <a:rPr lang="en-US" b="1" dirty="0"/>
              <a:t> ALL</a:t>
            </a:r>
            <a:r>
              <a:rPr lang="en-US" dirty="0"/>
              <a:t> price lines on the Mobile State-Supplied Price Sheet for the county or counties that it wishes to perform Mobile services in. Failure to provide all unit pricing for price lines 1-12 shall result in the Bidder being deemed non-responsive for mobile services in that county. </a:t>
            </a:r>
          </a:p>
          <a:p>
            <a:endParaRPr lang="en-US" dirty="0"/>
          </a:p>
          <a:p>
            <a:pPr lvl="1"/>
            <a:endParaRPr lang="en-US" dirty="0"/>
          </a:p>
          <a:p>
            <a:pPr lvl="1"/>
            <a:endParaRPr lang="en-US" dirty="0"/>
          </a:p>
          <a:p>
            <a:pPr lvl="1"/>
            <a:endParaRPr lang="en-US" dirty="0"/>
          </a:p>
          <a:p>
            <a:pPr marL="0" indent="0">
              <a:buNone/>
            </a:pPr>
            <a:endParaRPr lang="en-US" dirty="0"/>
          </a:p>
          <a:p>
            <a:endParaRPr lang="en-US" dirty="0"/>
          </a:p>
        </p:txBody>
      </p:sp>
    </p:spTree>
    <p:extLst>
      <p:ext uri="{BB962C8B-B14F-4D97-AF65-F5344CB8AC3E}">
        <p14:creationId xmlns:p14="http://schemas.microsoft.com/office/powerpoint/2010/main" val="153454095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46111" y="452718"/>
            <a:ext cx="9915628" cy="1400530"/>
          </a:xfrm>
        </p:spPr>
        <p:txBody>
          <a:bodyPr/>
          <a:lstStyle/>
          <a:p>
            <a:r>
              <a:rPr lang="en-US" sz="4400" dirty="0"/>
              <a:t>State-Supplied Price Sheet (</a:t>
            </a:r>
            <a:r>
              <a:rPr lang="en-US" sz="4400" dirty="0" err="1"/>
              <a:t>Con’t</a:t>
            </a:r>
            <a:r>
              <a:rPr lang="en-US" sz="4400" dirty="0"/>
              <a:t>)</a:t>
            </a:r>
            <a:endParaRPr lang="en-US" dirty="0"/>
          </a:p>
        </p:txBody>
      </p:sp>
      <p:sp>
        <p:nvSpPr>
          <p:cNvPr id="5" name="TextBox 4"/>
          <p:cNvSpPr txBox="1"/>
          <p:nvPr/>
        </p:nvSpPr>
        <p:spPr>
          <a:xfrm>
            <a:off x="7142812" y="2474611"/>
            <a:ext cx="3187816" cy="369332"/>
          </a:xfrm>
          <a:prstGeom prst="rect">
            <a:avLst/>
          </a:prstGeom>
          <a:noFill/>
        </p:spPr>
        <p:txBody>
          <a:bodyPr wrap="square" rtlCol="0">
            <a:spAutoFit/>
          </a:bodyPr>
          <a:lstStyle/>
          <a:p>
            <a:pPr algn="ctr"/>
            <a:r>
              <a:rPr lang="en-US" dirty="0"/>
              <a:t>Mobile Price Sheet</a:t>
            </a:r>
          </a:p>
        </p:txBody>
      </p:sp>
      <p:sp>
        <p:nvSpPr>
          <p:cNvPr id="8" name="TextBox 7"/>
          <p:cNvSpPr txBox="1"/>
          <p:nvPr/>
        </p:nvSpPr>
        <p:spPr>
          <a:xfrm>
            <a:off x="922030" y="2401201"/>
            <a:ext cx="3334567" cy="369332"/>
          </a:xfrm>
          <a:prstGeom prst="rect">
            <a:avLst/>
          </a:prstGeom>
          <a:noFill/>
        </p:spPr>
        <p:txBody>
          <a:bodyPr wrap="none" rtlCol="0">
            <a:spAutoFit/>
          </a:bodyPr>
          <a:lstStyle/>
          <a:p>
            <a:r>
              <a:rPr lang="en-US" dirty="0"/>
              <a:t>Brick and Mortar Price Sheet</a:t>
            </a:r>
          </a:p>
        </p:txBody>
      </p:sp>
      <p:pic>
        <p:nvPicPr>
          <p:cNvPr id="4" name="Picture 3">
            <a:extLst>
              <a:ext uri="{FF2B5EF4-FFF2-40B4-BE49-F238E27FC236}">
                <a16:creationId xmlns:a16="http://schemas.microsoft.com/office/drawing/2014/main" id="{1DA311C6-F49F-953C-A984-DF909C732535}"/>
              </a:ext>
            </a:extLst>
          </p:cNvPr>
          <p:cNvPicPr>
            <a:picLocks noChangeAspect="1"/>
          </p:cNvPicPr>
          <p:nvPr/>
        </p:nvPicPr>
        <p:blipFill>
          <a:blip r:embed="rId2"/>
          <a:stretch>
            <a:fillRect/>
          </a:stretch>
        </p:blipFill>
        <p:spPr>
          <a:xfrm>
            <a:off x="189780" y="2866765"/>
            <a:ext cx="5037201" cy="3818707"/>
          </a:xfrm>
          <a:prstGeom prst="rect">
            <a:avLst/>
          </a:prstGeom>
        </p:spPr>
      </p:pic>
      <p:pic>
        <p:nvPicPr>
          <p:cNvPr id="10" name="Picture 9">
            <a:extLst>
              <a:ext uri="{FF2B5EF4-FFF2-40B4-BE49-F238E27FC236}">
                <a16:creationId xmlns:a16="http://schemas.microsoft.com/office/drawing/2014/main" id="{4087D144-F753-3B81-A81C-FED932B46CF8}"/>
              </a:ext>
            </a:extLst>
          </p:cNvPr>
          <p:cNvPicPr>
            <a:picLocks noChangeAspect="1"/>
          </p:cNvPicPr>
          <p:nvPr/>
        </p:nvPicPr>
        <p:blipFill>
          <a:blip r:embed="rId3"/>
          <a:stretch>
            <a:fillRect/>
          </a:stretch>
        </p:blipFill>
        <p:spPr>
          <a:xfrm>
            <a:off x="5376332" y="2925465"/>
            <a:ext cx="6720777" cy="3479817"/>
          </a:xfrm>
          <a:prstGeom prst="rect">
            <a:avLst/>
          </a:prstGeom>
        </p:spPr>
      </p:pic>
    </p:spTree>
    <p:extLst>
      <p:ext uri="{BB962C8B-B14F-4D97-AF65-F5344CB8AC3E}">
        <p14:creationId xmlns:p14="http://schemas.microsoft.com/office/powerpoint/2010/main" val="32447981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8" name="Content Placeholder 7" descr="A screenshot of a computer">
            <a:extLst>
              <a:ext uri="{FF2B5EF4-FFF2-40B4-BE49-F238E27FC236}">
                <a16:creationId xmlns:a16="http://schemas.microsoft.com/office/drawing/2014/main" id="{0AD7173D-6BAB-E00E-1C1D-8262CB6B421F}"/>
              </a:ext>
            </a:extLst>
          </p:cNvPr>
          <p:cNvPicPr>
            <a:picLocks noGrp="1" noChangeAspect="1"/>
          </p:cNvPicPr>
          <p:nvPr>
            <p:ph idx="1"/>
          </p:nvPr>
        </p:nvPicPr>
        <p:blipFill>
          <a:blip r:embed="rId2"/>
          <a:stretch>
            <a:fillRect/>
          </a:stretch>
        </p:blipFill>
        <p:spPr>
          <a:xfrm>
            <a:off x="186813" y="258096"/>
            <a:ext cx="11739716" cy="6341807"/>
          </a:xfrm>
        </p:spPr>
      </p:pic>
    </p:spTree>
    <p:extLst>
      <p:ext uri="{BB962C8B-B14F-4D97-AF65-F5344CB8AC3E}">
        <p14:creationId xmlns:p14="http://schemas.microsoft.com/office/powerpoint/2010/main" val="388154425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6" name="Content Placeholder 5" descr="A screenshot of a computer&#10;&#10;AI-generated content may be incorrect.">
            <a:extLst>
              <a:ext uri="{FF2B5EF4-FFF2-40B4-BE49-F238E27FC236}">
                <a16:creationId xmlns:a16="http://schemas.microsoft.com/office/drawing/2014/main" id="{EFA3A81C-9398-A13A-CCD2-0C6B650DEB3C}"/>
              </a:ext>
            </a:extLst>
          </p:cNvPr>
          <p:cNvPicPr>
            <a:picLocks noGrp="1" noChangeAspect="1"/>
          </p:cNvPicPr>
          <p:nvPr>
            <p:ph idx="1"/>
          </p:nvPr>
        </p:nvPicPr>
        <p:blipFill>
          <a:blip r:embed="rId2"/>
          <a:stretch>
            <a:fillRect/>
          </a:stretch>
        </p:blipFill>
        <p:spPr>
          <a:xfrm>
            <a:off x="233680" y="320638"/>
            <a:ext cx="11795760" cy="6344322"/>
          </a:xfrm>
        </p:spPr>
      </p:pic>
    </p:spTree>
    <p:extLst>
      <p:ext uri="{BB962C8B-B14F-4D97-AF65-F5344CB8AC3E}">
        <p14:creationId xmlns:p14="http://schemas.microsoft.com/office/powerpoint/2010/main" val="2870850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US" dirty="0"/>
          </a:p>
        </p:txBody>
      </p:sp>
      <p:pic>
        <p:nvPicPr>
          <p:cNvPr id="7" name="Content Placeholder 6" descr="NJSTART Website Homepage ">
            <a:extLst>
              <a:ext uri="{FF2B5EF4-FFF2-40B4-BE49-F238E27FC236}">
                <a16:creationId xmlns:a16="http://schemas.microsoft.com/office/drawing/2014/main" id="{0D19B615-303F-95A2-3AE2-AF4ECAAC5BD0}"/>
              </a:ext>
            </a:extLst>
          </p:cNvPr>
          <p:cNvPicPr>
            <a:picLocks noGrp="1" noChangeAspect="1"/>
          </p:cNvPicPr>
          <p:nvPr>
            <p:ph idx="1"/>
          </p:nvPr>
        </p:nvPicPr>
        <p:blipFill>
          <a:blip r:embed="rId2"/>
          <a:stretch>
            <a:fillRect/>
          </a:stretch>
        </p:blipFill>
        <p:spPr>
          <a:xfrm>
            <a:off x="354564" y="279918"/>
            <a:ext cx="11535008" cy="6316825"/>
          </a:xfrm>
        </p:spPr>
      </p:pic>
      <p:sp>
        <p:nvSpPr>
          <p:cNvPr id="5" name="Slide Number Placeholder 4">
            <a:extLst>
              <a:ext uri="{FF2B5EF4-FFF2-40B4-BE49-F238E27FC236}">
                <a16:creationId xmlns:a16="http://schemas.microsoft.com/office/drawing/2014/main" id="{8667497F-F023-13DA-6DE2-C8C83ADA3813}"/>
              </a:ext>
            </a:extLst>
          </p:cNvPr>
          <p:cNvSpPr>
            <a:spLocks noGrp="1"/>
          </p:cNvSpPr>
          <p:nvPr>
            <p:ph type="sldNum" sz="quarter" idx="12"/>
          </p:nvPr>
        </p:nvSpPr>
        <p:spPr/>
        <p:txBody>
          <a:bodyPr/>
          <a:lstStyle/>
          <a:p>
            <a:fld id="{D57F1E4F-1CFF-5643-939E-02111984F565}" type="slidenum">
              <a:rPr lang="en-US" smtClean="0"/>
              <a:t>13</a:t>
            </a:fld>
            <a:endParaRPr lang="en-US" dirty="0"/>
          </a:p>
        </p:txBody>
      </p:sp>
    </p:spTree>
    <p:extLst>
      <p:ext uri="{BB962C8B-B14F-4D97-AF65-F5344CB8AC3E}">
        <p14:creationId xmlns:p14="http://schemas.microsoft.com/office/powerpoint/2010/main" val="420258041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THANK YOU FOR ATTENDING</a:t>
            </a:r>
          </a:p>
        </p:txBody>
      </p:sp>
      <p:sp>
        <p:nvSpPr>
          <p:cNvPr id="3" name="Content Placeholder 2"/>
          <p:cNvSpPr>
            <a:spLocks noGrp="1"/>
          </p:cNvSpPr>
          <p:nvPr>
            <p:ph idx="1"/>
          </p:nvPr>
        </p:nvSpPr>
        <p:spPr/>
        <p:txBody>
          <a:bodyPr/>
          <a:lstStyle/>
          <a:p>
            <a:endParaRPr lang="en-US" dirty="0"/>
          </a:p>
          <a:p>
            <a:endParaRPr lang="en-US" dirty="0"/>
          </a:p>
          <a:p>
            <a:endParaRPr lang="en-US" dirty="0"/>
          </a:p>
        </p:txBody>
      </p:sp>
      <p:sp>
        <p:nvSpPr>
          <p:cNvPr id="4" name="Rectangle 3"/>
          <p:cNvSpPr/>
          <p:nvPr/>
        </p:nvSpPr>
        <p:spPr>
          <a:xfrm>
            <a:off x="353085" y="3105835"/>
            <a:ext cx="11307778" cy="1938992"/>
          </a:xfrm>
          <a:prstGeom prst="rect">
            <a:avLst/>
          </a:prstGeom>
        </p:spPr>
        <p:txBody>
          <a:bodyPr wrap="square">
            <a:spAutoFit/>
          </a:bodyPr>
          <a:lstStyle/>
          <a:p>
            <a:r>
              <a:rPr lang="en-US" sz="4000" dirty="0" err="1"/>
              <a:t>Q&amp;a</a:t>
            </a:r>
            <a:r>
              <a:rPr lang="en-US" sz="4000" dirty="0"/>
              <a:t> due by 2pm Thursday, June 18, 2026</a:t>
            </a:r>
          </a:p>
          <a:p>
            <a:endParaRPr lang="en-US" sz="4000" dirty="0"/>
          </a:p>
          <a:p>
            <a:r>
              <a:rPr lang="en-US" sz="4000" dirty="0"/>
              <a:t>Quotes due by 2pm Thursday, July 30, 2026</a:t>
            </a:r>
          </a:p>
        </p:txBody>
      </p:sp>
    </p:spTree>
    <p:extLst>
      <p:ext uri="{BB962C8B-B14F-4D97-AF65-F5344CB8AC3E}">
        <p14:creationId xmlns:p14="http://schemas.microsoft.com/office/powerpoint/2010/main" val="4238527766"/>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Ion">
  <a:themeElements>
    <a:clrScheme name="Ion">
      <a:dk1>
        <a:sysClr val="windowText" lastClr="000000"/>
      </a:dk1>
      <a:lt1>
        <a:sysClr val="window" lastClr="FFFFFF"/>
      </a:lt1>
      <a:dk2>
        <a:srgbClr val="1E5155"/>
      </a:dk2>
      <a:lt2>
        <a:srgbClr val="EBEBEB"/>
      </a:lt2>
      <a:accent1>
        <a:srgbClr val="B01513"/>
      </a:accent1>
      <a:accent2>
        <a:srgbClr val="EA6312"/>
      </a:accent2>
      <a:accent3>
        <a:srgbClr val="E6B729"/>
      </a:accent3>
      <a:accent4>
        <a:srgbClr val="6AAC90"/>
      </a:accent4>
      <a:accent5>
        <a:srgbClr val="54849A"/>
      </a:accent5>
      <a:accent6>
        <a:srgbClr val="9E5E9B"/>
      </a:accent6>
      <a:hlink>
        <a:srgbClr val="58C1BA"/>
      </a:hlink>
      <a:folHlink>
        <a:srgbClr val="9DFFCB"/>
      </a:folHlink>
    </a:clrScheme>
    <a:fontScheme name="Ion">
      <a:majorFont>
        <a:latin typeface="Century Gothic" panose="020B0502020202020204"/>
        <a:ea typeface=""/>
        <a:cs typeface=""/>
        <a:font script="Jpan" typeface="メイリオ"/>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entury Gothic" panose="020B0502020202020204"/>
        <a:ea typeface=""/>
        <a:cs typeface=""/>
        <a:font script="Jpan" typeface="メイリオ"/>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Ion">
      <a:fillStyleLst>
        <a:solidFill>
          <a:schemeClr val="phClr"/>
        </a:solidFill>
        <a:gradFill rotWithShape="1">
          <a:gsLst>
            <a:gs pos="0">
              <a:schemeClr val="phClr">
                <a:tint val="64000"/>
                <a:lumMod val="118000"/>
              </a:schemeClr>
            </a:gs>
            <a:gs pos="100000">
              <a:schemeClr val="phClr">
                <a:tint val="92000"/>
                <a:alpha val="100000"/>
                <a:lumMod val="110000"/>
              </a:schemeClr>
            </a:gs>
          </a:gsLst>
          <a:lin ang="5400000" scaled="0"/>
        </a:gradFill>
        <a:gradFill rotWithShape="1">
          <a:gsLst>
            <a:gs pos="0">
              <a:schemeClr val="phClr">
                <a:tint val="98000"/>
                <a:lumMod val="114000"/>
              </a:schemeClr>
            </a:gs>
            <a:gs pos="100000">
              <a:schemeClr val="phClr">
                <a:shade val="90000"/>
                <a:lumMod val="84000"/>
              </a:schemeClr>
            </a:gs>
          </a:gsLst>
          <a:lin ang="5400000" scaled="0"/>
        </a:gradFill>
      </a:fillStyleLst>
      <a:lnStyleLst>
        <a:ln w="9525" cap="rnd" cmpd="sng" algn="ctr">
          <a:solidFill>
            <a:schemeClr val="phClr"/>
          </a:solidFill>
          <a:prstDash val="solid"/>
        </a:ln>
        <a:ln w="19050" cap="rnd" cmpd="sng" algn="ctr">
          <a:solidFill>
            <a:schemeClr val="phClr"/>
          </a:solidFill>
          <a:prstDash val="solid"/>
        </a:ln>
        <a:ln w="28575" cap="rnd" cmpd="sng" algn="ctr">
          <a:solidFill>
            <a:schemeClr val="phClr"/>
          </a:solidFill>
          <a:prstDash val="solid"/>
        </a:ln>
      </a:lnStyleLst>
      <a:effectStyleLst>
        <a:effectStyle>
          <a:effectLst/>
        </a:effectStyle>
        <a:effectStyle>
          <a:effectLst>
            <a:outerShdw blurRad="38100" dist="25400" dir="5400000" rotWithShape="0">
              <a:srgbClr val="000000">
                <a:alpha val="45000"/>
              </a:srgbClr>
            </a:outerShdw>
          </a:effectLst>
        </a:effectStyle>
        <a:effectStyle>
          <a:effectLst>
            <a:outerShdw blurRad="63500" dist="38100" dir="5400000" rotWithShape="0">
              <a:srgbClr val="000000">
                <a:alpha val="60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7000"/>
                <a:hueMod val="88000"/>
                <a:satMod val="130000"/>
                <a:lumMod val="124000"/>
              </a:schemeClr>
            </a:gs>
            <a:gs pos="100000">
              <a:schemeClr val="phClr">
                <a:tint val="96000"/>
                <a:shade val="88000"/>
                <a:hueMod val="108000"/>
                <a:satMod val="164000"/>
                <a:lumMod val="76000"/>
              </a:schemeClr>
            </a:gs>
          </a:gsLst>
          <a:path path="circle">
            <a:fillToRect l="45000" t="65000" r="125000" b="100000"/>
          </a:path>
        </a:gradFill>
        <a:blipFill rotWithShape="1">
          <a:blip xmlns:r="http://schemas.openxmlformats.org/officeDocument/2006/relationships" r:embed="rId1">
            <a:duotone>
              <a:schemeClr val="phClr">
                <a:shade val="69000"/>
                <a:hueMod val="108000"/>
                <a:satMod val="164000"/>
                <a:lumMod val="74000"/>
              </a:schemeClr>
              <a:schemeClr val="phClr">
                <a:tint val="96000"/>
                <a:hueMod val="88000"/>
                <a:satMod val="140000"/>
                <a:lumMod val="132000"/>
              </a:schemeClr>
            </a:duotone>
          </a:blip>
          <a:stretch/>
        </a:blipFill>
      </a:bgFillStyleLst>
    </a:fmtScheme>
  </a:themeElements>
  <a:objectDefaults/>
  <a:extraClrSchemeLst/>
  <a:extLst>
    <a:ext uri="{05A4C25C-085E-4340-85A3-A5531E510DB2}">
      <thm15:themeFamily xmlns:thm15="http://schemas.microsoft.com/office/thememl/2012/main" name="Ion" id="{B8441ADB-2E43-4AF7-B97A-BD870242C6A8}" vid="{292E63A9-BB86-4E3D-B92A-7223C6510D2E}"/>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Version=16.0.0.0,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Version=16.0.0.0, Culture=neutral, PublicKeyToken=71e9bce111e9429c</Assembly>
    <Class>Microsoft.Office.DocumentManagement.Internal.DocIdHandler</Class>
    <Data/>
    <Filter/>
  </Receiver>
</spe:Receivers>
</file>

<file path=customXml/item3.xml><?xml version="1.0" encoding="utf-8"?>
<ct:contentTypeSchema xmlns:ct="http://schemas.microsoft.com/office/2006/metadata/contentType" xmlns:ma="http://schemas.microsoft.com/office/2006/metadata/properties/metaAttributes" ct:_="" ma:_="" ma:contentTypeName="Document" ma:contentTypeID="0x010100CD410FC887F388468ACD754D69630B55" ma:contentTypeVersion="11" ma:contentTypeDescription="Create a new document." ma:contentTypeScope="" ma:versionID="c79e56e3efeb11be23cc05b82f130cdd">
  <xsd:schema xmlns:xsd="http://www.w3.org/2001/XMLSchema" xmlns:xs="http://www.w3.org/2001/XMLSchema" xmlns:p="http://schemas.microsoft.com/office/2006/metadata/properties" xmlns:ns1="http://schemas.microsoft.com/sharepoint/v3" xmlns:ns2="d4e5d782-6a70-4577-82ee-b2c87f6aa0d2" xmlns:ns3="4a2393ed-911e-4c9b-9d18-84f1fe0b670e" targetNamespace="http://schemas.microsoft.com/office/2006/metadata/properties" ma:root="true" ma:fieldsID="e4acb5fad326d337dcbcb03248a03418" ns1:_="" ns2:_="" ns3:_="">
    <xsd:import namespace="http://schemas.microsoft.com/sharepoint/v3"/>
    <xsd:import namespace="d4e5d782-6a70-4577-82ee-b2c87f6aa0d2"/>
    <xsd:import namespace="4a2393ed-911e-4c9b-9d18-84f1fe0b670e"/>
    <xsd:element name="properties">
      <xsd:complexType>
        <xsd:sequence>
          <xsd:element name="documentManagement">
            <xsd:complexType>
              <xsd:all>
                <xsd:element ref="ns2:_dlc_DocId" minOccurs="0"/>
                <xsd:element ref="ns2:_dlc_DocIdUrl" minOccurs="0"/>
                <xsd:element ref="ns2:_dlc_DocIdPersistId" minOccurs="0"/>
                <xsd:element ref="ns1:AverageRating" minOccurs="0"/>
                <xsd:element ref="ns1:RatingCount" minOccurs="0"/>
                <xsd:element ref="ns1:RatedBy" minOccurs="0"/>
                <xsd:element ref="ns1:Ratings" minOccurs="0"/>
                <xsd:element ref="ns1:LikesCount" minOccurs="0"/>
                <xsd:element ref="ns1:LikedBy"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http://schemas.microsoft.com/sharepoint/v3" elementFormDefault="qualified">
    <xsd:import namespace="http://schemas.microsoft.com/office/2006/documentManagement/types"/>
    <xsd:import namespace="http://schemas.microsoft.com/office/infopath/2007/PartnerControls"/>
    <xsd:element name="AverageRating" ma:index="11" nillable="true" ma:displayName="Rating (0-5)" ma:decimals="2" ma:description="Average value of all the ratings that have been submitted" ma:indexed="true" ma:internalName="AverageRating" ma:readOnly="false" ma:percentage="FALSE">
      <xsd:simpleType>
        <xsd:restriction base="dms:Number"/>
      </xsd:simpleType>
    </xsd:element>
    <xsd:element name="RatingCount" ma:index="12" nillable="true" ma:displayName="Number of Ratings" ma:decimals="0" ma:description="Number of ratings submitted" ma:internalName="RatingCount" ma:readOnly="false" ma:percentage="FALSE">
      <xsd:simpleType>
        <xsd:restriction base="dms:Number"/>
      </xsd:simpleType>
    </xsd:element>
    <xsd:element name="RatedBy" ma:index="13" nillable="true" ma:displayName="Rated By" ma:description="Users rated the item." ma:hidden="true" ma:list="UserInfo" ma:internalName="Rat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Ratings" ma:index="14" nillable="true" ma:displayName="User ratings" ma:description="User ratings for the item" ma:hidden="true" ma:internalName="Ratings">
      <xsd:simpleType>
        <xsd:restriction base="dms:Note"/>
      </xsd:simpleType>
    </xsd:element>
    <xsd:element name="LikesCount" ma:index="15" nillable="true" ma:displayName="Number of Likes" ma:internalName="LikesCount">
      <xsd:simpleType>
        <xsd:restriction base="dms:Unknown"/>
      </xsd:simpleType>
    </xsd:element>
    <xsd:element name="LikedBy" ma:index="16" nillable="true" ma:displayName="Liked By" ma:hidden="true" ma:list="UserInfo" ma:internalName="LikedBy">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schema>
  <xsd:schema xmlns:xsd="http://www.w3.org/2001/XMLSchema" xmlns:xs="http://www.w3.org/2001/XMLSchema" xmlns:dms="http://schemas.microsoft.com/office/2006/documentManagement/types" xmlns:pc="http://schemas.microsoft.com/office/infopath/2007/PartnerControls" targetNamespace="d4e5d782-6a70-4577-82ee-b2c87f6aa0d2"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fals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4a2393ed-911e-4c9b-9d18-84f1fe0b670e" elementFormDefault="qualified">
    <xsd:import namespace="http://schemas.microsoft.com/office/2006/documentManagement/types"/>
    <xsd:import namespace="http://schemas.microsoft.com/office/infopath/2007/PartnerControls"/>
    <xsd:element name="SharedWithUsers" ma:index="17"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8"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4.xml><?xml version="1.0" encoding="utf-8"?>
<p:properties xmlns:p="http://schemas.microsoft.com/office/2006/metadata/properties" xmlns:xsi="http://www.w3.org/2001/XMLSchema-instance" xmlns:pc="http://schemas.microsoft.com/office/infopath/2007/PartnerControls">
  <documentManagement>
    <AverageRating xmlns="http://schemas.microsoft.com/sharepoint/v3" xsi:nil="true"/>
    <_dlc_DocId xmlns="d4e5d782-6a70-4577-82ee-b2c87f6aa0d2">UHEEMK3J3FEE-1573984473-834</_dlc_DocId>
    <_dlc_DocIdUrl xmlns="d4e5d782-6a70-4577-82ee-b2c87f6aa0d2">
      <Url>http://treassp19/sites/purchase/NJSTART Document Templates/_layouts/15/DocIdRedir.aspx?ID=UHEEMK3J3FEE-1573984473-834</Url>
      <Description>UHEEMK3J3FEE-1573984473-834</Description>
    </_dlc_DocIdUrl>
    <LikesCount xmlns="http://schemas.microsoft.com/sharepoint/v3" xsi:nil="true"/>
    <Ratings xmlns="http://schemas.microsoft.com/sharepoint/v3" xsi:nil="true"/>
    <_dlc_DocIdPersistId xmlns="d4e5d782-6a70-4577-82ee-b2c87f6aa0d2" xsi:nil="true"/>
    <RatingCount xmlns="http://schemas.microsoft.com/sharepoint/v3" xsi:nil="true"/>
    <LikedBy xmlns="http://schemas.microsoft.com/sharepoint/v3">
      <UserInfo>
        <DisplayName/>
        <AccountId xsi:nil="true"/>
        <AccountType/>
      </UserInfo>
    </LikedBy>
    <RatedBy xmlns="http://schemas.microsoft.com/sharepoint/v3">
      <UserInfo>
        <DisplayName/>
        <AccountId xsi:nil="true"/>
        <AccountType/>
      </UserInfo>
    </RatedBy>
  </documentManagement>
</p:properties>
</file>

<file path=customXml/itemProps1.xml><?xml version="1.0" encoding="utf-8"?>
<ds:datastoreItem xmlns:ds="http://schemas.openxmlformats.org/officeDocument/2006/customXml" ds:itemID="{DFB9C7C4-02AF-468B-AF2C-A66F6BCAD43B}">
  <ds:schemaRefs>
    <ds:schemaRef ds:uri="http://schemas.microsoft.com/sharepoint/v3/contenttype/forms"/>
  </ds:schemaRefs>
</ds:datastoreItem>
</file>

<file path=customXml/itemProps2.xml><?xml version="1.0" encoding="utf-8"?>
<ds:datastoreItem xmlns:ds="http://schemas.openxmlformats.org/officeDocument/2006/customXml" ds:itemID="{C9F896CF-C212-45FA-B056-74EED6960F88}">
  <ds:schemaRefs>
    <ds:schemaRef ds:uri="http://schemas.microsoft.com/sharepoint/events"/>
  </ds:schemaRefs>
</ds:datastoreItem>
</file>

<file path=customXml/itemProps3.xml><?xml version="1.0" encoding="utf-8"?>
<ds:datastoreItem xmlns:ds="http://schemas.openxmlformats.org/officeDocument/2006/customXml" ds:itemID="{90711CF7-EE5A-4831-9587-1782A9A6E15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http://schemas.microsoft.com/sharepoint/v3"/>
    <ds:schemaRef ds:uri="d4e5d782-6a70-4577-82ee-b2c87f6aa0d2"/>
    <ds:schemaRef ds:uri="4a2393ed-911e-4c9b-9d18-84f1fe0b670e"/>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4.xml><?xml version="1.0" encoding="utf-8"?>
<ds:datastoreItem xmlns:ds="http://schemas.openxmlformats.org/officeDocument/2006/customXml" ds:itemID="{312E865A-0D6C-468F-AD69-D8CD94906944}">
  <ds:schemaRefs>
    <ds:schemaRef ds:uri="http://schemas.microsoft.com/office/2006/metadata/properties"/>
    <ds:schemaRef ds:uri="http://schemas.microsoft.com/office/infopath/2007/PartnerControls"/>
    <ds:schemaRef ds:uri="http://schemas.microsoft.com/sharepoint/v3"/>
    <ds:schemaRef ds:uri="d4e5d782-6a70-4577-82ee-b2c87f6aa0d2"/>
  </ds:schemaRefs>
</ds:datastoreItem>
</file>

<file path=docProps/app.xml><?xml version="1.0" encoding="utf-8"?>
<Properties xmlns="http://schemas.openxmlformats.org/officeDocument/2006/extended-properties" xmlns:vt="http://schemas.openxmlformats.org/officeDocument/2006/docPropsVTypes">
  <Template>Ion</Template>
  <TotalTime>1349</TotalTime>
  <Words>1376</Words>
  <Application>Microsoft Office PowerPoint</Application>
  <PresentationFormat>Widescreen</PresentationFormat>
  <Paragraphs>78</Paragraphs>
  <Slides>14</Slides>
  <Notes>0</Notes>
  <HiddenSlides>0</HiddenSlides>
  <MMClips>0</MMClips>
  <ScaleCrop>false</ScaleCrop>
  <HeadingPairs>
    <vt:vector size="6" baseType="variant">
      <vt:variant>
        <vt:lpstr>Fonts Used</vt:lpstr>
      </vt:variant>
      <vt:variant>
        <vt:i4>2</vt:i4>
      </vt:variant>
      <vt:variant>
        <vt:lpstr>Theme</vt:lpstr>
      </vt:variant>
      <vt:variant>
        <vt:i4>1</vt:i4>
      </vt:variant>
      <vt:variant>
        <vt:lpstr>Slide Titles</vt:lpstr>
      </vt:variant>
      <vt:variant>
        <vt:i4>14</vt:i4>
      </vt:variant>
    </vt:vector>
  </HeadingPairs>
  <TitlesOfParts>
    <vt:vector size="17" baseType="lpstr">
      <vt:lpstr>Century Gothic</vt:lpstr>
      <vt:lpstr>Wingdings 3</vt:lpstr>
      <vt:lpstr>Ion</vt:lpstr>
      <vt:lpstr>Optional Pre-Quote Conference T0390 – Vehicle Washing and Cleaning Services (Supplemental) 26DPP01305</vt:lpstr>
      <vt:lpstr>WELCOME &amp; INTRODUCTIONS </vt:lpstr>
      <vt:lpstr>PURPOSE &amp; GENERAL INFORMATION</vt:lpstr>
      <vt:lpstr>BID SOLICITATION AT A GLANCE</vt:lpstr>
      <vt:lpstr>BID SOLICITATION AT A GLANCE</vt:lpstr>
      <vt:lpstr>PRICE SHEET PITFALLS</vt:lpstr>
      <vt:lpstr>HELPFUL TIPS &amp; REMINDERS</vt:lpstr>
      <vt:lpstr>OTHER HELPFUL TIPS</vt:lpstr>
      <vt:lpstr>State-Supplied Price Sheet T0390 – Vehicle Washing and Cleaning Services</vt:lpstr>
      <vt:lpstr>State-Supplied Price Sheet (Con’t)</vt:lpstr>
      <vt:lpstr>PowerPoint Presentation</vt:lpstr>
      <vt:lpstr>PowerPoint Presentation</vt:lpstr>
      <vt:lpstr>PowerPoint Presentation</vt:lpstr>
      <vt:lpstr>THANK YOU FOR ATTENDING</vt:lpstr>
    </vt:vector>
  </TitlesOfParts>
  <Company>Division of Revenue and Enterprise Services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Optional Pre-Quote Conference Bid Solicitation 20DPP00531</dc:title>
  <dc:creator>Fletcher, Shana</dc:creator>
  <cp:lastModifiedBy>Gaccione, Tanner [TREAS]</cp:lastModifiedBy>
  <cp:revision>84</cp:revision>
  <cp:lastPrinted>2020-02-11T14:28:14Z</cp:lastPrinted>
  <dcterms:created xsi:type="dcterms:W3CDTF">2020-01-31T19:31:42Z</dcterms:created>
  <dcterms:modified xsi:type="dcterms:W3CDTF">2026-05-21T12:45:09Z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0x010100CD410FC887F388468ACD754D69630B55</vt:lpwstr>
  </property>
  <property fmtid="{D5CDD505-2E9C-101B-9397-08002B2CF9AE}" pid="3" name="_dlc_DocIdItemGuid">
    <vt:lpwstr>844035ec-b79e-452f-bbbe-11583fdc8f84</vt:lpwstr>
  </property>
  <property fmtid="{D5CDD505-2E9C-101B-9397-08002B2CF9AE}" pid="4" name="URL">
    <vt:lpwstr/>
  </property>
  <property fmtid="{D5CDD505-2E9C-101B-9397-08002B2CF9AE}" pid="5" name="DocumentSetDescription">
    <vt:lpwstr/>
  </property>
</Properties>
</file>