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23"/>
  </p:notesMasterIdLst>
  <p:sldIdLst>
    <p:sldId id="256" r:id="rId6"/>
    <p:sldId id="257" r:id="rId7"/>
    <p:sldId id="260" r:id="rId8"/>
    <p:sldId id="278" r:id="rId9"/>
    <p:sldId id="280" r:id="rId10"/>
    <p:sldId id="281" r:id="rId11"/>
    <p:sldId id="284" r:id="rId12"/>
    <p:sldId id="282" r:id="rId13"/>
    <p:sldId id="271" r:id="rId14"/>
    <p:sldId id="283" r:id="rId15"/>
    <p:sldId id="272" r:id="rId16"/>
    <p:sldId id="275" r:id="rId17"/>
    <p:sldId id="274" r:id="rId18"/>
    <p:sldId id="268" r:id="rId19"/>
    <p:sldId id="269" r:id="rId20"/>
    <p:sldId id="276" r:id="rId21"/>
    <p:sldId id="267" r:id="rId22"/>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660"/>
  </p:normalViewPr>
  <p:slideViewPr>
    <p:cSldViewPr snapToGrid="0">
      <p:cViewPr varScale="1">
        <p:scale>
          <a:sx n="77" d="100"/>
          <a:sy n="77" d="100"/>
        </p:scale>
        <p:origin x="108" y="52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45DA557A-D677-4FB8-8DE9-6056559F1A89}" type="datetimeFigureOut">
              <a:rPr lang="en-US" smtClean="0"/>
              <a:t>4/24/2026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C1FD6FF0-A230-4F71-9F18-CD1874577826}" type="slidenum">
              <a:rPr lang="en-US" smtClean="0"/>
              <a:t>‹#›</a:t>
            </a:fld>
            <a:endParaRPr lang="en-US"/>
          </a:p>
        </p:txBody>
      </p:sp>
    </p:spTree>
    <p:extLst>
      <p:ext uri="{BB962C8B-B14F-4D97-AF65-F5344CB8AC3E}">
        <p14:creationId xmlns:p14="http://schemas.microsoft.com/office/powerpoint/2010/main" val="17164500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4</a:t>
            </a:fld>
            <a:endParaRPr lang="en-US"/>
          </a:p>
        </p:txBody>
      </p:sp>
    </p:spTree>
    <p:extLst>
      <p:ext uri="{BB962C8B-B14F-4D97-AF65-F5344CB8AC3E}">
        <p14:creationId xmlns:p14="http://schemas.microsoft.com/office/powerpoint/2010/main" val="3101787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5</a:t>
            </a:fld>
            <a:endParaRPr lang="en-US"/>
          </a:p>
        </p:txBody>
      </p:sp>
    </p:spTree>
    <p:extLst>
      <p:ext uri="{BB962C8B-B14F-4D97-AF65-F5344CB8AC3E}">
        <p14:creationId xmlns:p14="http://schemas.microsoft.com/office/powerpoint/2010/main" val="32598410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6</a:t>
            </a:fld>
            <a:endParaRPr lang="en-US"/>
          </a:p>
        </p:txBody>
      </p:sp>
    </p:spTree>
    <p:extLst>
      <p:ext uri="{BB962C8B-B14F-4D97-AF65-F5344CB8AC3E}">
        <p14:creationId xmlns:p14="http://schemas.microsoft.com/office/powerpoint/2010/main" val="4287480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8</a:t>
            </a:fld>
            <a:endParaRPr lang="en-US"/>
          </a:p>
        </p:txBody>
      </p:sp>
    </p:spTree>
    <p:extLst>
      <p:ext uri="{BB962C8B-B14F-4D97-AF65-F5344CB8AC3E}">
        <p14:creationId xmlns:p14="http://schemas.microsoft.com/office/powerpoint/2010/main" val="23923691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9</a:t>
            </a:fld>
            <a:endParaRPr lang="en-US"/>
          </a:p>
        </p:txBody>
      </p:sp>
    </p:spTree>
    <p:extLst>
      <p:ext uri="{BB962C8B-B14F-4D97-AF65-F5344CB8AC3E}">
        <p14:creationId xmlns:p14="http://schemas.microsoft.com/office/powerpoint/2010/main" val="28753793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5918319-45D7-4D26-8ECF-81BA06992FCF}" type="slidenum">
              <a:rPr lang="en-US" smtClean="0"/>
              <a:t>10</a:t>
            </a:fld>
            <a:endParaRPr lang="en-US"/>
          </a:p>
        </p:txBody>
      </p:sp>
    </p:spTree>
    <p:extLst>
      <p:ext uri="{BB962C8B-B14F-4D97-AF65-F5344CB8AC3E}">
        <p14:creationId xmlns:p14="http://schemas.microsoft.com/office/powerpoint/2010/main" val="26942403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4/24/2026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4/24/2026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4/24/2026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4/24/2026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4/24/2026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700" dirty="0"/>
              <a:t>Optional Pre-Quote Conference</a:t>
            </a:r>
            <a:br>
              <a:rPr lang="en-US" sz="4700" dirty="0"/>
            </a:br>
            <a:r>
              <a:rPr lang="en-US" sz="4700" dirty="0"/>
              <a:t>T3054 Light Rail/Fixed Guideway State Safety Oversight Support Services</a:t>
            </a:r>
            <a:br>
              <a:rPr lang="en-US" sz="4700" dirty="0"/>
            </a:br>
            <a:r>
              <a:rPr lang="en-US" sz="4700" dirty="0"/>
              <a:t>26DPP01268</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May 12, 2026</a:t>
            </a:r>
          </a:p>
          <a:p>
            <a:r>
              <a:rPr lang="en-US" sz="2800" dirty="0"/>
              <a:t>Quotes due by 2pm June 12,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pPr algn="just"/>
            <a:r>
              <a:rPr lang="en-US" dirty="0"/>
              <a:t>The purpose of this conference is to address procedural questions only regarding the Bid Solicitation and Quote submission requirements. </a:t>
            </a:r>
          </a:p>
          <a:p>
            <a:pPr algn="just"/>
            <a:r>
              <a:rPr lang="en-US" dirty="0"/>
              <a:t>No questions relating to the Scope of Work or the services or products required in the Bid Solicitation will be addressed. Vendors should utilize the Q&amp;A Tab of the Bid Solicitation in NJSTART to submit those questions electronically.</a:t>
            </a:r>
          </a:p>
          <a:p>
            <a:pPr algn="just"/>
            <a:r>
              <a:rPr lang="en-US" dirty="0"/>
              <a:t>This is also an opportunity for potential Vendors to partner with other potentials Vendors and/or meet small, woman-owned, minority-owned, veteran-owned, and disabled veteran-owned businesses.</a:t>
            </a:r>
          </a:p>
          <a:p>
            <a:pPr lvl="0" algn="just"/>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Section 1: Introduction and Summary of the Bid Solicitation</a:t>
            </a:r>
          </a:p>
          <a:p>
            <a:pPr lvl="1"/>
            <a:r>
              <a:rPr lang="en-US" sz="2200" dirty="0"/>
              <a:t>Purpose and Intent (Section 1.1)</a:t>
            </a:r>
          </a:p>
          <a:p>
            <a:pPr lvl="1"/>
            <a:r>
              <a:rPr lang="en-US" sz="2200" dirty="0"/>
              <a:t>Background (Section 1.2) </a:t>
            </a:r>
          </a:p>
          <a:p>
            <a:pPr lvl="1"/>
            <a:r>
              <a:rPr lang="en-US" sz="2200" dirty="0"/>
              <a:t>Order of Precedence of Contractual Terms  (Section 1.4)</a:t>
            </a:r>
          </a:p>
          <a:p>
            <a:r>
              <a:rPr lang="en-US" sz="2400" dirty="0"/>
              <a:t>Section 2: Pre-Quote Submission Information e-Q&amp;A, exceptions to the SSTC, Bid Amendments)</a:t>
            </a:r>
          </a:p>
          <a:p>
            <a:pPr lvl="1"/>
            <a:r>
              <a:rPr lang="en-US" sz="2200" dirty="0"/>
              <a:t>Q&amp;A (Section 2.1)</a:t>
            </a:r>
          </a:p>
          <a:p>
            <a:pPr lvl="1"/>
            <a:r>
              <a:rPr lang="en-US" sz="2200" dirty="0"/>
              <a:t>Exceptions to the New Jersey Standard Terms and Conditions (Section 2.2) </a:t>
            </a:r>
          </a:p>
          <a:p>
            <a:pPr lvl="1"/>
            <a:r>
              <a:rPr lang="en-US" sz="2200" dirty="0"/>
              <a:t>Bid Amendments (Section 2.3)</a:t>
            </a:r>
          </a:p>
          <a:p>
            <a:endParaRPr lang="en-US" sz="2400" dirty="0"/>
          </a:p>
        </p:txBody>
      </p:sp>
    </p:spTree>
    <p:extLst>
      <p:ext uri="{BB962C8B-B14F-4D97-AF65-F5344CB8AC3E}">
        <p14:creationId xmlns:p14="http://schemas.microsoft.com/office/powerpoint/2010/main" val="466838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 </a:t>
            </a:r>
          </a:p>
        </p:txBody>
      </p:sp>
      <p:sp>
        <p:nvSpPr>
          <p:cNvPr id="3" name="Content Placeholder 2"/>
          <p:cNvSpPr>
            <a:spLocks noGrp="1"/>
          </p:cNvSpPr>
          <p:nvPr>
            <p:ph idx="1"/>
          </p:nvPr>
        </p:nvSpPr>
        <p:spPr>
          <a:xfrm>
            <a:off x="646111" y="1329423"/>
            <a:ext cx="10566531" cy="5075859"/>
          </a:xfrm>
        </p:spPr>
        <p:txBody>
          <a:bodyPr>
            <a:normAutofit lnSpcReduction="10000"/>
          </a:bodyPr>
          <a:lstStyle/>
          <a:p>
            <a:r>
              <a:rPr lang="en-US" sz="3000" dirty="0"/>
              <a:t>Section 3: Quote Submission Requirements</a:t>
            </a:r>
          </a:p>
          <a:p>
            <a:r>
              <a:rPr lang="en-US" sz="2400" dirty="0"/>
              <a:t>Bidders </a:t>
            </a:r>
            <a:r>
              <a:rPr lang="en-US" sz="2400" b="1" dirty="0"/>
              <a:t>SHALL</a:t>
            </a:r>
            <a:r>
              <a:rPr lang="en-US" sz="2400" dirty="0"/>
              <a:t> submit (with Quote, Mandatory):</a:t>
            </a:r>
          </a:p>
          <a:p>
            <a:pPr lvl="1"/>
            <a:r>
              <a:rPr lang="en-US" sz="2400" dirty="0"/>
              <a:t>Ownership Disclosure Form (Section 3.13.2)</a:t>
            </a:r>
          </a:p>
          <a:p>
            <a:pPr lvl="1"/>
            <a:r>
              <a:rPr lang="en-US" sz="2400" dirty="0"/>
              <a:t>If your firm intends to subcontract: Subcontractor Utilization Plan (Section 3.13.8)</a:t>
            </a:r>
          </a:p>
          <a:p>
            <a:pPr lvl="1"/>
            <a:r>
              <a:rPr lang="en-US" sz="2400" dirty="0"/>
              <a:t>Technical Quote (Section 3.14)</a:t>
            </a:r>
          </a:p>
          <a:p>
            <a:pPr lvl="2"/>
            <a:r>
              <a:rPr lang="en-US" sz="2400" dirty="0"/>
              <a:t>Management Overview (Section 3.16)</a:t>
            </a:r>
          </a:p>
          <a:p>
            <a:pPr lvl="1"/>
            <a:r>
              <a:rPr lang="en-US" sz="2400" dirty="0"/>
              <a:t>State-Supplied Price Sheet (Section 3.25)</a:t>
            </a:r>
          </a:p>
          <a:p>
            <a:r>
              <a:rPr lang="en-US" sz="2400" dirty="0"/>
              <a:t>Bidders </a:t>
            </a:r>
            <a:r>
              <a:rPr lang="en-US" sz="2400" b="1" dirty="0"/>
              <a:t>MUST </a:t>
            </a:r>
            <a:r>
              <a:rPr lang="en-US" sz="2400" dirty="0"/>
              <a:t>submit (before Award):</a:t>
            </a:r>
          </a:p>
          <a:p>
            <a:pPr lvl="1"/>
            <a:r>
              <a:rPr lang="fr-FR" sz="2400" dirty="0"/>
              <a:t>Affirmative Action Compliance, Section 3.13.10</a:t>
            </a:r>
          </a:p>
          <a:p>
            <a:pPr lvl="1"/>
            <a:r>
              <a:rPr lang="en-US" sz="2400" dirty="0"/>
              <a:t>Business Registration, Section 3.13.13</a:t>
            </a:r>
          </a:p>
          <a:p>
            <a:pPr lvl="1">
              <a:buClr>
                <a:schemeClr val="accent1"/>
              </a:buClr>
              <a:buFont typeface="Wingdings" panose="05000000000000000000" pitchFamily="2" charset="2"/>
              <a:buChar char="Ø"/>
            </a:pPr>
            <a:endParaRPr lang="en-US" sz="1600" dirty="0"/>
          </a:p>
          <a:p>
            <a:pPr marL="0" indent="0">
              <a:buNone/>
            </a:pPr>
            <a:endParaRPr lang="en-US" dirty="0"/>
          </a:p>
        </p:txBody>
      </p:sp>
      <p:sp>
        <p:nvSpPr>
          <p:cNvPr id="6" name="TextBox 5"/>
          <p:cNvSpPr txBox="1"/>
          <p:nvPr/>
        </p:nvSpPr>
        <p:spPr>
          <a:xfrm>
            <a:off x="8710863" y="4860758"/>
            <a:ext cx="184731" cy="369332"/>
          </a:xfrm>
          <a:prstGeom prst="rect">
            <a:avLst/>
          </a:prstGeom>
          <a:noFill/>
        </p:spPr>
        <p:txBody>
          <a:bodyPr wrap="none" rtlCol="0">
            <a:spAutoFit/>
          </a:bodyPr>
          <a:lstStyle/>
          <a:p>
            <a:endParaRPr lang="en-US" dirty="0"/>
          </a:p>
        </p:txBody>
      </p:sp>
      <p:sp>
        <p:nvSpPr>
          <p:cNvPr id="7" name="TextBox 6"/>
          <p:cNvSpPr txBox="1"/>
          <p:nvPr/>
        </p:nvSpPr>
        <p:spPr>
          <a:xfrm>
            <a:off x="9079832" y="5230090"/>
            <a:ext cx="184731"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097588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2154" y="260212"/>
            <a:ext cx="9404723" cy="1400530"/>
          </a:xfrm>
        </p:spPr>
        <p:txBody>
          <a:bodyPr/>
          <a:lstStyle/>
          <a:p>
            <a:r>
              <a:rPr lang="en-US" dirty="0"/>
              <a:t>Bid Solicitation at a Glance </a:t>
            </a:r>
          </a:p>
        </p:txBody>
      </p:sp>
      <p:sp>
        <p:nvSpPr>
          <p:cNvPr id="4" name="TextBox 3"/>
          <p:cNvSpPr txBox="1"/>
          <p:nvPr/>
        </p:nvSpPr>
        <p:spPr>
          <a:xfrm>
            <a:off x="387444" y="1336119"/>
            <a:ext cx="11417112" cy="4832092"/>
          </a:xfrm>
          <a:prstGeom prst="rect">
            <a:avLst/>
          </a:prstGeom>
          <a:noFill/>
        </p:spPr>
        <p:txBody>
          <a:bodyPr wrap="square" rtlCol="0">
            <a:spAutoFit/>
          </a:bodyPr>
          <a:lstStyle/>
          <a:p>
            <a:pPr marL="285750" indent="-285750">
              <a:buFont typeface="Century Gothic" panose="020B0502020202020204" pitchFamily="34" charset="0"/>
              <a:buChar char="►"/>
            </a:pPr>
            <a:r>
              <a:rPr lang="en-US" sz="2200" dirty="0"/>
              <a:t>Bidders </a:t>
            </a:r>
            <a:r>
              <a:rPr lang="en-US" sz="2200" b="1" dirty="0"/>
              <a:t>SHOULD</a:t>
            </a:r>
            <a:r>
              <a:rPr lang="en-US" sz="2200" dirty="0"/>
              <a:t> submit with Quote (Strongly Recommended). If not submitted with the proposal it </a:t>
            </a:r>
            <a:r>
              <a:rPr lang="en-US" sz="2200" b="1" dirty="0"/>
              <a:t>MUST</a:t>
            </a:r>
            <a:r>
              <a:rPr lang="en-US" sz="2200" dirty="0"/>
              <a:t> be submitted by the date required on the State’s request or the Quote will be deemed non-responsive:</a:t>
            </a:r>
          </a:p>
          <a:p>
            <a:pPr marL="742950" lvl="1" indent="-285750">
              <a:buFont typeface="Century Gothic" panose="020B0502020202020204" pitchFamily="34" charset="0"/>
              <a:buChar char="►"/>
            </a:pPr>
            <a:r>
              <a:rPr lang="en-US" sz="2200" dirty="0"/>
              <a:t>Offer and Acceptance Page (Section 3.13.1)</a:t>
            </a:r>
          </a:p>
          <a:p>
            <a:pPr marL="742950" lvl="1" indent="-285750">
              <a:buFont typeface="Century Gothic" panose="020B0502020202020204" pitchFamily="34" charset="0"/>
              <a:buChar char="►"/>
            </a:pPr>
            <a:r>
              <a:rPr lang="en-US" sz="2200" dirty="0"/>
              <a:t>Disclosure of Investment Activities in Iran (Section 3.13.3)</a:t>
            </a:r>
          </a:p>
          <a:p>
            <a:pPr marL="742950" lvl="1" indent="-285750">
              <a:buFont typeface="Century Gothic" panose="020B0502020202020204" pitchFamily="34" charset="0"/>
              <a:buChar char="►"/>
            </a:pPr>
            <a:r>
              <a:rPr lang="en-US" sz="2200" dirty="0"/>
              <a:t>Disclosure of Investigations and Other Actions Involving the Bidder Form (Section 3.13.4)</a:t>
            </a:r>
          </a:p>
          <a:p>
            <a:pPr marL="742950" lvl="1" indent="-285750">
              <a:buFont typeface="Century Gothic" panose="020B0502020202020204" pitchFamily="34" charset="0"/>
              <a:buChar char="►"/>
            </a:pPr>
            <a:r>
              <a:rPr lang="en-US" sz="2200" dirty="0"/>
              <a:t>MacBride Principles (Section 3.13.5)</a:t>
            </a:r>
          </a:p>
          <a:p>
            <a:pPr marL="742950" lvl="1" indent="-285750">
              <a:buFont typeface="Century Gothic" panose="020B0502020202020204" pitchFamily="34" charset="0"/>
              <a:buChar char="►"/>
            </a:pPr>
            <a:r>
              <a:rPr lang="en-US" sz="2200" dirty="0"/>
              <a:t>Source Disclosure (Section 13.13.6)</a:t>
            </a:r>
          </a:p>
          <a:p>
            <a:pPr marL="742950" lvl="1" indent="-285750">
              <a:buFont typeface="Century Gothic" panose="020B0502020202020204" pitchFamily="34" charset="0"/>
              <a:buChar char="►"/>
            </a:pPr>
            <a:r>
              <a:rPr lang="en-US" sz="2200" dirty="0"/>
              <a:t>Confidentiality/Commitment to Defend (Section 3.13.7) </a:t>
            </a:r>
          </a:p>
          <a:p>
            <a:pPr marL="742950" lvl="1" indent="-285750">
              <a:buFont typeface="Century Gothic" panose="020B0502020202020204" pitchFamily="34" charset="0"/>
              <a:buChar char="►"/>
            </a:pPr>
            <a:r>
              <a:rPr lang="en-US" sz="2200" dirty="0"/>
              <a:t>Certification of Non-Involvement in Prohibited Activities in Russia or Belarus (Section 3.13.14)</a:t>
            </a:r>
          </a:p>
          <a:p>
            <a:pPr marL="742950" lvl="1" indent="-285750">
              <a:buFont typeface="Century Gothic" panose="020B0502020202020204" pitchFamily="34" charset="0"/>
              <a:buChar char="►"/>
            </a:pPr>
            <a:r>
              <a:rPr lang="en-US" sz="2200" dirty="0"/>
              <a:t>Financial Capability of the Bidder (Section 3.24)</a:t>
            </a:r>
          </a:p>
          <a:p>
            <a:pPr marL="742950" lvl="1" indent="-285750">
              <a:buFont typeface="Century Gothic" panose="020B0502020202020204" pitchFamily="34" charset="0"/>
              <a:buChar char="►"/>
            </a:pPr>
            <a:endParaRPr lang="en-US" sz="2200" dirty="0"/>
          </a:p>
        </p:txBody>
      </p:sp>
    </p:spTree>
    <p:extLst>
      <p:ext uri="{BB962C8B-B14F-4D97-AF65-F5344CB8AC3E}">
        <p14:creationId xmlns:p14="http://schemas.microsoft.com/office/powerpoint/2010/main" val="25714642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61BF0-DE5A-0C62-461D-AAD96CB09898}"/>
              </a:ext>
            </a:extLst>
          </p:cNvPr>
          <p:cNvSpPr>
            <a:spLocks noGrp="1"/>
          </p:cNvSpPr>
          <p:nvPr>
            <p:ph type="title"/>
          </p:nvPr>
        </p:nvSpPr>
        <p:spPr/>
        <p:txBody>
          <a:bodyPr/>
          <a:lstStyle/>
          <a:p>
            <a:r>
              <a:rPr lang="en-US" dirty="0"/>
              <a:t>Bid Solicitation at a Glance</a:t>
            </a:r>
          </a:p>
        </p:txBody>
      </p:sp>
      <p:sp>
        <p:nvSpPr>
          <p:cNvPr id="4" name="Content Placeholder 3">
            <a:extLst>
              <a:ext uri="{FF2B5EF4-FFF2-40B4-BE49-F238E27FC236}">
                <a16:creationId xmlns:a16="http://schemas.microsoft.com/office/drawing/2014/main" id="{07CFC09A-5AF3-52B9-ECAE-1FA3B7239C53}"/>
              </a:ext>
            </a:extLst>
          </p:cNvPr>
          <p:cNvSpPr txBox="1">
            <a:spLocks noGrp="1"/>
          </p:cNvSpPr>
          <p:nvPr>
            <p:ph idx="1"/>
          </p:nvPr>
        </p:nvSpPr>
        <p:spPr>
          <a:xfrm>
            <a:off x="646111" y="1271999"/>
            <a:ext cx="10790152" cy="3447098"/>
          </a:xfrm>
          <a:prstGeom prst="rect">
            <a:avLst/>
          </a:prstGeom>
          <a:noFill/>
        </p:spPr>
        <p:txBody>
          <a:bodyPr wrap="square" rtlCol="0">
            <a:spAutoFit/>
          </a:bodyPr>
          <a:lstStyle/>
          <a:p>
            <a:pPr marL="285750" indent="-285750">
              <a:buFont typeface="Century Gothic" panose="020B0502020202020204" pitchFamily="34" charset="0"/>
              <a:buChar char="►"/>
            </a:pPr>
            <a:r>
              <a:rPr lang="en-US" sz="2400" dirty="0"/>
              <a:t>Bidders </a:t>
            </a:r>
            <a:r>
              <a:rPr lang="en-US" sz="2400" b="1" dirty="0"/>
              <a:t>SHOULD</a:t>
            </a:r>
            <a:r>
              <a:rPr lang="en-US" sz="2400" dirty="0"/>
              <a:t> submit (Strongly recommended):</a:t>
            </a:r>
          </a:p>
          <a:p>
            <a:pPr marL="742950" lvl="1" indent="-285750">
              <a:buFont typeface="Century Gothic" panose="020B0502020202020204" pitchFamily="34" charset="0"/>
              <a:buChar char="►"/>
            </a:pPr>
            <a:r>
              <a:rPr lang="en-US" sz="2400" dirty="0"/>
              <a:t>Contract Management (Section 3.17)</a:t>
            </a:r>
          </a:p>
          <a:p>
            <a:pPr marL="742950" lvl="1" indent="-285750">
              <a:buFont typeface="Century Gothic" panose="020B0502020202020204" pitchFamily="34" charset="0"/>
              <a:buChar char="►"/>
            </a:pPr>
            <a:r>
              <a:rPr lang="en-US" sz="2400" dirty="0"/>
              <a:t>Organizational Experience (Section 3.19)</a:t>
            </a:r>
          </a:p>
          <a:p>
            <a:pPr marL="742950" lvl="1" indent="-285750">
              <a:buFont typeface="Century Gothic" panose="020B0502020202020204" pitchFamily="34" charset="0"/>
              <a:buChar char="►"/>
            </a:pPr>
            <a:r>
              <a:rPr lang="en-US" sz="2400" dirty="0"/>
              <a:t>Location (Section 3.20)</a:t>
            </a:r>
          </a:p>
          <a:p>
            <a:pPr marL="742950" lvl="1" indent="-285750">
              <a:buFont typeface="Century Gothic" panose="020B0502020202020204" pitchFamily="34" charset="0"/>
              <a:buChar char="►"/>
            </a:pPr>
            <a:r>
              <a:rPr lang="en-US" sz="2400" dirty="0"/>
              <a:t>Organization Charts (Section 3.21)</a:t>
            </a:r>
          </a:p>
          <a:p>
            <a:pPr marL="742950" lvl="1" indent="-285750">
              <a:buFont typeface="Century Gothic" panose="020B0502020202020204" pitchFamily="34" charset="0"/>
              <a:buChar char="►"/>
            </a:pPr>
            <a:r>
              <a:rPr lang="en-US" sz="2400" dirty="0"/>
              <a:t>Resumes (Section 3.22)</a:t>
            </a:r>
          </a:p>
          <a:p>
            <a:pPr marL="742950" lvl="1" indent="-285750">
              <a:buFont typeface="Century Gothic" panose="020B0502020202020204" pitchFamily="34" charset="0"/>
              <a:buChar char="►"/>
            </a:pPr>
            <a:r>
              <a:rPr lang="en-US" sz="2400" dirty="0"/>
              <a:t>Experience with Contracts of Similar Size and Scope (Section 3.23)</a:t>
            </a:r>
          </a:p>
        </p:txBody>
      </p:sp>
    </p:spTree>
    <p:extLst>
      <p:ext uri="{BB962C8B-B14F-4D97-AF65-F5344CB8AC3E}">
        <p14:creationId xmlns:p14="http://schemas.microsoft.com/office/powerpoint/2010/main" val="32859661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br>
              <a:rPr lang="en-US" dirty="0"/>
            </a:br>
            <a:r>
              <a:rPr lang="en-US" sz="2400" dirty="0"/>
              <a:t>Please review each section</a:t>
            </a:r>
          </a:p>
        </p:txBody>
      </p:sp>
      <p:sp>
        <p:nvSpPr>
          <p:cNvPr id="3" name="Content Placeholder 2"/>
          <p:cNvSpPr>
            <a:spLocks noGrp="1"/>
          </p:cNvSpPr>
          <p:nvPr>
            <p:ph idx="1"/>
          </p:nvPr>
        </p:nvSpPr>
        <p:spPr>
          <a:xfrm>
            <a:off x="804754" y="1765566"/>
            <a:ext cx="10582491" cy="4195481"/>
          </a:xfrm>
        </p:spPr>
        <p:txBody>
          <a:bodyPr>
            <a:noAutofit/>
          </a:bodyPr>
          <a:lstStyle/>
          <a:p>
            <a:r>
              <a:rPr lang="en-US" sz="2200" dirty="0"/>
              <a:t>Section 4: Scope of Work</a:t>
            </a:r>
          </a:p>
          <a:p>
            <a:pPr lvl="1"/>
            <a:r>
              <a:rPr lang="en-US" sz="2200" dirty="0"/>
              <a:t>Required services to be provided by the awarded Contractor</a:t>
            </a:r>
          </a:p>
          <a:p>
            <a:r>
              <a:rPr lang="en-US" sz="2200" dirty="0"/>
              <a:t>Section 5: General Contract Terms</a:t>
            </a:r>
          </a:p>
          <a:p>
            <a:pPr lvl="1"/>
            <a:r>
              <a:rPr lang="en-US" sz="2200" dirty="0"/>
              <a:t>Contractual language, including term details (Sections 5.1 and 5.2)</a:t>
            </a:r>
          </a:p>
          <a:p>
            <a:pPr lvl="2"/>
            <a:r>
              <a:rPr lang="en-US" sz="2200" dirty="0"/>
              <a:t>Four (4) year base term</a:t>
            </a:r>
          </a:p>
          <a:p>
            <a:pPr lvl="2"/>
            <a:r>
              <a:rPr lang="en-US" sz="2200" dirty="0"/>
              <a:t>Two (2) one (1) year extension options </a:t>
            </a:r>
          </a:p>
          <a:p>
            <a:pPr lvl="1"/>
            <a:r>
              <a:rPr lang="en-US" sz="2200" dirty="0"/>
              <a:t>Ownership of Materials (Section 5.4)</a:t>
            </a:r>
          </a:p>
          <a:p>
            <a:pPr lvl="1"/>
            <a:r>
              <a:rPr lang="en-US" sz="2200" dirty="0"/>
              <a:t>Staff Substitutions (Section 5.5)</a:t>
            </a:r>
          </a:p>
        </p:txBody>
      </p:sp>
    </p:spTree>
    <p:extLst>
      <p:ext uri="{BB962C8B-B14F-4D97-AF65-F5344CB8AC3E}">
        <p14:creationId xmlns:p14="http://schemas.microsoft.com/office/powerpoint/2010/main" val="8987604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7: Modifications to the State of New Jersey Standard Terms and Conditions (SSTC)</a:t>
            </a:r>
          </a:p>
          <a:p>
            <a:r>
              <a:rPr lang="en-US" sz="2400" dirty="0"/>
              <a:t>Section 8: Quote Evaluation and Award</a:t>
            </a:r>
          </a:p>
          <a:p>
            <a:r>
              <a:rPr lang="en-US" sz="2400" dirty="0"/>
              <a:t>Section 9: Glossary</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able, Excel&#10;&#10;AI-generated content may be incorrect.">
            <a:extLst>
              <a:ext uri="{FF2B5EF4-FFF2-40B4-BE49-F238E27FC236}">
                <a16:creationId xmlns:a16="http://schemas.microsoft.com/office/drawing/2014/main" id="{CADFB01B-3043-9C71-B31E-CB305D4ECC2C}"/>
              </a:ext>
            </a:extLst>
          </p:cNvPr>
          <p:cNvPicPr>
            <a:picLocks noChangeAspect="1"/>
          </p:cNvPicPr>
          <p:nvPr/>
        </p:nvPicPr>
        <p:blipFill>
          <a:blip r:embed="rId3"/>
          <a:stretch>
            <a:fillRect/>
          </a:stretch>
        </p:blipFill>
        <p:spPr>
          <a:xfrm>
            <a:off x="1005840" y="624840"/>
            <a:ext cx="10180320" cy="5608320"/>
          </a:xfrm>
          <a:prstGeom prst="rect">
            <a:avLst/>
          </a:prstGeom>
        </p:spPr>
      </p:pic>
    </p:spTree>
    <p:extLst>
      <p:ext uri="{BB962C8B-B14F-4D97-AF65-F5344CB8AC3E}">
        <p14:creationId xmlns:p14="http://schemas.microsoft.com/office/powerpoint/2010/main" val="2593392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pPr algn="just"/>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pPr algn="just"/>
            <a:r>
              <a:rPr lang="en-US" dirty="0"/>
              <a:t>The State-Supplied Price Sheet must be completed in its entirety with no lines added or removed, or include additional language, assumptions or fees.</a:t>
            </a:r>
          </a:p>
          <a:p>
            <a:pPr algn="just"/>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pPr algn="just"/>
            <a:r>
              <a:rPr lang="en-US" dirty="0"/>
              <a:t>Confirm that you have completed </a:t>
            </a:r>
            <a:r>
              <a:rPr lang="en-US" b="1" u="sng" dirty="0"/>
              <a:t>all tabs </a:t>
            </a:r>
            <a:r>
              <a:rPr lang="en-US" dirty="0"/>
              <a:t>on the State-Supplied Price Sheet.</a:t>
            </a:r>
          </a:p>
          <a:p>
            <a:pPr algn="just"/>
            <a:r>
              <a:rPr lang="en-US" dirty="0"/>
              <a:t>Confirm you have completed the proper version of the State-Supplied Price Sheet; it may have been revised via Bid Amendment.</a:t>
            </a:r>
          </a:p>
          <a:p>
            <a:pPr algn="just"/>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lgn="just"/>
            <a:r>
              <a:rPr lang="en-US" dirty="0"/>
              <a:t>Review Bid Solicitation in its entirety and submit any questions prior to the deadline including exceptions to the SSTC. Updated documents will be posted in NJSTART and should be reviewed as posted.</a:t>
            </a:r>
          </a:p>
          <a:p>
            <a:pPr lvl="1" algn="just"/>
            <a:endParaRPr lang="en-US" dirty="0"/>
          </a:p>
          <a:p>
            <a:pPr lvl="1" algn="just"/>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lgn="just"/>
            <a:endParaRPr lang="en-US" dirty="0">
              <a:solidFill>
                <a:srgbClr val="FF0000"/>
              </a:solidFill>
            </a:endParaRPr>
          </a:p>
          <a:p>
            <a:pPr lvl="1" algn="just"/>
            <a:r>
              <a:rPr lang="en-US" dirty="0"/>
              <a:t>Be advised that this is NOT a Waiver or Delegated Purchasing Authority (“DPA”) procurement. The Quote may not be emailed, faxed, or hand-delivered.  The Quote may only be submitted through NJSTART.</a:t>
            </a:r>
          </a:p>
          <a:p>
            <a:pPr marL="457200" lvl="1" indent="0" algn="just">
              <a:buNone/>
            </a:pPr>
            <a:endParaRPr lang="en-US" dirty="0"/>
          </a:p>
          <a:p>
            <a:pPr lvl="1" algn="just"/>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pPr algn="just"/>
            <a:r>
              <a:rPr lang="en-US" sz="2900" dirty="0"/>
              <a:t>Examples of additional language may deem a quote non-responsive:</a:t>
            </a:r>
          </a:p>
          <a:p>
            <a:pPr lvl="1" algn="just"/>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lgn="just"/>
            <a:r>
              <a:rPr lang="en-US" sz="2600" dirty="0"/>
              <a:t>Vendor’s Quote is only valid for </a:t>
            </a:r>
            <a:r>
              <a:rPr lang="en-US" sz="2600" dirty="0">
                <a:solidFill>
                  <a:srgbClr val="FFFF00"/>
                </a:solidFill>
              </a:rPr>
              <a:t>XX</a:t>
            </a:r>
            <a:r>
              <a:rPr lang="en-US" sz="2600" dirty="0"/>
              <a:t> days.</a:t>
            </a:r>
          </a:p>
          <a:p>
            <a:pPr lvl="1" algn="just"/>
            <a:r>
              <a:rPr lang="en-US" sz="2600" dirty="0"/>
              <a:t>Vendor reserves the right to charge additional fees for services that require extensive time and effort.</a:t>
            </a:r>
          </a:p>
          <a:p>
            <a:pPr lvl="1" algn="just"/>
            <a:r>
              <a:rPr lang="en-US" sz="2600" dirty="0"/>
              <a:t>This Quote is a nonbinding expression of interest only and is not intended to create a binding commitment on either party unless and until a definitive agreement has been executed between the parties.</a:t>
            </a:r>
          </a:p>
          <a:p>
            <a:pPr lvl="1" algn="just"/>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May 12, 2026</a:t>
            </a:r>
          </a:p>
          <a:p>
            <a:endParaRPr lang="en-US" sz="4000" dirty="0"/>
          </a:p>
          <a:p>
            <a:r>
              <a:rPr lang="en-US" sz="4000" dirty="0"/>
              <a:t>Quotes due by 2pm June 12,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docProps/app.xml><?xml version="1.0" encoding="utf-8"?>
<Properties xmlns="http://schemas.openxmlformats.org/officeDocument/2006/extended-properties" xmlns:vt="http://schemas.openxmlformats.org/officeDocument/2006/docPropsVTypes">
  <Template>Ion</Template>
  <TotalTime>1583</TotalTime>
  <Words>1263</Words>
  <Application>Microsoft Office PowerPoint</Application>
  <PresentationFormat>Widescreen</PresentationFormat>
  <Paragraphs>105</Paragraphs>
  <Slides>17</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Century Gothic</vt:lpstr>
      <vt:lpstr>Wingdings</vt:lpstr>
      <vt:lpstr>Wingdings 3</vt:lpstr>
      <vt:lpstr>Ion</vt:lpstr>
      <vt:lpstr>Optional Pre-Quote Conference T3054 Light Rail/Fixed Guideway State Safety Oversight Support Services 26DPP01268</vt:lpstr>
      <vt:lpstr>WELCOME &amp; INTRODUCTIONS </vt:lpstr>
      <vt:lpstr>PURPOSE &amp; GENERAL INFORMATION</vt:lpstr>
      <vt:lpstr>BID SOLICITATION AT A GLANCE</vt:lpstr>
      <vt:lpstr>Bid Solicitation at a Glance </vt:lpstr>
      <vt:lpstr>Bid Solicitation at a Glance </vt:lpstr>
      <vt:lpstr>Bid Solicitation at a Glance</vt:lpstr>
      <vt:lpstr>Bid Solicitation at a Glance Please review each section</vt:lpstr>
      <vt:lpstr>BID SOLICITATION AT A GLANCE</vt:lpstr>
      <vt:lpstr>PowerPoint Presentation</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Lee, Joyce [TREAS]</cp:lastModifiedBy>
  <cp:revision>92</cp:revision>
  <cp:lastPrinted>2020-02-11T14:28:14Z</cp:lastPrinted>
  <dcterms:created xsi:type="dcterms:W3CDTF">2020-01-31T19:31:42Z</dcterms:created>
  <dcterms:modified xsi:type="dcterms:W3CDTF">2026-04-24T15:09:03Z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