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7" r:id="rId10"/>
    <p:sldId id="278" r:id="rId11"/>
    <p:sldId id="279" r:id="rId12"/>
    <p:sldId id="280" r:id="rId13"/>
    <p:sldId id="271" r:id="rId14"/>
    <p:sldId id="281" r:id="rId15"/>
    <p:sldId id="282" r:id="rId16"/>
    <p:sldId id="272" r:id="rId17"/>
    <p:sldId id="275" r:id="rId18"/>
    <p:sldId id="274" r:id="rId19"/>
    <p:sldId id="268" r:id="rId20"/>
    <p:sldId id="269" r:id="rId21"/>
    <p:sldId id="276" r:id="rId22"/>
    <p:sldId id="267" r:id="rId2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52" d="100"/>
          <a:sy n="52" d="100"/>
        </p:scale>
        <p:origin x="62" y="73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3/16/2026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3/16/2026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3/16/2026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3/16/2026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3/16/2026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3/16/2026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3/16/2026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8644" y="3274143"/>
            <a:ext cx="10058401" cy="1503237"/>
          </a:xfrm>
        </p:spPr>
        <p:txBody>
          <a:bodyPr/>
          <a:lstStyle/>
          <a:p>
            <a:r>
              <a:rPr lang="en-US" sz="5400" dirty="0"/>
              <a:t>Optional Pre-Quote Conference</a:t>
            </a:r>
            <a:br>
              <a:rPr lang="en-US" sz="5400" dirty="0"/>
            </a:br>
            <a:r>
              <a:rPr lang="en-US" sz="5400" dirty="0"/>
              <a:t>T3107 – Chapter 32 Arbitration Services- DOBI</a:t>
            </a:r>
            <a:br>
              <a:rPr lang="en-US" sz="5400" dirty="0"/>
            </a:br>
            <a:r>
              <a:rPr lang="en-US" sz="5400" dirty="0"/>
              <a:t>26DPP01257</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April 2, 2026</a:t>
            </a:r>
          </a:p>
          <a:p>
            <a:r>
              <a:rPr lang="en-US" sz="2800" dirty="0"/>
              <a:t>Quotes due by 2pm May 28,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156530" y="1733318"/>
            <a:ext cx="5970273" cy="3954494"/>
          </a:xfrm>
        </p:spPr>
        <p:txBody>
          <a:bodyPr>
            <a:noAutofit/>
          </a:bodyPr>
          <a:lstStyle/>
          <a:p>
            <a:r>
              <a:rPr lang="en-US" sz="2400" dirty="0"/>
              <a:t>Cover page:</a:t>
            </a:r>
          </a:p>
          <a:p>
            <a:pPr lvl="1"/>
            <a:r>
              <a:rPr lang="en-US" sz="2200" dirty="0"/>
              <a:t>Bid Solicitation title information</a:t>
            </a:r>
          </a:p>
          <a:p>
            <a:pPr lvl="1"/>
            <a:r>
              <a:rPr lang="en-US" sz="2200" dirty="0"/>
              <a:t>Submission dates </a:t>
            </a:r>
          </a:p>
          <a:p>
            <a:pPr lvl="1"/>
            <a:r>
              <a:rPr lang="en-US" sz="2200" dirty="0"/>
              <a:t>Set-aside requirements</a:t>
            </a:r>
          </a:p>
          <a:p>
            <a:pPr lvl="1"/>
            <a:endParaRPr lang="en-US" sz="2200" dirty="0"/>
          </a:p>
          <a:p>
            <a:r>
              <a:rPr lang="en-US" b="1" dirty="0"/>
              <a:t>Electronic Q&amp;A Due: April 2, 2026 by 2PM</a:t>
            </a:r>
          </a:p>
          <a:p>
            <a:r>
              <a:rPr lang="en-US" b="1" dirty="0"/>
              <a:t>Quotes Due: May 28, 2026 by 2PM</a:t>
            </a:r>
          </a:p>
        </p:txBody>
      </p:sp>
      <p:pic>
        <p:nvPicPr>
          <p:cNvPr id="5" name="Picture 4" descr="Table&#10;&#10;AI-generated content may be incorrect.">
            <a:extLst>
              <a:ext uri="{FF2B5EF4-FFF2-40B4-BE49-F238E27FC236}">
                <a16:creationId xmlns:a16="http://schemas.microsoft.com/office/drawing/2014/main" id="{2E389E3C-52AD-D3C9-3D28-D711071461CD}"/>
              </a:ext>
            </a:extLst>
          </p:cNvPr>
          <p:cNvPicPr>
            <a:picLocks noChangeAspect="1"/>
          </p:cNvPicPr>
          <p:nvPr/>
        </p:nvPicPr>
        <p:blipFill>
          <a:blip r:embed="rId2"/>
          <a:stretch>
            <a:fillRect/>
          </a:stretch>
        </p:blipFill>
        <p:spPr>
          <a:xfrm>
            <a:off x="840801" y="1518789"/>
            <a:ext cx="3894828" cy="5003864"/>
          </a:xfrm>
          <a:prstGeom prst="rect">
            <a:avLst/>
          </a:prstGeom>
        </p:spPr>
      </p:pic>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4588E-A9A9-FDAA-5542-7713CE10582C}"/>
              </a:ext>
            </a:extLst>
          </p:cNvPr>
          <p:cNvSpPr>
            <a:spLocks noGrp="1"/>
          </p:cNvSpPr>
          <p:nvPr>
            <p:ph type="title"/>
          </p:nvPr>
        </p:nvSpPr>
        <p:spPr/>
        <p:txBody>
          <a:bodyPr/>
          <a:lstStyle/>
          <a:p>
            <a:r>
              <a:rPr lang="en-US" dirty="0"/>
              <a:t>BID SOLICITATION AT A GLANCE</a:t>
            </a:r>
          </a:p>
        </p:txBody>
      </p:sp>
      <p:sp>
        <p:nvSpPr>
          <p:cNvPr id="3" name="Content Placeholder 2">
            <a:extLst>
              <a:ext uri="{FF2B5EF4-FFF2-40B4-BE49-F238E27FC236}">
                <a16:creationId xmlns:a16="http://schemas.microsoft.com/office/drawing/2014/main" id="{E9581001-2C72-0CAB-11B7-3E000259D8C7}"/>
              </a:ext>
            </a:extLst>
          </p:cNvPr>
          <p:cNvSpPr>
            <a:spLocks noGrp="1"/>
          </p:cNvSpPr>
          <p:nvPr>
            <p:ph idx="1"/>
          </p:nvPr>
        </p:nvSpPr>
        <p:spPr/>
        <p:txBody>
          <a:bodyPr/>
          <a:lstStyle/>
          <a:p>
            <a:r>
              <a:rPr lang="en-US" dirty="0"/>
              <a:t>Section 1: Introduction and Summary of the Bid Solicitation</a:t>
            </a:r>
          </a:p>
          <a:p>
            <a:pPr lvl="1"/>
            <a:r>
              <a:rPr lang="en-US" dirty="0"/>
              <a:t>Purpose and Intent (Section 1.1)</a:t>
            </a:r>
          </a:p>
          <a:p>
            <a:pPr lvl="1"/>
            <a:r>
              <a:rPr lang="en-US" dirty="0"/>
              <a:t>Background (Section 1.2)</a:t>
            </a:r>
          </a:p>
          <a:p>
            <a:pPr lvl="1"/>
            <a:r>
              <a:rPr lang="en-US" dirty="0"/>
              <a:t>Order of Precedence and Contractual Terms (Section 1.4)</a:t>
            </a:r>
          </a:p>
          <a:p>
            <a:r>
              <a:rPr lang="en-US" dirty="0"/>
              <a:t>Section 2: Pre-Quote Submission Information (e-Q&amp;A, exceptions to the SSTC, Bid Amendments)</a:t>
            </a:r>
          </a:p>
          <a:p>
            <a:pPr lvl="1"/>
            <a:r>
              <a:rPr lang="en-US" dirty="0"/>
              <a:t>Q&amp;A (Section 2.1)</a:t>
            </a:r>
          </a:p>
          <a:p>
            <a:pPr lvl="1"/>
            <a:r>
              <a:rPr lang="en-US" dirty="0"/>
              <a:t>Exceptions to the State of NJ Standard Terms and Conditions (Section 2.2)</a:t>
            </a:r>
          </a:p>
          <a:p>
            <a:pPr lvl="1"/>
            <a:r>
              <a:rPr lang="en-US" dirty="0"/>
              <a:t>Bid Amendments (Section 2.3)</a:t>
            </a:r>
          </a:p>
        </p:txBody>
      </p:sp>
    </p:spTree>
    <p:extLst>
      <p:ext uri="{BB962C8B-B14F-4D97-AF65-F5344CB8AC3E}">
        <p14:creationId xmlns:p14="http://schemas.microsoft.com/office/powerpoint/2010/main" val="2280577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36B81-2DDE-15C5-BCED-4C8EC568B2E4}"/>
              </a:ext>
            </a:extLst>
          </p:cNvPr>
          <p:cNvSpPr>
            <a:spLocks noGrp="1"/>
          </p:cNvSpPr>
          <p:nvPr>
            <p:ph type="title"/>
          </p:nvPr>
        </p:nvSpPr>
        <p:spPr/>
        <p:txBody>
          <a:bodyPr/>
          <a:lstStyle/>
          <a:p>
            <a:r>
              <a:rPr lang="en-US" dirty="0"/>
              <a:t>BID SOLICITATION AT A GLANCE</a:t>
            </a:r>
          </a:p>
        </p:txBody>
      </p:sp>
      <p:sp>
        <p:nvSpPr>
          <p:cNvPr id="3" name="Content Placeholder 2">
            <a:extLst>
              <a:ext uri="{FF2B5EF4-FFF2-40B4-BE49-F238E27FC236}">
                <a16:creationId xmlns:a16="http://schemas.microsoft.com/office/drawing/2014/main" id="{FF697BE4-B2DB-F2FB-498E-E5D333A58B13}"/>
              </a:ext>
            </a:extLst>
          </p:cNvPr>
          <p:cNvSpPr>
            <a:spLocks noGrp="1"/>
          </p:cNvSpPr>
          <p:nvPr>
            <p:ph idx="1"/>
          </p:nvPr>
        </p:nvSpPr>
        <p:spPr>
          <a:xfrm>
            <a:off x="560718" y="1457864"/>
            <a:ext cx="9489136" cy="4790535"/>
          </a:xfrm>
        </p:spPr>
        <p:txBody>
          <a:bodyPr/>
          <a:lstStyle/>
          <a:p>
            <a:r>
              <a:rPr lang="en-US" dirty="0"/>
              <a:t>Please review this section carefully:</a:t>
            </a:r>
          </a:p>
          <a:p>
            <a:r>
              <a:rPr lang="en-US" dirty="0"/>
              <a:t>Section 3: Quote Submission Requirements (forms, technical response, State-Supplied Price Sheet Instructions) including, but not limited to:</a:t>
            </a:r>
          </a:p>
          <a:p>
            <a:pPr lvl="1"/>
            <a:r>
              <a:rPr lang="en-US" dirty="0"/>
              <a:t>Forms (Section 3.13)</a:t>
            </a:r>
          </a:p>
          <a:p>
            <a:pPr lvl="1"/>
            <a:r>
              <a:rPr lang="en-US" dirty="0"/>
              <a:t>Confidentiality and Commitment to Defend (Section 3.13.7)</a:t>
            </a:r>
          </a:p>
          <a:p>
            <a:pPr lvl="1"/>
            <a:r>
              <a:rPr lang="en-US" dirty="0"/>
              <a:t>Subcontractor Utilization Plan (3.13.8)</a:t>
            </a:r>
          </a:p>
          <a:p>
            <a:pPr lvl="1"/>
            <a:r>
              <a:rPr lang="en-US" dirty="0"/>
              <a:t>Technical Quote (Section 3.14)</a:t>
            </a:r>
          </a:p>
          <a:p>
            <a:pPr lvl="1"/>
            <a:r>
              <a:rPr lang="en-US" dirty="0"/>
              <a:t>Management Overview (3.16)</a:t>
            </a:r>
          </a:p>
          <a:p>
            <a:pPr lvl="1"/>
            <a:r>
              <a:rPr lang="en-US" dirty="0"/>
              <a:t>Resumes (3.24)</a:t>
            </a:r>
          </a:p>
          <a:p>
            <a:pPr lvl="1"/>
            <a:r>
              <a:rPr lang="en-US" dirty="0"/>
              <a:t>Financial Capability (3.26)</a:t>
            </a:r>
          </a:p>
          <a:p>
            <a:pPr lvl="1"/>
            <a:r>
              <a:rPr lang="en-US" dirty="0"/>
              <a:t>State-Supplied Price Sheet (3.27)</a:t>
            </a:r>
          </a:p>
          <a:p>
            <a:endParaRPr lang="en-US" dirty="0"/>
          </a:p>
        </p:txBody>
      </p:sp>
    </p:spTree>
    <p:extLst>
      <p:ext uri="{BB962C8B-B14F-4D97-AF65-F5344CB8AC3E}">
        <p14:creationId xmlns:p14="http://schemas.microsoft.com/office/powerpoint/2010/main" val="4290637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9DEF4-70DE-61EE-5C8C-B6BE834351BE}"/>
              </a:ext>
            </a:extLst>
          </p:cNvPr>
          <p:cNvSpPr>
            <a:spLocks noGrp="1"/>
          </p:cNvSpPr>
          <p:nvPr>
            <p:ph type="title"/>
          </p:nvPr>
        </p:nvSpPr>
        <p:spPr/>
        <p:txBody>
          <a:bodyPr/>
          <a:lstStyle/>
          <a:p>
            <a:r>
              <a:rPr lang="en-US" dirty="0"/>
              <a:t>BID SOLICITATION AT A GLANCE </a:t>
            </a:r>
          </a:p>
        </p:txBody>
      </p:sp>
      <p:sp>
        <p:nvSpPr>
          <p:cNvPr id="3" name="Content Placeholder 2">
            <a:extLst>
              <a:ext uri="{FF2B5EF4-FFF2-40B4-BE49-F238E27FC236}">
                <a16:creationId xmlns:a16="http://schemas.microsoft.com/office/drawing/2014/main" id="{AF96C077-1AC9-C07B-4628-B0CBF4BA6342}"/>
              </a:ext>
            </a:extLst>
          </p:cNvPr>
          <p:cNvSpPr>
            <a:spLocks noGrp="1"/>
          </p:cNvSpPr>
          <p:nvPr>
            <p:ph idx="1"/>
          </p:nvPr>
        </p:nvSpPr>
        <p:spPr/>
        <p:txBody>
          <a:bodyPr>
            <a:normAutofit fontScale="85000" lnSpcReduction="20000"/>
          </a:bodyPr>
          <a:lstStyle/>
          <a:p>
            <a:r>
              <a:rPr lang="en-US" dirty="0"/>
              <a:t>Bidder </a:t>
            </a:r>
            <a:r>
              <a:rPr lang="en-US" b="1" dirty="0"/>
              <a:t>SHALL</a:t>
            </a:r>
            <a:r>
              <a:rPr lang="en-US" dirty="0"/>
              <a:t> submit (mandatory):</a:t>
            </a:r>
          </a:p>
          <a:p>
            <a:pPr lvl="1"/>
            <a:r>
              <a:rPr lang="en-US" dirty="0"/>
              <a:t>Ownership Disclosure Form (Section 3.13.2)</a:t>
            </a:r>
          </a:p>
          <a:p>
            <a:pPr lvl="1"/>
            <a:r>
              <a:rPr lang="en-US" dirty="0"/>
              <a:t>If your firm intends to subcontract, the Subcontractor Utilization Plan (Section 3.13.8)</a:t>
            </a:r>
          </a:p>
          <a:p>
            <a:pPr lvl="1"/>
            <a:r>
              <a:rPr lang="en-US" dirty="0"/>
              <a:t>Technical Quote (Section 3.14)</a:t>
            </a:r>
          </a:p>
          <a:p>
            <a:pPr lvl="1"/>
            <a:r>
              <a:rPr lang="en-US" dirty="0"/>
              <a:t>Management Overview (Section 3.16)</a:t>
            </a:r>
          </a:p>
          <a:p>
            <a:pPr lvl="1"/>
            <a:r>
              <a:rPr lang="en-US" dirty="0"/>
              <a:t>Mobilization Plan (Section 3.19)</a:t>
            </a:r>
          </a:p>
          <a:p>
            <a:pPr lvl="1"/>
            <a:r>
              <a:rPr lang="en-US" dirty="0"/>
              <a:t>Demonstrate a minimum of three (3) years’ experience in health care pricing Arbitration (Section 3.25)</a:t>
            </a:r>
          </a:p>
          <a:p>
            <a:pPr lvl="1"/>
            <a:r>
              <a:rPr lang="en-US" dirty="0"/>
              <a:t>State-Supplied Price Sheet (Section 3.27)</a:t>
            </a:r>
          </a:p>
          <a:p>
            <a:pPr marL="0" indent="0">
              <a:buNone/>
            </a:pPr>
            <a:endParaRPr lang="en-US" dirty="0"/>
          </a:p>
          <a:p>
            <a:r>
              <a:rPr lang="en-US" dirty="0"/>
              <a:t>Bidder </a:t>
            </a:r>
            <a:r>
              <a:rPr lang="en-US" b="1" dirty="0"/>
              <a:t>MUST</a:t>
            </a:r>
            <a:r>
              <a:rPr lang="en-US" dirty="0"/>
              <a:t> submit (before Award):</a:t>
            </a:r>
          </a:p>
          <a:p>
            <a:pPr lvl="1"/>
            <a:r>
              <a:rPr lang="en-US" dirty="0"/>
              <a:t>Affirmative Action Compliance (Section 3.13.10)</a:t>
            </a:r>
          </a:p>
          <a:p>
            <a:pPr lvl="1"/>
            <a:r>
              <a:rPr lang="en-US" dirty="0"/>
              <a:t>Business Registration (Section 3.13.13)</a:t>
            </a:r>
          </a:p>
        </p:txBody>
      </p:sp>
    </p:spTree>
    <p:extLst>
      <p:ext uri="{BB962C8B-B14F-4D97-AF65-F5344CB8AC3E}">
        <p14:creationId xmlns:p14="http://schemas.microsoft.com/office/powerpoint/2010/main" val="5599200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CB7A8-BBF2-4844-78B6-ED13B18181CE}"/>
              </a:ext>
            </a:extLst>
          </p:cNvPr>
          <p:cNvSpPr>
            <a:spLocks noGrp="1"/>
          </p:cNvSpPr>
          <p:nvPr>
            <p:ph type="title"/>
          </p:nvPr>
        </p:nvSpPr>
        <p:spPr/>
        <p:txBody>
          <a:bodyPr/>
          <a:lstStyle/>
          <a:p>
            <a:r>
              <a:rPr lang="en-US" dirty="0"/>
              <a:t>BID SOLICITATION AT A GLANCE</a:t>
            </a:r>
          </a:p>
        </p:txBody>
      </p:sp>
      <p:sp>
        <p:nvSpPr>
          <p:cNvPr id="3" name="Content Placeholder 2">
            <a:extLst>
              <a:ext uri="{FF2B5EF4-FFF2-40B4-BE49-F238E27FC236}">
                <a16:creationId xmlns:a16="http://schemas.microsoft.com/office/drawing/2014/main" id="{A08E6DDB-0D8B-CA3E-8671-A1FDEB6AC0CF}"/>
              </a:ext>
            </a:extLst>
          </p:cNvPr>
          <p:cNvSpPr>
            <a:spLocks noGrp="1"/>
          </p:cNvSpPr>
          <p:nvPr>
            <p:ph idx="1"/>
          </p:nvPr>
        </p:nvSpPr>
        <p:spPr>
          <a:xfrm>
            <a:off x="325953" y="1452749"/>
            <a:ext cx="5876439" cy="4680631"/>
          </a:xfrm>
        </p:spPr>
        <p:txBody>
          <a:bodyPr numCol="1">
            <a:normAutofit fontScale="85000" lnSpcReduction="20000"/>
          </a:bodyPr>
          <a:lstStyle/>
          <a:p>
            <a:r>
              <a:rPr lang="en-US" dirty="0"/>
              <a:t>Bidder </a:t>
            </a:r>
            <a:r>
              <a:rPr lang="en-US" b="1" dirty="0"/>
              <a:t>SHOULD</a:t>
            </a:r>
            <a:r>
              <a:rPr lang="en-US" dirty="0"/>
              <a:t> submit with Quote (strongly recommended, due within seven (7) Business Days of the State’s request or the Quote will be deemed non-responsive):</a:t>
            </a:r>
          </a:p>
          <a:p>
            <a:pPr lvl="1"/>
            <a:r>
              <a:rPr lang="en-US" dirty="0"/>
              <a:t>Offer and Acceptance Page (Section 3.13.1)</a:t>
            </a:r>
          </a:p>
          <a:p>
            <a:pPr lvl="1"/>
            <a:r>
              <a:rPr lang="en-US" dirty="0"/>
              <a:t>Disclosure of Investment Activities in Iran (Section 3.13.3)</a:t>
            </a:r>
          </a:p>
          <a:p>
            <a:pPr lvl="1"/>
            <a:r>
              <a:rPr lang="en-US" dirty="0"/>
              <a:t>Disclosure of Investigations and Other Actions Involving Bidder (Section 3.13.4)</a:t>
            </a:r>
          </a:p>
          <a:p>
            <a:pPr lvl="1"/>
            <a:r>
              <a:rPr lang="en-US" dirty="0"/>
              <a:t>MacBride Principles (Section 3.13.5)</a:t>
            </a:r>
          </a:p>
          <a:p>
            <a:pPr lvl="1"/>
            <a:r>
              <a:rPr lang="en-US" dirty="0"/>
              <a:t>Services Performed within the United States (Section 3.13.6)</a:t>
            </a:r>
          </a:p>
          <a:p>
            <a:pPr lvl="1"/>
            <a:r>
              <a:rPr lang="en-US" dirty="0"/>
              <a:t>Security Due Diligence Third-Party Information Security Questionnaire (Section 3.13.12)</a:t>
            </a:r>
          </a:p>
          <a:p>
            <a:pPr lvl="1"/>
            <a:r>
              <a:rPr lang="en-US" dirty="0"/>
              <a:t>Certification of Non-Involvement in Prohibited Activities in Russia or Belarus (3.13.14) </a:t>
            </a:r>
          </a:p>
          <a:p>
            <a:pPr lvl="1"/>
            <a:r>
              <a:rPr lang="en-US" dirty="0"/>
              <a:t>Financial Capability (Section 3.26)</a:t>
            </a:r>
          </a:p>
        </p:txBody>
      </p:sp>
      <p:sp>
        <p:nvSpPr>
          <p:cNvPr id="5" name="TextBox 4">
            <a:extLst>
              <a:ext uri="{FF2B5EF4-FFF2-40B4-BE49-F238E27FC236}">
                <a16:creationId xmlns:a16="http://schemas.microsoft.com/office/drawing/2014/main" id="{8F13030C-600B-354D-5D27-33E61F2FF1BF}"/>
              </a:ext>
            </a:extLst>
          </p:cNvPr>
          <p:cNvSpPr txBox="1"/>
          <p:nvPr/>
        </p:nvSpPr>
        <p:spPr>
          <a:xfrm>
            <a:off x="6306889" y="2746711"/>
            <a:ext cx="5471370" cy="3416320"/>
          </a:xfrm>
          <a:prstGeom prst="rect">
            <a:avLst/>
          </a:prstGeom>
          <a:noFill/>
        </p:spPr>
        <p:txBody>
          <a:bodyPr wrap="none" rtlCol="0">
            <a:spAutoFit/>
          </a:bodyPr>
          <a:lstStyle/>
          <a:p>
            <a:pPr marL="285750" indent="-285750">
              <a:buClr>
                <a:schemeClr val="bg2">
                  <a:lumMod val="40000"/>
                  <a:lumOff val="60000"/>
                </a:schemeClr>
              </a:buClr>
              <a:buFont typeface="Century Gothic" panose="020B0502020202020204" pitchFamily="34" charset="0"/>
              <a:buChar char="►"/>
            </a:pPr>
            <a:r>
              <a:rPr lang="en-US" dirty="0"/>
              <a:t>Bidder SHOULD submit:</a:t>
            </a:r>
          </a:p>
          <a:p>
            <a:pPr marL="742950" lvl="1" indent="-285750">
              <a:buClr>
                <a:schemeClr val="bg2">
                  <a:lumMod val="40000"/>
                  <a:lumOff val="60000"/>
                </a:schemeClr>
              </a:buClr>
              <a:buFont typeface="Century Gothic" panose="020B0502020202020204" pitchFamily="34" charset="0"/>
              <a:buChar char="►"/>
            </a:pPr>
            <a:r>
              <a:rPr lang="en-US" dirty="0"/>
              <a:t>Confidentiality/Commitment to Defend </a:t>
            </a:r>
            <a:br>
              <a:rPr lang="en-US" dirty="0"/>
            </a:br>
            <a:r>
              <a:rPr lang="en-US" dirty="0"/>
              <a:t>(Section 3.13.7)</a:t>
            </a:r>
          </a:p>
          <a:p>
            <a:pPr marL="742950" lvl="1" indent="-285750">
              <a:buClr>
                <a:schemeClr val="bg2">
                  <a:lumMod val="40000"/>
                  <a:lumOff val="60000"/>
                </a:schemeClr>
              </a:buClr>
              <a:buFont typeface="Century Gothic" panose="020B0502020202020204" pitchFamily="34" charset="0"/>
              <a:buChar char="►"/>
            </a:pPr>
            <a:r>
              <a:rPr lang="en-US" dirty="0"/>
              <a:t>Contract Management (Section 3.17)</a:t>
            </a:r>
          </a:p>
          <a:p>
            <a:pPr marL="742950" lvl="1" indent="-285750">
              <a:buClr>
                <a:schemeClr val="bg2">
                  <a:lumMod val="40000"/>
                  <a:lumOff val="60000"/>
                </a:schemeClr>
              </a:buClr>
              <a:buFont typeface="Century Gothic" panose="020B0502020202020204" pitchFamily="34" charset="0"/>
              <a:buChar char="►"/>
            </a:pPr>
            <a:r>
              <a:rPr lang="en-US" dirty="0"/>
              <a:t>Contract Schedule (Section 3.18)</a:t>
            </a:r>
          </a:p>
          <a:p>
            <a:pPr marL="742950" lvl="1" indent="-285750">
              <a:buClr>
                <a:schemeClr val="bg2">
                  <a:lumMod val="40000"/>
                  <a:lumOff val="60000"/>
                </a:schemeClr>
              </a:buClr>
              <a:buFont typeface="Century Gothic" panose="020B0502020202020204" pitchFamily="34" charset="0"/>
              <a:buChar char="►"/>
            </a:pPr>
            <a:r>
              <a:rPr lang="en-US" dirty="0"/>
              <a:t>Organizational Experience (Section 3.21)</a:t>
            </a:r>
          </a:p>
          <a:p>
            <a:pPr marL="742950" lvl="1" indent="-285750">
              <a:buClr>
                <a:schemeClr val="bg2">
                  <a:lumMod val="40000"/>
                  <a:lumOff val="60000"/>
                </a:schemeClr>
              </a:buClr>
              <a:buFont typeface="Century Gothic" panose="020B0502020202020204" pitchFamily="34" charset="0"/>
              <a:buChar char="►"/>
            </a:pPr>
            <a:r>
              <a:rPr lang="en-US" dirty="0"/>
              <a:t>Location (Section 3.22)</a:t>
            </a:r>
          </a:p>
          <a:p>
            <a:pPr marL="742950" lvl="1" indent="-285750">
              <a:buClr>
                <a:schemeClr val="bg2">
                  <a:lumMod val="40000"/>
                  <a:lumOff val="60000"/>
                </a:schemeClr>
              </a:buClr>
              <a:buFont typeface="Century Gothic" panose="020B0502020202020204" pitchFamily="34" charset="0"/>
              <a:buChar char="►"/>
            </a:pPr>
            <a:r>
              <a:rPr lang="en-US" dirty="0"/>
              <a:t>Organization Charts (Section 3.23)</a:t>
            </a:r>
          </a:p>
          <a:p>
            <a:pPr marL="742950" lvl="1" indent="-285750">
              <a:buClr>
                <a:schemeClr val="bg2">
                  <a:lumMod val="40000"/>
                  <a:lumOff val="60000"/>
                </a:schemeClr>
              </a:buClr>
              <a:buFont typeface="Century Gothic" panose="020B0502020202020204" pitchFamily="34" charset="0"/>
              <a:buChar char="►"/>
            </a:pPr>
            <a:r>
              <a:rPr lang="en-US" dirty="0"/>
              <a:t>Resumes (Section 3.24)</a:t>
            </a:r>
          </a:p>
          <a:p>
            <a:pPr marL="742950" lvl="1" indent="-285750">
              <a:buClr>
                <a:schemeClr val="bg2">
                  <a:lumMod val="40000"/>
                  <a:lumOff val="60000"/>
                </a:schemeClr>
              </a:buClr>
              <a:buFont typeface="Century Gothic" panose="020B0502020202020204" pitchFamily="34" charset="0"/>
              <a:buChar char="►"/>
            </a:pPr>
            <a:endParaRPr lang="en-US" dirty="0"/>
          </a:p>
          <a:p>
            <a:pPr marL="742950" lvl="1" indent="-285750">
              <a:buClr>
                <a:schemeClr val="bg2">
                  <a:lumMod val="40000"/>
                  <a:lumOff val="60000"/>
                </a:schemeClr>
              </a:buClr>
              <a:buFont typeface="Century Gothic" panose="020B0502020202020204" pitchFamily="34" charset="0"/>
              <a:buChar char="►"/>
            </a:pPr>
            <a:endParaRPr lang="en-US" dirty="0"/>
          </a:p>
          <a:p>
            <a:pPr marL="742950" lvl="1" indent="-285750">
              <a:buClr>
                <a:schemeClr val="bg2">
                  <a:lumMod val="40000"/>
                  <a:lumOff val="60000"/>
                </a:schemeClr>
              </a:buClr>
              <a:buFont typeface="Century Gothic" panose="020B0502020202020204" pitchFamily="34" charset="0"/>
              <a:buChar char="►"/>
            </a:pPr>
            <a:endParaRPr lang="en-US" dirty="0"/>
          </a:p>
        </p:txBody>
      </p:sp>
    </p:spTree>
    <p:extLst>
      <p:ext uri="{BB962C8B-B14F-4D97-AF65-F5344CB8AC3E}">
        <p14:creationId xmlns:p14="http://schemas.microsoft.com/office/powerpoint/2010/main" val="16183002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sz="2400" dirty="0"/>
              <a:t>Section 4: Scope of Work</a:t>
            </a:r>
          </a:p>
          <a:p>
            <a:pPr lvl="1"/>
            <a:r>
              <a:rPr lang="en-US" sz="2200" dirty="0"/>
              <a:t>Required services to be provided by the awarded Contractor</a:t>
            </a:r>
          </a:p>
          <a:p>
            <a:r>
              <a:rPr lang="en-US" sz="2400" dirty="0"/>
              <a:t>Section 5: General Contract Terms</a:t>
            </a:r>
          </a:p>
          <a:p>
            <a:pPr lvl="1"/>
            <a:r>
              <a:rPr lang="en-US" sz="2200" dirty="0"/>
              <a:t>Contractual language, including term details (Sections 5.1 and 5.2)</a:t>
            </a:r>
          </a:p>
          <a:p>
            <a:pPr lvl="2"/>
            <a:r>
              <a:rPr lang="en-US" sz="2000" dirty="0"/>
              <a:t>Three (3) year base term</a:t>
            </a:r>
          </a:p>
          <a:p>
            <a:pPr lvl="2"/>
            <a:r>
              <a:rPr lang="en-US" sz="2000" dirty="0"/>
              <a:t>Three (3) one (1) year extension options</a:t>
            </a:r>
          </a:p>
          <a:p>
            <a:pPr lvl="1"/>
            <a:r>
              <a:rPr lang="en-US" sz="2200" dirty="0"/>
              <a:t>Ownership of Materials (Section 5.4)</a:t>
            </a:r>
          </a:p>
          <a:p>
            <a:pPr lvl="1"/>
            <a:r>
              <a:rPr lang="en-US" sz="2200" dirty="0"/>
              <a:t>Staff Substitutions (Section 5.5)</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466-0BE2-8A13-B207-B84328A04B7B}"/>
              </a:ext>
            </a:extLst>
          </p:cNvPr>
          <p:cNvSpPr>
            <a:spLocks noGrp="1"/>
          </p:cNvSpPr>
          <p:nvPr>
            <p:ph type="title"/>
          </p:nvPr>
        </p:nvSpPr>
        <p:spPr/>
        <p:txBody>
          <a:bodyPr/>
          <a:lstStyle/>
          <a:p>
            <a:r>
              <a:rPr lang="en-US" dirty="0"/>
              <a:t>BID SOLICTATION AT A GLANCE</a:t>
            </a:r>
          </a:p>
        </p:txBody>
      </p:sp>
      <p:sp>
        <p:nvSpPr>
          <p:cNvPr id="3" name="Content Placeholder 2">
            <a:extLst>
              <a:ext uri="{FF2B5EF4-FFF2-40B4-BE49-F238E27FC236}">
                <a16:creationId xmlns:a16="http://schemas.microsoft.com/office/drawing/2014/main" id="{367A4D20-B0C1-246E-518A-CFEE3E03F5B6}"/>
              </a:ext>
            </a:extLst>
          </p:cNvPr>
          <p:cNvSpPr>
            <a:spLocks noGrp="1"/>
          </p:cNvSpPr>
          <p:nvPr>
            <p:ph idx="1"/>
          </p:nvPr>
        </p:nvSpPr>
        <p:spPr/>
        <p:txBody>
          <a:bodyPr/>
          <a:lstStyle/>
          <a:p>
            <a:r>
              <a:rPr lang="en-US" dirty="0"/>
              <a:t>Section 6: Data Security Requirements</a:t>
            </a:r>
          </a:p>
          <a:p>
            <a:r>
              <a:rPr lang="en-US" dirty="0"/>
              <a:t>Section 7: Modifications to the State of New Jersey Standard Terms and Conditions (SSTC)</a:t>
            </a:r>
          </a:p>
          <a:p>
            <a:r>
              <a:rPr lang="en-US" dirty="0"/>
              <a:t>Section 8: Quote Evaluation and Award</a:t>
            </a:r>
          </a:p>
          <a:p>
            <a:r>
              <a:rPr lang="en-US" dirty="0"/>
              <a:t>Section 9: Glossary</a:t>
            </a:r>
          </a:p>
          <a:p>
            <a:r>
              <a:rPr lang="en-US" dirty="0"/>
              <a:t>Attachment 1:  State of New Jersey Standard Terms and Conditions</a:t>
            </a:r>
          </a:p>
          <a:p>
            <a:r>
              <a:rPr lang="en-US" dirty="0"/>
              <a:t>Attachment 2: Standard Procurement Forms Packet</a:t>
            </a:r>
          </a:p>
          <a:p>
            <a:r>
              <a:rPr lang="en-US" dirty="0"/>
              <a:t>Attachment 3: State of New Jersey Security Due Diligence Third-Party Information Security Questionnaire</a:t>
            </a:r>
          </a:p>
        </p:txBody>
      </p:sp>
    </p:spTree>
    <p:extLst>
      <p:ext uri="{BB962C8B-B14F-4D97-AF65-F5344CB8AC3E}">
        <p14:creationId xmlns:p14="http://schemas.microsoft.com/office/powerpoint/2010/main" val="2406498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B2AB6-3832-9863-3C94-529BCC9CE9C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F5FE184-C433-34D1-BE7C-183648C84D5E}"/>
              </a:ext>
            </a:extLst>
          </p:cNvPr>
          <p:cNvSpPr>
            <a:spLocks noGrp="1"/>
          </p:cNvSpPr>
          <p:nvPr>
            <p:ph idx="1"/>
          </p:nvPr>
        </p:nvSpPr>
        <p:spPr/>
        <p:txBody>
          <a:bodyPr/>
          <a:lstStyle/>
          <a:p>
            <a:endParaRPr lang="en-US"/>
          </a:p>
        </p:txBody>
      </p:sp>
      <p:pic>
        <p:nvPicPr>
          <p:cNvPr id="5" name="Picture 4" descr="Table&#10;&#10;AI-generated content may be incorrect.">
            <a:extLst>
              <a:ext uri="{FF2B5EF4-FFF2-40B4-BE49-F238E27FC236}">
                <a16:creationId xmlns:a16="http://schemas.microsoft.com/office/drawing/2014/main" id="{C26B507C-733C-12BB-E64B-F8818CF6EEA3}"/>
              </a:ext>
            </a:extLst>
          </p:cNvPr>
          <p:cNvPicPr>
            <a:picLocks noChangeAspect="1"/>
          </p:cNvPicPr>
          <p:nvPr/>
        </p:nvPicPr>
        <p:blipFill>
          <a:blip r:embed="rId2"/>
          <a:stretch>
            <a:fillRect/>
          </a:stretch>
        </p:blipFill>
        <p:spPr>
          <a:xfrm>
            <a:off x="950172" y="1443790"/>
            <a:ext cx="10291655" cy="4118995"/>
          </a:xfrm>
          <a:prstGeom prst="rect">
            <a:avLst/>
          </a:prstGeom>
        </p:spPr>
      </p:pic>
    </p:spTree>
    <p:extLst>
      <p:ext uri="{BB962C8B-B14F-4D97-AF65-F5344CB8AC3E}">
        <p14:creationId xmlns:p14="http://schemas.microsoft.com/office/powerpoint/2010/main" val="667851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Tree>
    <p:extLst>
      <p:ext uri="{BB962C8B-B14F-4D97-AF65-F5344CB8AC3E}">
        <p14:creationId xmlns:p14="http://schemas.microsoft.com/office/powerpoint/2010/main" val="3881544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Tree>
    <p:extLst>
      <p:ext uri="{BB962C8B-B14F-4D97-AF65-F5344CB8AC3E}">
        <p14:creationId xmlns:p14="http://schemas.microsoft.com/office/powerpoint/2010/main" val="2870850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Tree>
    <p:extLst>
      <p:ext uri="{BB962C8B-B14F-4D97-AF65-F5344CB8AC3E}">
        <p14:creationId xmlns:p14="http://schemas.microsoft.com/office/powerpoint/2010/main" val="42025804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April 2, 2026</a:t>
            </a:r>
          </a:p>
          <a:p>
            <a:endParaRPr lang="en-US" sz="4000" dirty="0"/>
          </a:p>
          <a:p>
            <a:r>
              <a:rPr lang="en-US" sz="4000" dirty="0"/>
              <a:t>Quotes due by 2pm May 28,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UHEEMK3J3FEE-1573984473-834</_dlc_DocId>
    <_dlc_DocIdUrl xmlns="d4e5d782-6a70-4577-82ee-b2c87f6aa0d2">
      <Url>http://treassp19/sites/purchase/NJSTART Document Templates/_layouts/15/DocIdRedir.aspx?ID=UHEEMK3J3FEE-1573984473-834</Url>
      <Description>UHEEMK3J3FEE-1573984473-834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312E865A-0D6C-468F-AD69-D8CD94906944}">
  <ds:schemaRef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a2393ed-911e-4c9b-9d18-84f1fe0b670e"/>
    <ds:schemaRef ds:uri="http://www.w3.org/XML/1998/namespace"/>
    <ds:schemaRef ds:uri="http://purl.org/dc/dcmitype/"/>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2872</TotalTime>
  <Words>1408</Words>
  <Application>Microsoft Office PowerPoint</Application>
  <PresentationFormat>Widescreen</PresentationFormat>
  <Paragraphs>124</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Century Gothic</vt:lpstr>
      <vt:lpstr>Wingdings 3</vt:lpstr>
      <vt:lpstr>Ion</vt:lpstr>
      <vt:lpstr>Optional Pre-Quote Conference T3107 – Chapter 32 Arbitration Services- DOBI 26DPP01257</vt:lpstr>
      <vt:lpstr>WELCOME &amp; INTRODUCTIONS </vt:lpstr>
      <vt:lpstr>PURPOSE &amp; GENERAL INFORMATION</vt:lpstr>
      <vt:lpstr>BID SOLICITATION AT A GLANCE</vt:lpstr>
      <vt:lpstr>BID SOLICITATION AT A GLANCE</vt:lpstr>
      <vt:lpstr>BID SOLICITATION AT A GLANCE</vt:lpstr>
      <vt:lpstr>BID SOLICITATION AT A GLANCE </vt:lpstr>
      <vt:lpstr>BID SOLICITATION AT A GLANCE</vt:lpstr>
      <vt:lpstr>BID SOLICITATION AT A GLANCE</vt:lpstr>
      <vt:lpstr>BID SOLICTATION AT A GLANCE</vt:lpstr>
      <vt:lpstr>PowerPoint Presentation</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Rutkowski, Emma [TREAS]</cp:lastModifiedBy>
  <cp:revision>89</cp:revision>
  <cp:lastPrinted>2020-02-11T14:28:14Z</cp:lastPrinted>
  <dcterms:created xsi:type="dcterms:W3CDTF">2020-01-31T19:31:42Z</dcterms:created>
  <dcterms:modified xsi:type="dcterms:W3CDTF">2026-03-16T14:13:44Z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844035ec-b79e-452f-bbbe-11583fdc8f84</vt:lpwstr>
  </property>
  <property fmtid="{D5CDD505-2E9C-101B-9397-08002B2CF9AE}" pid="4" name="URL">
    <vt:lpwstr/>
  </property>
  <property fmtid="{D5CDD505-2E9C-101B-9397-08002B2CF9AE}" pid="5" name="DocumentSetDescription">
    <vt:lpwstr/>
  </property>
</Properties>
</file>