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8" r:id="rId12"/>
    <p:sldId id="276" r:id="rId13"/>
    <p:sldId id="275" r:id="rId14"/>
    <p:sldId id="274" r:id="rId15"/>
    <p:sldId id="268" r:id="rId16"/>
    <p:sldId id="269" r:id="rId17"/>
    <p:sldId id="273" r:id="rId18"/>
    <p:sldId id="277" r:id="rId19"/>
    <p:sldId id="267" r:id="rId20"/>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7" d="100"/>
          <a:sy n="77" d="100"/>
        </p:scale>
        <p:origin x="232" y="5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1/22/2026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1/22/2026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1/22/2026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US" sz="5400" dirty="0"/>
              <a:t>Optional Pre-Quote Conference</a:t>
            </a:r>
            <a:br>
              <a:rPr lang="en-US" sz="5400" dirty="0"/>
            </a:br>
            <a:r>
              <a:rPr lang="en-US" sz="5400" dirty="0"/>
              <a:t>T3017- Pilot and Technician Training</a:t>
            </a:r>
            <a:br>
              <a:rPr lang="en-US" sz="5400" dirty="0"/>
            </a:br>
            <a:r>
              <a:rPr lang="en-US" sz="5400" dirty="0"/>
              <a:t>26DPP01256 </a:t>
            </a:r>
          </a:p>
        </p:txBody>
      </p:sp>
      <p:sp>
        <p:nvSpPr>
          <p:cNvPr id="3" name="Subtitle 2"/>
          <p:cNvSpPr>
            <a:spLocks noGrp="1"/>
          </p:cNvSpPr>
          <p:nvPr>
            <p:ph type="subTitle" idx="1"/>
          </p:nvPr>
        </p:nvSpPr>
        <p:spPr>
          <a:xfrm>
            <a:off x="1154955" y="4777380"/>
            <a:ext cx="8825658" cy="1279388"/>
          </a:xfrm>
        </p:spPr>
        <p:txBody>
          <a:bodyPr>
            <a:normAutofit/>
          </a:bodyPr>
          <a:lstStyle/>
          <a:p>
            <a:pPr algn="ctr"/>
            <a:r>
              <a:rPr lang="en-US" sz="2800" dirty="0"/>
              <a:t>Q&amp;a due by 2pm February 12, 2026</a:t>
            </a:r>
          </a:p>
          <a:p>
            <a:r>
              <a:rPr lang="en-US" sz="2800" dirty="0"/>
              <a:t>            Quotes due by 2pm March 26,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a:t>
            </a:r>
            <a:r>
              <a:rPr lang="en-US" sz="2400"/>
              <a:t>: Quote </a:t>
            </a:r>
            <a:r>
              <a:rPr lang="en-US" sz="2400" dirty="0"/>
              <a:t>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BID SOLICITATION AT A GLANCE</a:t>
            </a:r>
            <a:endParaRPr lang="en-US" dirty="0"/>
          </a:p>
        </p:txBody>
      </p:sp>
      <p:sp>
        <p:nvSpPr>
          <p:cNvPr id="3" name="Content Placeholder 2"/>
          <p:cNvSpPr>
            <a:spLocks noGrp="1"/>
          </p:cNvSpPr>
          <p:nvPr>
            <p:ph idx="1"/>
          </p:nvPr>
        </p:nvSpPr>
        <p:spPr/>
        <p:txBody>
          <a:bodyPr>
            <a:normAutofit/>
          </a:bodyPr>
          <a:lstStyle/>
          <a:p>
            <a:r>
              <a:rPr lang="en-US" sz="2400"/>
              <a:t>Section 5: General Contract Terms</a:t>
            </a:r>
          </a:p>
          <a:p>
            <a:r>
              <a:rPr lang="en-US" sz="2400"/>
              <a:t>Section 6: Data Security Requirements</a:t>
            </a:r>
          </a:p>
          <a:p>
            <a:r>
              <a:rPr lang="en-US" sz="2400"/>
              <a:t>Section 7: Modifications to the State of New Jersey Standard Terms and Conditions (SSTC)</a:t>
            </a:r>
          </a:p>
          <a:p>
            <a:r>
              <a:rPr lang="en-US" sz="2400"/>
              <a:t>Section 8: Quote Evaluation and Award</a:t>
            </a:r>
          </a:p>
          <a:p>
            <a:r>
              <a:rPr lang="en-US" sz="2400"/>
              <a:t>Section 9: Glossary</a:t>
            </a:r>
          </a:p>
          <a:p>
            <a:r>
              <a:rPr lang="en-US" sz="240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8DB1E-8085-B136-1720-5B93B5D6B06E}"/>
              </a:ext>
            </a:extLst>
          </p:cNvPr>
          <p:cNvSpPr>
            <a:spLocks noGrp="1"/>
          </p:cNvSpPr>
          <p:nvPr>
            <p:ph type="title"/>
          </p:nvPr>
        </p:nvSpPr>
        <p:spPr>
          <a:xfrm>
            <a:off x="646111" y="452717"/>
            <a:ext cx="9694922" cy="1866533"/>
          </a:xfrm>
        </p:spPr>
        <p:txBody>
          <a:bodyPr/>
          <a:lstStyle/>
          <a:p>
            <a:pPr algn="ctr"/>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State Supplied Price Sheet</a:t>
            </a:r>
            <a:b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br>
            <a:r>
              <a:rPr kumimoji="0" lang="en-US" sz="4200" b="0" i="0" u="none" strike="noStrike" kern="1200" cap="none" spc="0" normalizeH="0" baseline="0" noProof="0" dirty="0">
                <a:ln>
                  <a:noFill/>
                </a:ln>
                <a:solidFill>
                  <a:srgbClr val="EBEBEB"/>
                </a:solidFill>
                <a:effectLst/>
                <a:uLnTx/>
                <a:uFillTx/>
                <a:latin typeface="Century Gothic" panose="020B0502020202020204"/>
                <a:ea typeface="+mj-ea"/>
                <a:cs typeface="+mj-cs"/>
              </a:rPr>
              <a:t>T3017 – Pilot and Technician Training</a:t>
            </a:r>
            <a:endParaRPr lang="en-US" dirty="0"/>
          </a:p>
        </p:txBody>
      </p:sp>
      <p:sp>
        <p:nvSpPr>
          <p:cNvPr id="3" name="Content Placeholder 2">
            <a:extLst>
              <a:ext uri="{FF2B5EF4-FFF2-40B4-BE49-F238E27FC236}">
                <a16:creationId xmlns:a16="http://schemas.microsoft.com/office/drawing/2014/main" id="{8524F821-68E2-0B07-D5C5-069894A87AEF}"/>
              </a:ext>
            </a:extLst>
          </p:cNvPr>
          <p:cNvSpPr>
            <a:spLocks noGrp="1"/>
          </p:cNvSpPr>
          <p:nvPr>
            <p:ph idx="1"/>
          </p:nvPr>
        </p:nvSpPr>
        <p:spPr>
          <a:xfrm>
            <a:off x="1103312" y="2410691"/>
            <a:ext cx="8946541" cy="3837708"/>
          </a:xfrm>
        </p:spPr>
        <p:txBody>
          <a:bodyPr/>
          <a:lstStyle/>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See Section 3.35, State-Supplied Price Sheet Instructions, for directions</a:t>
            </a:r>
          </a:p>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There are sixty-eight price lines which are divided by groups. Bidders MUST bid on all price lines contained within a group.</a:t>
            </a:r>
          </a:p>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For Example, Group 1 – Agusta AW 139 Pilot Training – Bidders MUST bid on Price lines 1 to 3. </a:t>
            </a:r>
          </a:p>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Any 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2059696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341A6-A625-B4D5-DA14-29B5ACBD0D26}"/>
              </a:ext>
            </a:extLst>
          </p:cNvPr>
          <p:cNvSpPr>
            <a:spLocks noGrp="1"/>
          </p:cNvSpPr>
          <p:nvPr>
            <p:ph type="title"/>
          </p:nvPr>
        </p:nvSpPr>
        <p:spPr>
          <a:xfrm>
            <a:off x="1212783" y="452718"/>
            <a:ext cx="8807116" cy="557935"/>
          </a:xfrm>
        </p:spPr>
        <p:txBody>
          <a:bodyPr/>
          <a:lstStyle/>
          <a:p>
            <a:pPr algn="ctr"/>
            <a:r>
              <a:rPr lang="en-US" dirty="0"/>
              <a:t>           State Supplied Price Sheet</a:t>
            </a:r>
          </a:p>
        </p:txBody>
      </p:sp>
      <p:pic>
        <p:nvPicPr>
          <p:cNvPr id="4" name="Picture 3">
            <a:extLst>
              <a:ext uri="{FF2B5EF4-FFF2-40B4-BE49-F238E27FC236}">
                <a16:creationId xmlns:a16="http://schemas.microsoft.com/office/drawing/2014/main" id="{94C544CF-4D9A-978F-AC11-1B4FB2B1DBED}"/>
              </a:ext>
            </a:extLst>
          </p:cNvPr>
          <p:cNvPicPr>
            <a:picLocks noChangeAspect="1"/>
          </p:cNvPicPr>
          <p:nvPr/>
        </p:nvPicPr>
        <p:blipFill>
          <a:blip r:embed="rId2"/>
          <a:stretch>
            <a:fillRect/>
          </a:stretch>
        </p:blipFill>
        <p:spPr>
          <a:xfrm>
            <a:off x="2945331" y="1141046"/>
            <a:ext cx="6679932" cy="5596638"/>
          </a:xfrm>
          <a:prstGeom prst="rect">
            <a:avLst/>
          </a:prstGeom>
        </p:spPr>
      </p:pic>
    </p:spTree>
    <p:extLst>
      <p:ext uri="{BB962C8B-B14F-4D97-AF65-F5344CB8AC3E}">
        <p14:creationId xmlns:p14="http://schemas.microsoft.com/office/powerpoint/2010/main" val="30315372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40F7A-38B1-9115-6F07-507434EC3C91}"/>
              </a:ext>
            </a:extLst>
          </p:cNvPr>
          <p:cNvSpPr>
            <a:spLocks noGrp="1"/>
          </p:cNvSpPr>
          <p:nvPr>
            <p:ph type="title"/>
          </p:nvPr>
        </p:nvSpPr>
        <p:spPr/>
        <p:txBody>
          <a:bodyPr/>
          <a:lstStyle/>
          <a:p>
            <a:pPr algn="ctr"/>
            <a:r>
              <a:rPr lang="en-US" dirty="0"/>
              <a:t>Question?</a:t>
            </a:r>
          </a:p>
        </p:txBody>
      </p:sp>
      <p:sp>
        <p:nvSpPr>
          <p:cNvPr id="4" name="TextBox 3">
            <a:extLst>
              <a:ext uri="{FF2B5EF4-FFF2-40B4-BE49-F238E27FC236}">
                <a16:creationId xmlns:a16="http://schemas.microsoft.com/office/drawing/2014/main" id="{D290756D-7097-7D98-50C6-9768F01C7256}"/>
              </a:ext>
            </a:extLst>
          </p:cNvPr>
          <p:cNvSpPr txBox="1"/>
          <p:nvPr/>
        </p:nvSpPr>
        <p:spPr>
          <a:xfrm>
            <a:off x="3048693" y="2540959"/>
            <a:ext cx="6097384" cy="1759456"/>
          </a:xfrm>
          <a:prstGeom prst="rect">
            <a:avLst/>
          </a:prstGeom>
          <a:noFill/>
        </p:spPr>
        <p:txBody>
          <a:bodyPr wrap="square">
            <a:spAutoFit/>
          </a:bodyPr>
          <a:lstStyle/>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Your question must pertain to the Procedures and Quote Submission Requirement Only</a:t>
            </a:r>
          </a:p>
          <a:p>
            <a:pPr marL="342900" marR="0" lvl="0" indent="-342900" algn="l" defTabSz="457200" rtl="0" eaLnBrk="1" fontAlgn="auto" latinLnBrk="0" hangingPunct="1">
              <a:lnSpc>
                <a:spcPct val="100000"/>
              </a:lnSpc>
              <a:spcBef>
                <a:spcPts val="1000"/>
              </a:spcBef>
              <a:spcAft>
                <a:spcPts val="0"/>
              </a:spcAft>
              <a:buClr>
                <a:srgbClr val="ACD433"/>
              </a:buClr>
              <a:buSzPct val="80000"/>
              <a:buFont typeface="Wingdings 3" charset="2"/>
              <a:buChar char=""/>
              <a:tabLst/>
              <a:defRPr/>
            </a:pPr>
            <a:r>
              <a:rPr kumimoji="0" lang="en-US" sz="2000" b="0" i="0" u="none" strike="noStrike" kern="1200" cap="none" spc="0" normalizeH="0" baseline="0" noProof="0" dirty="0">
                <a:ln>
                  <a:noFill/>
                </a:ln>
                <a:solidFill>
                  <a:prstClr val="white"/>
                </a:solidFill>
                <a:effectLst/>
                <a:uLnTx/>
                <a:uFillTx/>
                <a:latin typeface="Century Gothic" panose="020B0502020202020204"/>
                <a:ea typeface="+mj-ea"/>
                <a:cs typeface="+mj-cs"/>
              </a:rPr>
              <a:t>Any question in regards to the Bid Solicitation must be submitted during the Q&amp;A on NJSTART.</a:t>
            </a:r>
          </a:p>
        </p:txBody>
      </p:sp>
    </p:spTree>
    <p:extLst>
      <p:ext uri="{BB962C8B-B14F-4D97-AF65-F5344CB8AC3E}">
        <p14:creationId xmlns:p14="http://schemas.microsoft.com/office/powerpoint/2010/main" val="3400565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pPr algn="ctr"/>
            <a:r>
              <a:rPr lang="en-US" sz="4000" dirty="0"/>
              <a:t>Q&amp;A due by 2pm February 12, 2026</a:t>
            </a:r>
          </a:p>
          <a:p>
            <a:endParaRPr lang="en-US" sz="4000" dirty="0"/>
          </a:p>
          <a:p>
            <a:r>
              <a:rPr lang="en-US" sz="4000" dirty="0"/>
              <a:t>        Quotes due by 2pm March 26, 2026</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UHEEMK3J3FEE-1573984473-790</_dlc_DocId>
    <_dlc_DocIdUrl xmlns="d4e5d782-6a70-4577-82ee-b2c87f6aa0d2">
      <Url>http://treassp19/sites/purchase/NJSTART Document Templates/_layouts/15/DocIdRedir.aspx?ID=UHEEMK3J3FEE-1573984473-790</Url>
      <Description>UHEEMK3J3FEE-1573984473-790</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1544</TotalTime>
  <Words>1064</Words>
  <Application>Microsoft Office PowerPoint</Application>
  <PresentationFormat>Widescreen</PresentationFormat>
  <Paragraphs>70</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Century Gothic</vt:lpstr>
      <vt:lpstr>Wingdings 3</vt:lpstr>
      <vt:lpstr>Ion</vt:lpstr>
      <vt:lpstr>Optional Pre-Quote Conference T3017- Pilot and Technician Training 26DPP01256 </vt:lpstr>
      <vt:lpstr>WELCOME &amp; INTRODUCTIONS </vt:lpstr>
      <vt:lpstr>PURPOSE &amp; GENERAL INFORMATION</vt:lpstr>
      <vt:lpstr>BID SOLICITATION AT A GLANCE</vt:lpstr>
      <vt:lpstr>BID SOLICITATION AT A GLANCE</vt:lpstr>
      <vt:lpstr>PRICE SHEET PITFALLS</vt:lpstr>
      <vt:lpstr>State Supplied Price Sheet T3017 – Pilot and Technician Training</vt:lpstr>
      <vt:lpstr>           State Supplied Price Sheet</vt:lpstr>
      <vt:lpstr>HELPFUL TIPS &amp; REMINDERS</vt:lpstr>
      <vt:lpstr>OTHER HELPFUL TIPS</vt:lpstr>
      <vt:lpstr>PowerPoint Presentation</vt:lpstr>
      <vt:lpstr>PowerPoint Presentation</vt:lpstr>
      <vt:lpstr>PowerPoint Presentation</vt:lpstr>
      <vt:lpstr>Question?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Olubanjo, Olumide [TREAS]</cp:lastModifiedBy>
  <cp:revision>72</cp:revision>
  <cp:lastPrinted>2020-02-11T14:28:14Z</cp:lastPrinted>
  <dcterms:created xsi:type="dcterms:W3CDTF">2020-01-31T19:31:42Z</dcterms:created>
  <dcterms:modified xsi:type="dcterms:W3CDTF">2026-01-22T18:23:44Z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c3071621-c602-4a40-9fd1-3cae73821cc9</vt:lpwstr>
  </property>
  <property fmtid="{D5CDD505-2E9C-101B-9397-08002B2CF9AE}" pid="4" name="URL">
    <vt:lpwstr/>
  </property>
  <property fmtid="{D5CDD505-2E9C-101B-9397-08002B2CF9AE}" pid="5" name="DocumentSetDescription">
    <vt:lpwstr/>
  </property>
</Properties>
</file>