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77" r:id="rId14"/>
    <p:sldId id="268" r:id="rId15"/>
    <p:sldId id="269" r:id="rId16"/>
    <p:sldId id="276" r:id="rId17"/>
    <p:sldId id="267"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3/30/2026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3/30/2026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3/30/2026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3/30/2026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3/30/2026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3/30/2026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3/30/2026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a:t>Optional Pre-Quote Conference</a:t>
            </a:r>
            <a:br>
              <a:rPr lang="en-US" sz="5400" dirty="0"/>
            </a:br>
            <a:r>
              <a:rPr lang="fr-FR" sz="5400" dirty="0"/>
              <a:t>T2836 - Printing: Production </a:t>
            </a:r>
            <a:r>
              <a:rPr lang="fr-FR" sz="5400" dirty="0" err="1"/>
              <a:t>Print</a:t>
            </a:r>
            <a:r>
              <a:rPr lang="fr-FR" sz="5400" dirty="0"/>
              <a:t> Services </a:t>
            </a:r>
            <a:br>
              <a:rPr lang="en-US" sz="5400" dirty="0"/>
            </a:br>
            <a:r>
              <a:rPr lang="en-US" sz="5400" dirty="0"/>
              <a:t>26DPP01245</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err="1"/>
              <a:t>Q&amp;a</a:t>
            </a:r>
            <a:r>
              <a:rPr lang="en-US" sz="2800" dirty="0"/>
              <a:t> due by 2pm Friday, </a:t>
            </a:r>
            <a:r>
              <a:rPr lang="en-US" sz="2800"/>
              <a:t>April 24, 2026</a:t>
            </a:r>
            <a:endParaRPr lang="en-US" sz="2800" dirty="0"/>
          </a:p>
          <a:p>
            <a:r>
              <a:rPr lang="en-US" sz="2800" dirty="0"/>
              <a:t>Quotes due by 2pm Tuesday, June 2, 2026</a:t>
            </a:r>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endParaRPr lang="en-US" dirty="0"/>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marL="457200" lvl="1" indent="0">
              <a:buNone/>
            </a:pPr>
            <a:endParaRPr lang="en-US" dirty="0"/>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C7F0B-A147-8475-E61B-F22A7F8417E8}"/>
              </a:ext>
            </a:extLst>
          </p:cNvPr>
          <p:cNvSpPr>
            <a:spLocks noGrp="1"/>
          </p:cNvSpPr>
          <p:nvPr>
            <p:ph type="title"/>
          </p:nvPr>
        </p:nvSpPr>
        <p:spPr/>
        <p:txBody>
          <a:bodyPr/>
          <a:lstStyle/>
          <a:p>
            <a:r>
              <a:rPr lang="en-US" dirty="0"/>
              <a:t>State-Supplied Price Sheet	</a:t>
            </a:r>
          </a:p>
        </p:txBody>
      </p:sp>
      <p:sp>
        <p:nvSpPr>
          <p:cNvPr id="3" name="Content Placeholder 2">
            <a:extLst>
              <a:ext uri="{FF2B5EF4-FFF2-40B4-BE49-F238E27FC236}">
                <a16:creationId xmlns:a16="http://schemas.microsoft.com/office/drawing/2014/main" id="{24E7B176-7AA9-2E51-BE6F-A97BF1F03FB9}"/>
              </a:ext>
            </a:extLst>
          </p:cNvPr>
          <p:cNvSpPr>
            <a:spLocks noGrp="1"/>
          </p:cNvSpPr>
          <p:nvPr>
            <p:ph idx="1"/>
          </p:nvPr>
        </p:nvSpPr>
        <p:spPr/>
        <p:txBody>
          <a:bodyPr>
            <a:normAutofit fontScale="92500" lnSpcReduction="10000"/>
          </a:bodyPr>
          <a:lstStyle/>
          <a:p>
            <a:r>
              <a:rPr lang="en-US" dirty="0"/>
              <a:t>See Section 3.36, </a:t>
            </a:r>
            <a:r>
              <a:rPr lang="en-US" i="1" dirty="0"/>
              <a:t>State-Supplied Price Sheet Instructions</a:t>
            </a:r>
            <a:r>
              <a:rPr lang="en-US" dirty="0"/>
              <a:t>, for directions.</a:t>
            </a:r>
          </a:p>
          <a:p>
            <a:r>
              <a:rPr lang="en-US" dirty="0"/>
              <a:t>The Price Sheet is divided into one hundred twenty-eight (128) price lines, which are further split into six (6) groups.</a:t>
            </a:r>
          </a:p>
          <a:p>
            <a:r>
              <a:rPr lang="en-US" dirty="0"/>
              <a:t>Bidders </a:t>
            </a:r>
            <a:r>
              <a:rPr lang="en-US" b="1" u="sng" dirty="0"/>
              <a:t>must </a:t>
            </a:r>
            <a:r>
              <a:rPr lang="en-US" dirty="0"/>
              <a:t>submit Quotes for groups 1-5 (price lines 1-82) in order to be deemed responsive. </a:t>
            </a:r>
          </a:p>
          <a:p>
            <a:pPr lvl="1"/>
            <a:r>
              <a:rPr lang="en-US" dirty="0">
                <a:effectLst/>
                <a:latin typeface="Calibri" panose="020F0502020204030204" pitchFamily="34" charset="0"/>
                <a:ea typeface="Calibri" panose="020F0502020204030204" pitchFamily="34" charset="0"/>
                <a:cs typeface="Times New Roman" panose="02020603050405020304" pitchFamily="18" charset="0"/>
              </a:rPr>
              <a:t>Price Line #65 (within Group 4) is a net line for Agency use only and shall be used for Emergency Service Level Requirements Overtime, pursuant to Bid Solicitation Section 4.13.4</a:t>
            </a:r>
            <a:r>
              <a:rPr lang="en-US" i="1" dirty="0">
                <a:effectLst/>
                <a:latin typeface="Calibri" panose="020F0502020204030204" pitchFamily="34" charset="0"/>
                <a:ea typeface="Calibri" panose="020F0502020204030204" pitchFamily="34" charset="0"/>
                <a:cs typeface="Times New Roman" panose="02020603050405020304" pitchFamily="18" charset="0"/>
              </a:rPr>
              <a:t>, Emergency Service Level Requirements (SLR)</a:t>
            </a:r>
            <a:r>
              <a:rPr lang="en-US" dirty="0">
                <a:effectLst/>
                <a:latin typeface="Calibri" panose="020F0502020204030204" pitchFamily="34" charset="0"/>
                <a:ea typeface="Calibri" panose="020F0502020204030204" pitchFamily="34" charset="0"/>
                <a:cs typeface="Times New Roman" panose="02020603050405020304" pitchFamily="18" charset="0"/>
              </a:rPr>
              <a:t>. Bidders are not required to provide a Quote for Price Line #65.</a:t>
            </a:r>
          </a:p>
          <a:p>
            <a:r>
              <a:rPr lang="en-US" dirty="0"/>
              <a:t>Bidders may submit quotes for Group 6 (price lines 83-128) </a:t>
            </a:r>
          </a:p>
          <a:p>
            <a:pPr lvl="1"/>
            <a:r>
              <a:rPr lang="en-US" dirty="0"/>
              <a:t>If a Bidder does not submit a quote for Group 6, they will be ineligible to request a price increase without approval from the Director pursuant to Bid Solicitation Section 4.29 </a:t>
            </a:r>
            <a:r>
              <a:rPr lang="en-US" i="1" dirty="0"/>
              <a:t>Paper Price Escalation Clause.</a:t>
            </a:r>
            <a:endParaRPr lang="en-US" dirty="0"/>
          </a:p>
        </p:txBody>
      </p:sp>
    </p:spTree>
    <p:extLst>
      <p:ext uri="{BB962C8B-B14F-4D97-AF65-F5344CB8AC3E}">
        <p14:creationId xmlns:p14="http://schemas.microsoft.com/office/powerpoint/2010/main" val="241617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8" name="Content Placeholder 7" descr="A screenshot of a computer">
            <a:extLst>
              <a:ext uri="{FF2B5EF4-FFF2-40B4-BE49-F238E27FC236}">
                <a16:creationId xmlns:a16="http://schemas.microsoft.com/office/drawing/2014/main" id="{0AD7173D-6BAB-E00E-1C1D-8262CB6B421F}"/>
              </a:ext>
            </a:extLst>
          </p:cNvPr>
          <p:cNvPicPr>
            <a:picLocks noGrp="1" noChangeAspect="1"/>
          </p:cNvPicPr>
          <p:nvPr>
            <p:ph idx="1"/>
          </p:nvPr>
        </p:nvPicPr>
        <p:blipFill>
          <a:blip r:embed="rId2"/>
          <a:stretch>
            <a:fillRect/>
          </a:stretch>
        </p:blipFill>
        <p:spPr>
          <a:xfrm>
            <a:off x="186813" y="258096"/>
            <a:ext cx="11739716" cy="6341807"/>
          </a:xfrm>
        </p:spPr>
      </p:pic>
    </p:spTree>
    <p:extLst>
      <p:ext uri="{BB962C8B-B14F-4D97-AF65-F5344CB8AC3E}">
        <p14:creationId xmlns:p14="http://schemas.microsoft.com/office/powerpoint/2010/main" val="3881544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descr="A screenshot of a computer&#10;&#10;AI-generated content may be incorrect.">
            <a:extLst>
              <a:ext uri="{FF2B5EF4-FFF2-40B4-BE49-F238E27FC236}">
                <a16:creationId xmlns:a16="http://schemas.microsoft.com/office/drawing/2014/main" id="{EFA3A81C-9398-A13A-CCD2-0C6B650DEB3C}"/>
              </a:ext>
            </a:extLst>
          </p:cNvPr>
          <p:cNvPicPr>
            <a:picLocks noGrp="1" noChangeAspect="1"/>
          </p:cNvPicPr>
          <p:nvPr>
            <p:ph idx="1"/>
          </p:nvPr>
        </p:nvPicPr>
        <p:blipFill>
          <a:blip r:embed="rId2"/>
          <a:stretch>
            <a:fillRect/>
          </a:stretch>
        </p:blipFill>
        <p:spPr>
          <a:xfrm>
            <a:off x="233680" y="320638"/>
            <a:ext cx="11795760" cy="6344322"/>
          </a:xfrm>
        </p:spPr>
      </p:pic>
    </p:spTree>
    <p:extLst>
      <p:ext uri="{BB962C8B-B14F-4D97-AF65-F5344CB8AC3E}">
        <p14:creationId xmlns:p14="http://schemas.microsoft.com/office/powerpoint/2010/main" val="2870850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2"/>
          <a:stretch>
            <a:fillRect/>
          </a:stretch>
        </p:blipFill>
        <p:spPr>
          <a:xfrm>
            <a:off x="354564" y="279918"/>
            <a:ext cx="11535008" cy="6316825"/>
          </a:xfrm>
        </p:spPr>
      </p:pic>
    </p:spTree>
    <p:extLst>
      <p:ext uri="{BB962C8B-B14F-4D97-AF65-F5344CB8AC3E}">
        <p14:creationId xmlns:p14="http://schemas.microsoft.com/office/powerpoint/2010/main" val="42025804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Friday, April 24, 2026</a:t>
            </a:r>
          </a:p>
          <a:p>
            <a:endParaRPr lang="en-US" sz="4000" dirty="0"/>
          </a:p>
          <a:p>
            <a:r>
              <a:rPr lang="en-US" sz="4000" dirty="0"/>
              <a:t>Quotes due by 2pm Tuesday, June 2, 2026</a:t>
            </a:r>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UHEEMK3J3FEE-1573984473-834</_dlc_DocId>
    <_dlc_DocIdUrl xmlns="d4e5d782-6a70-4577-82ee-b2c87f6aa0d2">
      <Url>http://treassp19/sites/purchase/NJSTART Document Templates/_layouts/15/DocIdRedir.aspx?ID=UHEEMK3J3FEE-1573984473-834</Url>
      <Description>UHEEMK3J3FEE-1573984473-834</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12E865A-0D6C-468F-AD69-D8CD94906944}">
  <ds:schemaRefs>
    <ds:schemaRef ds:uri="http://schemas.microsoft.com/office/2006/metadata/properties"/>
    <ds:schemaRef ds:uri="http://schemas.microsoft.com/office/infopath/2007/PartnerControls"/>
    <ds:schemaRef ds:uri="http://schemas.microsoft.com/sharepoint/v3"/>
    <ds:schemaRef ds:uri="d4e5d782-6a70-4577-82ee-b2c87f6aa0d2"/>
  </ds:schemaRefs>
</ds:datastoreItem>
</file>

<file path=docProps/app.xml><?xml version="1.0" encoding="utf-8"?>
<Properties xmlns="http://schemas.openxmlformats.org/officeDocument/2006/extended-properties" xmlns:vt="http://schemas.openxmlformats.org/officeDocument/2006/docPropsVTypes">
  <Template>Ion</Template>
  <TotalTime>1321</TotalTime>
  <Words>1114</Words>
  <Application>Microsoft Office PowerPoint</Application>
  <PresentationFormat>Widescreen</PresentationFormat>
  <Paragraphs>68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Calibri</vt:lpstr>
      <vt:lpstr>Century Gothic</vt:lpstr>
      <vt:lpstr>Wingdings 3</vt:lpstr>
      <vt:lpstr>Ion</vt:lpstr>
      <vt:lpstr>Optional Pre-Quote Conference T2836 - Printing: Production Print Services  26DPP01245</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State-Supplied Price Sheet </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Warren, Donald [TREAS]</cp:lastModifiedBy>
  <cp:revision>73</cp:revision>
  <cp:lastPrinted>2020-02-11T14:28:14Z</cp:lastPrinted>
  <dcterms:created xsi:type="dcterms:W3CDTF">2020-01-31T19:31:42Z</dcterms:created>
  <dcterms:modified xsi:type="dcterms:W3CDTF">2026-03-30T17:31:56Z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844035ec-b79e-452f-bbbe-11583fdc8f84</vt:lpwstr>
  </property>
  <property fmtid="{D5CDD505-2E9C-101B-9397-08002B2CF9AE}" pid="4" name="URL">
    <vt:lpwstr/>
  </property>
  <property fmtid="{D5CDD505-2E9C-101B-9397-08002B2CF9AE}" pid="5" name="DocumentSetDescription">
    <vt:lpwstr/>
  </property>
</Properties>
</file>