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7" r:id="rId10"/>
    <p:sldId id="272" r:id="rId11"/>
    <p:sldId id="278" r:id="rId12"/>
    <p:sldId id="274" r:id="rId13"/>
    <p:sldId id="268" r:id="rId14"/>
    <p:sldId id="269" r:id="rId15"/>
    <p:sldId id="273" r:id="rId16"/>
    <p:sldId id="275" r:id="rId17"/>
    <p:sldId id="276" r:id="rId18"/>
    <p:sldId id="267" r:id="rId19"/>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8" autoAdjust="0"/>
    <p:restoredTop sz="94660"/>
  </p:normalViewPr>
  <p:slideViewPr>
    <p:cSldViewPr snapToGrid="0">
      <p:cViewPr varScale="1">
        <p:scale>
          <a:sx n="111" d="100"/>
          <a:sy n="111" d="100"/>
        </p:scale>
        <p:origin x="474" y="9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1/9/2026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1/9/2026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1/9/2026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1/9/2026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1/9/2026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1/9/2026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1/9/2026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u="sng" dirty="0"/>
              <a:t>Optional Pre-Quote Conference</a:t>
            </a:r>
            <a:br>
              <a:rPr lang="en-US" sz="5400" dirty="0"/>
            </a:br>
            <a:r>
              <a:rPr lang="en-US" sz="3600" dirty="0"/>
              <a:t>T2665 - Solid Waste Collection - Statewide</a:t>
            </a:r>
            <a:br>
              <a:rPr lang="en-US" sz="3600" dirty="0"/>
            </a:br>
            <a:r>
              <a:rPr lang="en-US" sz="3600" dirty="0"/>
              <a:t>26DPP01237</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February 5, 2026</a:t>
            </a:r>
          </a:p>
          <a:p>
            <a:r>
              <a:rPr lang="en-US" sz="2800" dirty="0"/>
              <a:t>Quotes due by 2pm March 19, 2026</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dirty="0"/>
              <a:t>Cover page: Submission dates and set-aside requirements</a:t>
            </a:r>
          </a:p>
          <a:p>
            <a:r>
              <a:rPr lang="en-US" dirty="0"/>
              <a:t>Section 1: Introduction and Summary of the Bid Solicitation</a:t>
            </a:r>
          </a:p>
          <a:p>
            <a:r>
              <a:rPr lang="en-US" dirty="0"/>
              <a:t>Section 2: Pre-Quote Submission Information e-Q&amp;A, exceptions to the SSTC, Bid Amendments)</a:t>
            </a:r>
          </a:p>
          <a:p>
            <a:r>
              <a:rPr lang="en-US" dirty="0"/>
              <a:t>Section 3: Quote Submission Requirements (forms, technical response, State-Supplied Price Sheet Instructions)</a:t>
            </a:r>
          </a:p>
          <a:p>
            <a:r>
              <a:rPr lang="en-US" dirty="0"/>
              <a:t>Section 4: Scope 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E5532-E1C4-88AA-5DBA-BA133EEBEB17}"/>
              </a:ext>
            </a:extLst>
          </p:cNvPr>
          <p:cNvSpPr>
            <a:spLocks noGrp="1"/>
          </p:cNvSpPr>
          <p:nvPr>
            <p:ph type="title"/>
          </p:nvPr>
        </p:nvSpPr>
        <p:spPr/>
        <p:txBody>
          <a:bodyPr/>
          <a:lstStyle/>
          <a:p>
            <a:r>
              <a:rPr lang="en-US" dirty="0"/>
              <a:t>BID SOLICITATION AT A GLANCE</a:t>
            </a:r>
          </a:p>
        </p:txBody>
      </p:sp>
      <p:sp>
        <p:nvSpPr>
          <p:cNvPr id="3" name="Content Placeholder 2">
            <a:extLst>
              <a:ext uri="{FF2B5EF4-FFF2-40B4-BE49-F238E27FC236}">
                <a16:creationId xmlns:a16="http://schemas.microsoft.com/office/drawing/2014/main" id="{E117D49A-E2E7-CEDB-CD8F-51A5ED14F102}"/>
              </a:ext>
            </a:extLst>
          </p:cNvPr>
          <p:cNvSpPr>
            <a:spLocks noGrp="1"/>
          </p:cNvSpPr>
          <p:nvPr>
            <p:ph idx="1"/>
          </p:nvPr>
        </p:nvSpPr>
        <p:spPr/>
        <p:txBody>
          <a:bodyPr/>
          <a:lstStyle/>
          <a:p>
            <a:r>
              <a:rPr lang="en-US" dirty="0"/>
              <a:t>Section 5: General Contract Terms</a:t>
            </a:r>
          </a:p>
          <a:p>
            <a:r>
              <a:rPr lang="en-US" dirty="0"/>
              <a:t>Section 6: Data Security Requirements (Not applicable to this procurement)</a:t>
            </a:r>
          </a:p>
          <a:p>
            <a:r>
              <a:rPr lang="en-US" dirty="0"/>
              <a:t>Section 7: Modifications to the State of New Jersey Standard Terms and Conditions (SSTC)</a:t>
            </a:r>
          </a:p>
          <a:p>
            <a:r>
              <a:rPr lang="en-US" dirty="0"/>
              <a:t>Section 8: Quote Evaluation and Award</a:t>
            </a:r>
          </a:p>
          <a:p>
            <a:r>
              <a:rPr lang="en-US" dirty="0"/>
              <a:t>Section 9: Glossary</a:t>
            </a:r>
          </a:p>
          <a:p>
            <a:r>
              <a:rPr lang="en-US" dirty="0"/>
              <a:t>Attachment 1:  State of New Jersey Standard Terms and Conditions</a:t>
            </a:r>
          </a:p>
          <a:p>
            <a:endParaRPr lang="en-US" dirty="0"/>
          </a:p>
        </p:txBody>
      </p:sp>
    </p:spTree>
    <p:extLst>
      <p:ext uri="{BB962C8B-B14F-4D97-AF65-F5344CB8AC3E}">
        <p14:creationId xmlns:p14="http://schemas.microsoft.com/office/powerpoint/2010/main" val="37370624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fontScale="85000" lnSpcReduction="20000"/>
          </a:bodyPr>
          <a:lstStyle/>
          <a:p>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r>
              <a:rPr lang="en-US" dirty="0"/>
              <a:t>The State-Supplied Price Sheet must be completed in its entirety with no lines added or removed, or include additional language, assumptions or fees.</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t>
            </a:r>
            <a:r>
              <a:rPr lang="en-US" b="1" u="sng" dirty="0"/>
              <a:t>all tabs </a:t>
            </a:r>
            <a:r>
              <a:rPr lang="en-US" dirty="0"/>
              <a:t>on the State-Supplied Price Sheet.</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a:p>
          <a:p>
            <a:pPr lvl="1"/>
            <a:r>
              <a:rPr lang="en-US" dirty="0"/>
              <a:t>Review Bid Solicitation in its entirety and submit any questions prior to the deadline including exceptions to the SSTC. Updated documents will be posted in NJSTART and should be reviewed as posted.</a:t>
            </a:r>
          </a:p>
          <a:p>
            <a:pPr lvl="1"/>
            <a:endParaRPr lang="en-US" dirty="0"/>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endParaRPr lang="en-US" dirty="0">
              <a:solidFill>
                <a:srgbClr val="FF0000"/>
              </a:solidFill>
            </a:endParaRPr>
          </a:p>
          <a:p>
            <a:pPr lvl="1"/>
            <a:r>
              <a:rPr lang="en-US" dirty="0"/>
              <a:t>Be advised that this is NOT a Waiver or Delegated Purchasing Authority (“DPA”) procurement. The Quote may not be emailed, faxed, or hand-delivered.  The Quote may only be submitted through NJSTART.</a:t>
            </a:r>
          </a:p>
          <a:p>
            <a:pPr marL="457200" lvl="1" indent="0">
              <a:buNone/>
            </a:pPr>
            <a:endParaRPr lang="en-US" dirty="0"/>
          </a:p>
          <a:p>
            <a:pPr lvl="1"/>
            <a:r>
              <a:rPr lang="en-US" dirty="0"/>
              <a:t>Do not select “No Bid” on the NJSTART “General Tab” unless you are not intending to submit a bid. Your bid will not appear in the Bid Tab if this option is selected.</a:t>
            </a:r>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2000"/>
                                        <p:tgtEl>
                                          <p:spTgt spid="3">
                                            <p:txEl>
                                              <p:pRg st="7" end="7"/>
                                            </p:txEl>
                                          </p:spTgt>
                                        </p:tgtEl>
                                      </p:cBhvr>
                                    </p:animEffect>
                                    <p:anim calcmode="lin" valueType="num">
                                      <p:cBhvr>
                                        <p:cTn id="23"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62500" lnSpcReduction="20000"/>
          </a:bodyPr>
          <a:lstStyle/>
          <a:p>
            <a:r>
              <a:rPr lang="en-US" sz="2900" dirty="0"/>
              <a:t>Examples of additional language the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 name="Content Placeholder 4">
            <a:extLst>
              <a:ext uri="{FF2B5EF4-FFF2-40B4-BE49-F238E27FC236}">
                <a16:creationId xmlns:a16="http://schemas.microsoft.com/office/drawing/2014/main" id="{F2CE189D-C3C9-BBFF-CC54-10EFB5BD04BC}"/>
              </a:ext>
            </a:extLst>
          </p:cNvPr>
          <p:cNvSpPr>
            <a:spLocks noGrp="1"/>
          </p:cNvSpPr>
          <p:nvPr>
            <p:ph idx="1"/>
          </p:nvPr>
        </p:nvSpPr>
        <p:spPr/>
        <p:txBody>
          <a:bodyPr/>
          <a:lstStyle/>
          <a:p>
            <a:endParaRPr lang="en-US"/>
          </a:p>
        </p:txBody>
      </p:sp>
      <p:pic>
        <p:nvPicPr>
          <p:cNvPr id="6" name="Content Placeholder 3">
            <a:extLst>
              <a:ext uri="{FF2B5EF4-FFF2-40B4-BE49-F238E27FC236}">
                <a16:creationId xmlns:a16="http://schemas.microsoft.com/office/drawing/2014/main" id="{D7BDD708-C80C-DEB5-C0BC-3C567DBEEE55}"/>
              </a:ext>
            </a:extLst>
          </p:cNvPr>
          <p:cNvPicPr>
            <a:picLocks noChangeAspect="1"/>
          </p:cNvPicPr>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6198E-8012-48B3-97E2-AAB992A9B05F}"/>
              </a:ext>
            </a:extLst>
          </p:cNvPr>
          <p:cNvSpPr>
            <a:spLocks noGrp="1"/>
          </p:cNvSpPr>
          <p:nvPr>
            <p:ph type="title"/>
          </p:nvPr>
        </p:nvSpPr>
        <p:spPr>
          <a:xfrm>
            <a:off x="100011" y="0"/>
            <a:ext cx="11393489" cy="1400530"/>
          </a:xfrm>
        </p:spPr>
        <p:txBody>
          <a:bodyPr/>
          <a:lstStyle/>
          <a:p>
            <a:r>
              <a:rPr lang="en-US" sz="4000" dirty="0"/>
              <a:t>State-Supplied Price Sheet</a:t>
            </a:r>
            <a:br>
              <a:rPr lang="en-US" dirty="0"/>
            </a:br>
            <a:r>
              <a:rPr lang="en-US" sz="1800" dirty="0"/>
              <a:t>T2665 - Solid Waste Collection - Statewide</a:t>
            </a:r>
          </a:p>
        </p:txBody>
      </p:sp>
      <p:sp>
        <p:nvSpPr>
          <p:cNvPr id="3" name="Content Placeholder 2">
            <a:extLst>
              <a:ext uri="{FF2B5EF4-FFF2-40B4-BE49-F238E27FC236}">
                <a16:creationId xmlns:a16="http://schemas.microsoft.com/office/drawing/2014/main" id="{0E6AFD6E-ED00-4BEA-B692-C8981ADD1376}"/>
              </a:ext>
            </a:extLst>
          </p:cNvPr>
          <p:cNvSpPr>
            <a:spLocks noGrp="1"/>
          </p:cNvSpPr>
          <p:nvPr>
            <p:ph idx="1"/>
          </p:nvPr>
        </p:nvSpPr>
        <p:spPr>
          <a:xfrm>
            <a:off x="556156" y="1679940"/>
            <a:ext cx="10937344" cy="4195481"/>
          </a:xfrm>
        </p:spPr>
        <p:txBody>
          <a:bodyPr>
            <a:normAutofit fontScale="85000" lnSpcReduction="10000"/>
          </a:bodyPr>
          <a:lstStyle/>
          <a:p>
            <a:r>
              <a:rPr lang="en-US" dirty="0"/>
              <a:t>See Section 3.21, </a:t>
            </a:r>
            <a:r>
              <a:rPr lang="en-US" i="1" dirty="0"/>
              <a:t>State-Supplied Price Sheet Instructions</a:t>
            </a:r>
            <a:r>
              <a:rPr lang="en-US" dirty="0"/>
              <a:t>, for directions.</a:t>
            </a:r>
          </a:p>
          <a:p>
            <a:r>
              <a:rPr lang="en-US" dirty="0"/>
              <a:t>The Price Sheet is divided into twenty-one (21) counties, with each county being evaluated and awarded separately. Bidders can bid on one (1) county, all counties, or any combination thereof. </a:t>
            </a:r>
          </a:p>
          <a:p>
            <a:r>
              <a:rPr lang="en-US" dirty="0"/>
              <a:t>Each county is further divided into twenty-one (21) price lines. </a:t>
            </a:r>
          </a:p>
          <a:p>
            <a:r>
              <a:rPr lang="en-US" dirty="0"/>
              <a:t>Bidders should only submit quotes for price lines 1-20. Price line 21 is used by agencies for tipping fees and </a:t>
            </a:r>
            <a:r>
              <a:rPr lang="en-US" b="1" dirty="0"/>
              <a:t>should be left blank</a:t>
            </a:r>
            <a:r>
              <a:rPr lang="en-US" dirty="0"/>
              <a:t>.</a:t>
            </a:r>
          </a:p>
          <a:p>
            <a:r>
              <a:rPr lang="en-US" dirty="0"/>
              <a:t>Bidders can bid on one (1) price line, all price lines, or any combination thereof.</a:t>
            </a:r>
          </a:p>
          <a:p>
            <a:r>
              <a:rPr lang="en-US" dirty="0"/>
              <a:t>If bidding on Lines 1-17, bidders </a:t>
            </a:r>
            <a:r>
              <a:rPr lang="en-US" b="1" dirty="0"/>
              <a:t>must</a:t>
            </a:r>
            <a:r>
              <a:rPr lang="en-US" dirty="0"/>
              <a:t> indicate the frequency of pickups that they are willing and able to make for the listed piece of equipment.</a:t>
            </a:r>
          </a:p>
          <a:p>
            <a:r>
              <a:rPr lang="en-US" dirty="0"/>
              <a:t>If bidding on Lines 1-18, bidders can provide pricing for either Contractor owned equipment, State owned equipment, or both</a:t>
            </a:r>
          </a:p>
          <a:p>
            <a:r>
              <a:rPr lang="en-US" dirty="0"/>
              <a:t>If bidding on Lines 1-18, bidders </a:t>
            </a:r>
            <a:r>
              <a:rPr lang="en-US" b="1" dirty="0"/>
              <a:t>must</a:t>
            </a:r>
            <a:r>
              <a:rPr lang="en-US" dirty="0"/>
              <a:t> provide rates for both standard and secured facilities.</a:t>
            </a:r>
          </a:p>
          <a:p>
            <a:pPr marL="0" indent="0">
              <a:buNone/>
            </a:pPr>
            <a:endParaRPr lang="en-US" dirty="0"/>
          </a:p>
          <a:p>
            <a:endParaRPr lang="en-US" dirty="0"/>
          </a:p>
        </p:txBody>
      </p:sp>
    </p:spTree>
    <p:extLst>
      <p:ext uri="{BB962C8B-B14F-4D97-AF65-F5344CB8AC3E}">
        <p14:creationId xmlns:p14="http://schemas.microsoft.com/office/powerpoint/2010/main" val="15345409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915628" cy="1400530"/>
          </a:xfrm>
        </p:spPr>
        <p:txBody>
          <a:bodyPr/>
          <a:lstStyle/>
          <a:p>
            <a:r>
              <a:rPr lang="en-US" sz="4400" dirty="0"/>
              <a:t>State-Supplied Price Sheet (</a:t>
            </a:r>
            <a:r>
              <a:rPr lang="en-US" sz="4400" dirty="0" err="1"/>
              <a:t>Con’t</a:t>
            </a:r>
            <a:r>
              <a:rPr lang="en-US" sz="4400" dirty="0"/>
              <a:t>)</a:t>
            </a:r>
            <a:endParaRPr lang="en-US" dirty="0"/>
          </a:p>
        </p:txBody>
      </p:sp>
      <p:pic>
        <p:nvPicPr>
          <p:cNvPr id="5" name="Picture 4">
            <a:extLst>
              <a:ext uri="{FF2B5EF4-FFF2-40B4-BE49-F238E27FC236}">
                <a16:creationId xmlns:a16="http://schemas.microsoft.com/office/drawing/2014/main" id="{83F27092-173A-E5E4-9C52-94A0E14DFAAF}"/>
              </a:ext>
            </a:extLst>
          </p:cNvPr>
          <p:cNvPicPr>
            <a:picLocks noChangeAspect="1"/>
          </p:cNvPicPr>
          <p:nvPr/>
        </p:nvPicPr>
        <p:blipFill>
          <a:blip r:embed="rId2"/>
          <a:stretch>
            <a:fillRect/>
          </a:stretch>
        </p:blipFill>
        <p:spPr>
          <a:xfrm>
            <a:off x="2667000" y="4740072"/>
            <a:ext cx="6858000" cy="2040107"/>
          </a:xfrm>
          <a:prstGeom prst="rect">
            <a:avLst/>
          </a:prstGeom>
        </p:spPr>
      </p:pic>
      <p:pic>
        <p:nvPicPr>
          <p:cNvPr id="3" name="Picture 2">
            <a:extLst>
              <a:ext uri="{FF2B5EF4-FFF2-40B4-BE49-F238E27FC236}">
                <a16:creationId xmlns:a16="http://schemas.microsoft.com/office/drawing/2014/main" id="{656EAE5C-FF9F-4183-90BA-5D2B156D3D3B}"/>
              </a:ext>
            </a:extLst>
          </p:cNvPr>
          <p:cNvPicPr>
            <a:picLocks noChangeAspect="1"/>
          </p:cNvPicPr>
          <p:nvPr/>
        </p:nvPicPr>
        <p:blipFill>
          <a:blip r:embed="rId3"/>
          <a:stretch>
            <a:fillRect/>
          </a:stretch>
        </p:blipFill>
        <p:spPr>
          <a:xfrm>
            <a:off x="2667000" y="1279437"/>
            <a:ext cx="6858000" cy="3345815"/>
          </a:xfrm>
          <a:prstGeom prst="rect">
            <a:avLst/>
          </a:prstGeom>
        </p:spPr>
      </p:pic>
    </p:spTree>
    <p:extLst>
      <p:ext uri="{BB962C8B-B14F-4D97-AF65-F5344CB8AC3E}">
        <p14:creationId xmlns:p14="http://schemas.microsoft.com/office/powerpoint/2010/main" val="32447981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506994" y="1458104"/>
            <a:ext cx="11307778" cy="2554545"/>
          </a:xfrm>
          <a:prstGeom prst="rect">
            <a:avLst/>
          </a:prstGeom>
        </p:spPr>
        <p:txBody>
          <a:bodyPr wrap="square">
            <a:spAutoFit/>
          </a:bodyPr>
          <a:lstStyle/>
          <a:p>
            <a:endParaRPr lang="en-US" sz="4000" dirty="0"/>
          </a:p>
          <a:p>
            <a:r>
              <a:rPr lang="en-US" sz="4000" dirty="0"/>
              <a:t>Q&amp;A due by 2pm February 5, 2026</a:t>
            </a:r>
          </a:p>
          <a:p>
            <a:endParaRPr lang="en-US" sz="4000" dirty="0"/>
          </a:p>
          <a:p>
            <a:r>
              <a:rPr lang="en-US" sz="4000" dirty="0"/>
              <a:t>Quotes due by 2pm March 19, 2026</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DXV2RQSVUS77-2605-531</_dlc_DocId>
    <_dlc_DocIdUrl xmlns="d4e5d782-6a70-4577-82ee-b2c87f6aa0d2">
      <Url>http://treassp19/sites/purchase/NJSTART%20Document%20Templates/_layouts/15/DocIdRedir.aspx?ID=DXV2RQSVUS77-2605-531</Url>
      <Description>DXV2RQSVUS77-2605-531</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2.xml><?xml version="1.0" encoding="utf-8"?>
<ds:datastoreItem xmlns:ds="http://schemas.openxmlformats.org/officeDocument/2006/customXml" ds:itemID="{312E865A-0D6C-468F-AD69-D8CD94906944}">
  <ds:schemaRefs>
    <ds:schemaRef ds:uri="http://schemas.microsoft.com/sharepoint/v3"/>
    <ds:schemaRef ds:uri="d4e5d782-6a70-4577-82ee-b2c87f6aa0d2"/>
    <ds:schemaRef ds:uri="http://schemas.microsoft.com/office/2006/documentManagement/type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4a2393ed-911e-4c9b-9d18-84f1fe0b670e"/>
    <ds:schemaRef ds:uri="http://www.w3.org/XML/1998/namespace"/>
    <ds:schemaRef ds:uri="http://purl.org/dc/terms/"/>
  </ds:schemaRefs>
</ds:datastoreItem>
</file>

<file path=customXml/itemProps3.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C9F896CF-C212-45FA-B056-74EED6960F88}">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Ion</Template>
  <TotalTime>976</TotalTime>
  <Words>1141</Words>
  <Application>Microsoft Office PowerPoint</Application>
  <PresentationFormat>Widescreen</PresentationFormat>
  <Paragraphs>72</Paragraphs>
  <Slides>14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Century Gothic</vt:lpstr>
      <vt:lpstr>Wingdings 3</vt:lpstr>
      <vt:lpstr>Ion</vt:lpstr>
      <vt:lpstr>Optional Pre-Quote Conference T2665 - Solid Waste Collection - Statewide 26DPP01237</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State-Supplied Price Sheet T2665 - Solid Waste Collection - Statewide</vt:lpstr>
      <vt:lpstr>State-Supplied Price Sheet (Con’t)</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Gaccione, Tanner [TREAS]</cp:lastModifiedBy>
  <cp:revision>61</cp:revision>
  <cp:lastPrinted>2020-02-11T14:28:14Z</cp:lastPrinted>
  <dcterms:created xsi:type="dcterms:W3CDTF">2020-01-31T19:31:42Z</dcterms:created>
  <dcterms:modified xsi:type="dcterms:W3CDTF">2026-01-09T15:04:09Z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