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5" r:id="rId12"/>
    <p:sldId id="274" r:id="rId13"/>
    <p:sldId id="268" r:id="rId14"/>
    <p:sldId id="269" r:id="rId15"/>
    <p:sldId id="273" r:id="rId16"/>
    <p:sldId id="267" r:id="rId17"/>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39" d="100"/>
          <a:sy n="39" d="100"/>
        </p:scale>
        <p:origin x="52" y="800"/>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1/9/2026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1/9/2026</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1/9/2026</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1/9/2026</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1/9/2026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1/9/2026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1/9/2026</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4" y="1447799"/>
            <a:ext cx="10279239" cy="3329581"/>
          </a:xfrm>
        </p:spPr>
        <p:txBody>
          <a:bodyPr/>
          <a:lstStyle/>
          <a:p>
            <a:r>
              <a:rPr lang="en-US" sz="4800" dirty="0"/>
              <a:t>Optional Pre-Quote Conference</a:t>
            </a:r>
            <a:br>
              <a:rPr lang="en-US" sz="5400" dirty="0"/>
            </a:br>
            <a:r>
              <a:rPr lang="en-US" sz="2800" dirty="0"/>
              <a:t>T2551 Credit Card Payment Processing</a:t>
            </a:r>
            <a:br>
              <a:rPr lang="en-US" sz="4400" dirty="0"/>
            </a:br>
            <a:r>
              <a:rPr lang="en-US" sz="2800" dirty="0"/>
              <a:t>26DPP01223</a:t>
            </a:r>
            <a:r>
              <a:rPr lang="en-US" sz="4400" dirty="0"/>
              <a:t> </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solidFill>
                  <a:srgbClr val="FFFF00"/>
                </a:solidFill>
              </a:rPr>
              <a:t>Q&amp;a due by 2pm February 2, 2026</a:t>
            </a:r>
          </a:p>
          <a:p>
            <a:r>
              <a:rPr lang="en-US" sz="2800" dirty="0">
                <a:solidFill>
                  <a:srgbClr val="FFFF00"/>
                </a:solidFill>
              </a:rPr>
              <a:t>Quotes due by 2pm April 2, 2026</a:t>
            </a:r>
          </a:p>
        </p:txBody>
      </p:sp>
    </p:spTree>
    <p:extLst>
      <p:ext uri="{BB962C8B-B14F-4D97-AF65-F5344CB8AC3E}">
        <p14:creationId xmlns:p14="http://schemas.microsoft.com/office/powerpoint/2010/main" val="42416919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a:t>A list of attendees and these slides will be posted to NJSTART. </a:t>
            </a:r>
          </a:p>
          <a:p>
            <a:r>
              <a:rPr lang="en-US" dirty="0"/>
              <a:t>Please note this conference is being recorded. </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459647"/>
            <a:ext cx="8946541" cy="4429525"/>
          </a:xfrm>
        </p:spPr>
        <p:txBody>
          <a:bodyPr>
            <a:noAutofit/>
          </a:bodyPr>
          <a:lstStyle/>
          <a:p>
            <a:r>
              <a:rPr lang="en-US" sz="2400" dirty="0"/>
              <a:t>Cover page: Submission dates and set-aside requirements</a:t>
            </a:r>
          </a:p>
          <a:p>
            <a:r>
              <a:rPr lang="en-US" sz="2400" dirty="0"/>
              <a:t>Section 1: Introduction and Summary of the Bid Solicitation</a:t>
            </a:r>
          </a:p>
          <a:p>
            <a:r>
              <a:rPr lang="en-US" sz="2400" dirty="0"/>
              <a:t>Section 2: Pre-Quote Submission Information e-Q&amp;A, exceptions to the SSTC, Bid Amendments)</a:t>
            </a:r>
          </a:p>
          <a:p>
            <a:r>
              <a:rPr lang="en-US" sz="2400" dirty="0"/>
              <a:t>Section 3: Section 3: Quote Submission Requirements (forms, technical response, State-Supplied Price Sheet Instructions)</a:t>
            </a:r>
          </a:p>
          <a:p>
            <a:r>
              <a:rPr lang="en-US" sz="2400" dirty="0"/>
              <a:t>Section 4: Scope of Work</a:t>
            </a:r>
          </a:p>
        </p:txBody>
      </p:sp>
    </p:spTree>
    <p:extLst>
      <p:ext uri="{BB962C8B-B14F-4D97-AF65-F5344CB8AC3E}">
        <p14:creationId xmlns:p14="http://schemas.microsoft.com/office/powerpoint/2010/main" val="3686250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a:t>Section 6: Data Security Requirements</a:t>
            </a:r>
          </a:p>
          <a:p>
            <a:r>
              <a:rPr lang="en-US" sz="2400" dirty="0"/>
              <a:t>Section 7: Modifications to the State of New Jersey Standard Terms and Conditions (SSTC)</a:t>
            </a:r>
          </a:p>
          <a:p>
            <a:r>
              <a:rPr lang="en-US" sz="2400" dirty="0"/>
              <a:t>Section 8: Quote Evaluation and Award</a:t>
            </a:r>
          </a:p>
          <a:p>
            <a:r>
              <a:rPr lang="en-US" sz="2400" dirty="0"/>
              <a:t>Section 9: Glossary</a:t>
            </a:r>
          </a:p>
          <a:p>
            <a:r>
              <a:rPr lang="en-US" sz="2400" dirty="0"/>
              <a:t>Attachment 1:  Combined State of New Jersey Standard Terms and Conditions</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a:xfrm>
            <a:off x="1104293" y="1853248"/>
            <a:ext cx="8946541" cy="4195481"/>
          </a:xfrm>
        </p:spPr>
        <p:txBody>
          <a:bodyPr>
            <a:normAutofit fontScale="85000" lnSpcReduction="20000"/>
          </a:bodyPr>
          <a:lstStyle/>
          <a:p>
            <a:r>
              <a:rPr lang="en-US" dirty="0"/>
              <a:t>Complete all required price lines on the State-Supplied Price Sheet pursuant to the Bid Solicitation instructions, or Quote may be deemed non-responsive. Indicate “no charge” if the cost is $0.  Do not leave any price lines blank. </a:t>
            </a:r>
          </a:p>
          <a:p>
            <a:r>
              <a:rPr lang="en-US" dirty="0"/>
              <a:t>Do not make formatting changes to the State-Supplied Price Sheet.  If the price line requires a dollar amount, don’t change it to a percentage, or vice versa.    If the price line includes 2 decimal places, don’t change the settings to allow 4 decimals.  </a:t>
            </a:r>
          </a:p>
          <a:p>
            <a:r>
              <a:rPr lang="en-US" dirty="0"/>
              <a:t>Confirm that you have completed all tabs on the State-Supplied Price Sheet.</a:t>
            </a:r>
          </a:p>
          <a:p>
            <a:r>
              <a:rPr lang="en-US" dirty="0"/>
              <a:t>Do not add additional language, assumptions, or fees on the State-Supplied Price Sheet. Do not add or remove any price lines.</a:t>
            </a:r>
          </a:p>
          <a:p>
            <a:r>
              <a:rPr lang="en-US" dirty="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627414"/>
            <a:ext cx="8946541" cy="4620985"/>
          </a:xfrm>
        </p:spPr>
        <p:txBody>
          <a:bodyPr>
            <a:normAutofit/>
          </a:bodyPr>
          <a:lstStyle/>
          <a:p>
            <a:pPr lvl="1"/>
            <a:r>
              <a:rPr lang="en-US" dirty="0"/>
              <a:t>Review Bid Solicitation in its entirety and submit any questions prior to the deadline including exceptions to the SSTC. Updated documents will be posted in NJSTART and should be reviewed as posted.</a:t>
            </a:r>
          </a:p>
          <a:p>
            <a:pPr lvl="1"/>
            <a:r>
              <a:rPr lang="en-US" dirty="0"/>
              <a:t>Complete all required price lines in the State Supplied Price Sheet or Quote may be deemed non-responsive. Indicate “$0” if the cost is $0.  Do not leave any price lines blank. The State is aware a “$0” input will auto populate a dash (-) on the State-Supplied Price Sheet, and the State will deem this answer responsive.</a:t>
            </a:r>
            <a:endParaRPr lang="en-US" sz="2000" dirty="0">
              <a:solidFill>
                <a:srgbClr val="FF0000"/>
              </a:solidFill>
            </a:endParaRPr>
          </a:p>
          <a:p>
            <a:pPr lvl="1"/>
            <a:r>
              <a:rPr lang="en-US" dirty="0"/>
              <a:t>Submit Quotes on time addressing all mandatory requirements (designated by “shall”) including forms. Quotes missing mandatory requirements may be deemed non-responsive.  Not submitting requested information (“should”) may impact the technical evaluation score.</a:t>
            </a:r>
          </a:p>
          <a:p>
            <a:pPr lvl="1"/>
            <a:r>
              <a:rPr lang="en-US" dirty="0"/>
              <a:t>The State-Supplied 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that may deem a quote non-responsive:</a:t>
            </a:r>
          </a:p>
          <a:p>
            <a:pPr lvl="1"/>
            <a:r>
              <a:rPr lang="en-US" sz="2600"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sz="2600" dirty="0"/>
              <a:t>Vendor’s Quote is only valid for </a:t>
            </a:r>
            <a:r>
              <a:rPr lang="en-US" sz="2600" dirty="0">
                <a:solidFill>
                  <a:srgbClr val="FFFF00"/>
                </a:solidFill>
              </a:rPr>
              <a:t>XX</a:t>
            </a:r>
            <a:r>
              <a:rPr lang="en-US" sz="2600" dirty="0"/>
              <a:t> days.</a:t>
            </a:r>
          </a:p>
          <a:p>
            <a:pPr lvl="1"/>
            <a:r>
              <a:rPr lang="en-US" sz="2600" dirty="0"/>
              <a:t>Vendor reserves the right to charge additional fees for services that require extensive time and effort.</a:t>
            </a:r>
          </a:p>
          <a:p>
            <a:pPr lvl="1"/>
            <a:r>
              <a:rPr lang="en-US" sz="2600" dirty="0"/>
              <a:t>This Quote is a nonbinding expression of interest only and is not intended to create a binding commitment on either party unless and until a definitive agreement has been executed between the parties.</a:t>
            </a:r>
          </a:p>
          <a:p>
            <a:pPr lvl="1"/>
            <a:r>
              <a:rPr lang="en-US" sz="2600"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5" name="Picture 4"/>
          <p:cNvPicPr>
            <a:picLocks noChangeAspect="1"/>
          </p:cNvPicPr>
          <p:nvPr/>
        </p:nvPicPr>
        <p:blipFill>
          <a:blip r:embed="rId2"/>
          <a:stretch>
            <a:fillRect/>
          </a:stretch>
        </p:blipFill>
        <p:spPr>
          <a:xfrm>
            <a:off x="380026" y="528225"/>
            <a:ext cx="11417527" cy="5754143"/>
          </a:xfrm>
          <a:prstGeom prst="rect">
            <a:avLst/>
          </a:prstGeom>
        </p:spPr>
      </p:pic>
    </p:spTree>
    <p:extLst>
      <p:ext uri="{BB962C8B-B14F-4D97-AF65-F5344CB8AC3E}">
        <p14:creationId xmlns:p14="http://schemas.microsoft.com/office/powerpoint/2010/main" val="28708501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pic>
        <p:nvPicPr>
          <p:cNvPr id="5" name="Picture 4"/>
          <p:cNvPicPr>
            <a:picLocks noChangeAspect="1"/>
          </p:cNvPicPr>
          <p:nvPr/>
        </p:nvPicPr>
        <p:blipFill>
          <a:blip r:embed="rId2"/>
          <a:stretch>
            <a:fillRect/>
          </a:stretch>
        </p:blipFill>
        <p:spPr>
          <a:xfrm>
            <a:off x="864821" y="690282"/>
            <a:ext cx="10572482" cy="5314181"/>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2pm February 2, 2026</a:t>
            </a:r>
          </a:p>
          <a:p>
            <a:endParaRPr lang="en-US" sz="4000" dirty="0"/>
          </a:p>
          <a:p>
            <a:r>
              <a:rPr lang="en-US" sz="4000" dirty="0"/>
              <a:t>Quotes due by 2pm April 2, 2026</a:t>
            </a:r>
          </a:p>
        </p:txBody>
      </p:sp>
    </p:spTree>
    <p:extLst>
      <p:ext uri="{BB962C8B-B14F-4D97-AF65-F5344CB8AC3E}">
        <p14:creationId xmlns:p14="http://schemas.microsoft.com/office/powerpoint/2010/main" val="423852776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UHEEMK3J3FEE-1573984473-718</_dlc_DocId>
    <_dlc_DocIdUrl xmlns="d4e5d782-6a70-4577-82ee-b2c87f6aa0d2">
      <Url>http://treassp19/sites/purchase/NJSTART Document Templates/_layouts/15/DocIdRedir.aspx?ID=UHEEMK3J3FEE-1573984473-718</Url>
      <Description>UHEEMK3J3FEE-1573984473-718</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Props1.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3.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4.xml><?xml version="1.0" encoding="utf-8"?>
<ds:datastoreItem xmlns:ds="http://schemas.openxmlformats.org/officeDocument/2006/customXml" ds:itemID="{312E865A-0D6C-468F-AD69-D8CD94906944}">
  <ds:schemaRefs>
    <ds:schemaRef ds:uri="http://schemas.microsoft.com/office/2006/metadata/properties"/>
    <ds:schemaRef ds:uri="http://schemas.microsoft.com/office/2006/documentManagement/types"/>
    <ds:schemaRef ds:uri="http://schemas.microsoft.com/sharepoint/v3"/>
    <ds:schemaRef ds:uri="d4e5d782-6a70-4577-82ee-b2c87f6aa0d2"/>
    <ds:schemaRef ds:uri="http://purl.org/dc/elements/1.1/"/>
    <ds:schemaRef ds:uri="http://www.w3.org/XML/1998/namespace"/>
    <ds:schemaRef ds:uri="http://schemas.microsoft.com/office/infopath/2007/PartnerControls"/>
    <ds:schemaRef ds:uri="http://purl.org/dc/terms/"/>
    <ds:schemaRef ds:uri="http://schemas.openxmlformats.org/package/2006/metadata/core-properties"/>
    <ds:schemaRef ds:uri="4a2393ed-911e-4c9b-9d18-84f1fe0b670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Ion</Template>
  <TotalTime>1324</TotalTime>
  <Words>925</Words>
  <Application>Microsoft Office PowerPoint</Application>
  <PresentationFormat>Widescreen</PresentationFormat>
  <Paragraphs>56</Paragraphs>
  <Slides>12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Century Gothic</vt:lpstr>
      <vt:lpstr>Wingdings 3</vt:lpstr>
      <vt:lpstr>Ion</vt:lpstr>
      <vt:lpstr>Optional Pre-Quote Conference T2551 Credit Card Payment Processing 26DPP01223 </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Molano, Laura [TREAS]</cp:lastModifiedBy>
  <cp:revision>66</cp:revision>
  <cp:lastPrinted>2020-02-11T14:28:14Z</cp:lastPrinted>
  <dcterms:created xsi:type="dcterms:W3CDTF">2020-01-31T19:31:42Z</dcterms:created>
  <dcterms:modified xsi:type="dcterms:W3CDTF">2026-01-09T16:52:18Z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3e773f48-7e95-4d23-bfed-4e97e5cd713f</vt:lpwstr>
  </property>
  <property fmtid="{D5CDD505-2E9C-101B-9397-08002B2CF9AE}" pid="4" name="URL">
    <vt:lpwstr/>
  </property>
  <property fmtid="{D5CDD505-2E9C-101B-9397-08002B2CF9AE}" pid="5" name="DocumentSetDescription">
    <vt:lpwstr/>
  </property>
</Properties>
</file>