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7" r:id="rId10"/>
    <p:sldId id="278" r:id="rId11"/>
    <p:sldId id="279" r:id="rId12"/>
    <p:sldId id="272" r:id="rId13"/>
    <p:sldId id="276" r:id="rId14"/>
    <p:sldId id="275" r:id="rId15"/>
    <p:sldId id="274" r:id="rId16"/>
    <p:sldId id="268" r:id="rId17"/>
    <p:sldId id="269" r:id="rId18"/>
    <p:sldId id="280"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60B29F-0B5C-485D-B356-F27783F7C3C7}" v="12" dt="2026-01-27T20:24:13.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0" d="100"/>
          <a:sy n="100" d="100"/>
        </p:scale>
        <p:origin x="478" y="7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1/30/2026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3429000"/>
            <a:ext cx="10024879" cy="1279388"/>
          </a:xfrm>
        </p:spPr>
        <p:txBody>
          <a:bodyPr/>
          <a:lstStyle/>
          <a:p>
            <a:r>
              <a:rPr lang="en-US" sz="4000" dirty="0"/>
              <a:t>T0894 – Auditing Services, Acute Care Hospital Common Audit Program</a:t>
            </a:r>
            <a:br>
              <a:rPr lang="en-US" sz="4000" dirty="0"/>
            </a:br>
            <a:r>
              <a:rPr lang="en-US" sz="4000" dirty="0"/>
              <a:t>26DPP01205 </a:t>
            </a:r>
          </a:p>
        </p:txBody>
      </p:sp>
      <p:sp>
        <p:nvSpPr>
          <p:cNvPr id="3" name="Subtitle 2"/>
          <p:cNvSpPr>
            <a:spLocks noGrp="1"/>
          </p:cNvSpPr>
          <p:nvPr>
            <p:ph type="subTitle" idx="1"/>
          </p:nvPr>
        </p:nvSpPr>
        <p:spPr>
          <a:xfrm>
            <a:off x="1154955" y="5374980"/>
            <a:ext cx="8825658" cy="1279388"/>
          </a:xfrm>
        </p:spPr>
        <p:txBody>
          <a:bodyPr>
            <a:normAutofit/>
          </a:bodyPr>
          <a:lstStyle/>
          <a:p>
            <a:r>
              <a:rPr lang="en-US" sz="2800" dirty="0"/>
              <a:t>Q&amp;a due by 2pm, February 24, 2026</a:t>
            </a:r>
          </a:p>
          <a:p>
            <a:r>
              <a:rPr lang="en-US" sz="2800" dirty="0"/>
              <a:t>Quotes due by 2pM, March 18, 2026</a:t>
            </a:r>
            <a:endParaRPr lang="en-US" sz="2800" b="1" dirty="0">
              <a:solidFill>
                <a:srgbClr val="FFFF00"/>
              </a:solidFill>
            </a:endParaRPr>
          </a:p>
        </p:txBody>
      </p:sp>
      <p:sp>
        <p:nvSpPr>
          <p:cNvPr id="4" name="TextBox 3">
            <a:extLst>
              <a:ext uri="{FF2B5EF4-FFF2-40B4-BE49-F238E27FC236}">
                <a16:creationId xmlns:a16="http://schemas.microsoft.com/office/drawing/2014/main" id="{A80E86DD-37DA-B742-F0FB-00CA272A6363}"/>
              </a:ext>
            </a:extLst>
          </p:cNvPr>
          <p:cNvSpPr txBox="1"/>
          <p:nvPr/>
        </p:nvSpPr>
        <p:spPr>
          <a:xfrm>
            <a:off x="336431" y="534838"/>
            <a:ext cx="9471803" cy="1754326"/>
          </a:xfrm>
          <a:prstGeom prst="rect">
            <a:avLst/>
          </a:prstGeom>
          <a:noFill/>
        </p:spPr>
        <p:txBody>
          <a:bodyPr wrap="square" rtlCol="0">
            <a:spAutoFit/>
          </a:bodyPr>
          <a:lstStyle/>
          <a:p>
            <a:pPr algn="ctr"/>
            <a:r>
              <a:rPr lang="en-US" sz="5400" dirty="0"/>
              <a:t>Optional Pre-Quote Conference</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853248"/>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090059" y="2285994"/>
            <a:ext cx="9404723" cy="5486400"/>
          </a:xfrm>
        </p:spPr>
        <p:txBody>
          <a:bodyPr>
            <a:normAutofit/>
          </a:bodyPr>
          <a:lstStyle/>
          <a:p>
            <a:r>
              <a:rPr lang="en-US" sz="2400" dirty="0"/>
              <a:t>Section 5: General Contract Terms</a:t>
            </a:r>
          </a:p>
          <a:p>
            <a:r>
              <a:rPr lang="en-US" sz="2400" dirty="0"/>
              <a:t>Section 6: Data Security Requirements – Contractor Responsibility</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C0A9E-ECB9-70E3-ACDC-7E9CEAAD952C}"/>
              </a:ext>
            </a:extLst>
          </p:cNvPr>
          <p:cNvSpPr>
            <a:spLocks noGrp="1"/>
          </p:cNvSpPr>
          <p:nvPr>
            <p:ph type="title"/>
          </p:nvPr>
        </p:nvSpPr>
        <p:spPr/>
        <p:txBody>
          <a:bodyPr/>
          <a:lstStyle/>
          <a:p>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BID SOLICITATION AT A GLANCE</a:t>
            </a:r>
            <a:endParaRPr lang="en-US" dirty="0"/>
          </a:p>
        </p:txBody>
      </p:sp>
      <p:sp>
        <p:nvSpPr>
          <p:cNvPr id="3" name="Content Placeholder 2">
            <a:extLst>
              <a:ext uri="{FF2B5EF4-FFF2-40B4-BE49-F238E27FC236}">
                <a16:creationId xmlns:a16="http://schemas.microsoft.com/office/drawing/2014/main" id="{0083E836-38D2-3B2F-EBCA-347CF582BD99}"/>
              </a:ext>
            </a:extLst>
          </p:cNvPr>
          <p:cNvSpPr>
            <a:spLocks noGrp="1"/>
          </p:cNvSpPr>
          <p:nvPr>
            <p:ph idx="1"/>
          </p:nvPr>
        </p:nvSpPr>
        <p:spPr>
          <a:xfrm>
            <a:off x="1103312" y="2743031"/>
            <a:ext cx="8946541" cy="4195481"/>
          </a:xfrm>
        </p:spPr>
        <p:txBody>
          <a:bodyPr/>
          <a:lstStyle/>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i="0" strike="noStrike" kern="1200" cap="none" spc="0" normalizeH="0" baseline="0" noProof="0" dirty="0">
                <a:ln>
                  <a:noFill/>
                </a:ln>
                <a:solidFill>
                  <a:prstClr val="white"/>
                </a:solidFill>
                <a:effectLst/>
                <a:uLnTx/>
                <a:uFillTx/>
                <a:latin typeface="Century Gothic" panose="020B0502020202020204"/>
                <a:ea typeface="+mj-ea"/>
                <a:cs typeface="+mj-cs"/>
              </a:rPr>
              <a:t>Attachment 1:  State of New Jersey Standard Terms and Conditions</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i="0" strike="noStrike" kern="1200" cap="none" spc="0" normalizeH="0" baseline="0" noProof="0" dirty="0">
                <a:ln>
                  <a:noFill/>
                </a:ln>
                <a:solidFill>
                  <a:prstClr val="white"/>
                </a:solidFill>
                <a:effectLst/>
                <a:uLnTx/>
                <a:uFillTx/>
                <a:latin typeface="Century Gothic" panose="020B0502020202020204"/>
                <a:ea typeface="+mj-ea"/>
                <a:cs typeface="+mj-cs"/>
              </a:rPr>
              <a:t>Attachment 2: Standard Procurement Forms Packet</a:t>
            </a:r>
          </a:p>
          <a:p>
            <a:pPr marL="342900" marR="0" lvl="0" indent="-342900" algn="l" defTabSz="457200" rtl="0" eaLnBrk="1" fontAlgn="auto" latinLnBrk="0" hangingPunct="1">
              <a:lnSpc>
                <a:spcPct val="100000"/>
              </a:lnSpc>
              <a:spcBef>
                <a:spcPts val="1000"/>
              </a:spcBef>
              <a:spcAft>
                <a:spcPts val="0"/>
              </a:spcAft>
              <a:buClr>
                <a:srgbClr val="1E5155">
                  <a:lumMod val="40000"/>
                  <a:lumOff val="60000"/>
                </a:srgbClr>
              </a:buClr>
              <a:buSzPct val="80000"/>
              <a:buFont typeface="Wingdings 3" charset="2"/>
              <a:buChar char=""/>
              <a:tabLst/>
              <a:defRPr/>
            </a:pPr>
            <a:r>
              <a:rPr kumimoji="0" lang="en-US" sz="2400" i="0" strike="noStrike" kern="1200" cap="none" spc="0" normalizeH="0" baseline="0" noProof="0" dirty="0">
                <a:ln>
                  <a:noFill/>
                </a:ln>
                <a:solidFill>
                  <a:prstClr val="white"/>
                </a:solidFill>
                <a:effectLst/>
                <a:uLnTx/>
                <a:uFillTx/>
                <a:latin typeface="Century Gothic" panose="020B0502020202020204"/>
                <a:ea typeface="+mj-ea"/>
                <a:cs typeface="+mj-cs"/>
              </a:rPr>
              <a:t>Attachment 3: State </a:t>
            </a:r>
            <a:r>
              <a:rPr kumimoji="0" lang="en-US" sz="2400" b="0" i="0" u="none" strike="noStrike" kern="1200" cap="none" spc="0" normalizeH="0" baseline="0" noProof="0" dirty="0">
                <a:ln>
                  <a:noFill/>
                </a:ln>
                <a:solidFill>
                  <a:prstClr val="white"/>
                </a:solidFill>
                <a:effectLst/>
                <a:uLnTx/>
                <a:uFillTx/>
                <a:latin typeface="Century Gothic" panose="020B0502020202020204"/>
                <a:ea typeface="+mj-ea"/>
                <a:cs typeface="+mj-cs"/>
              </a:rPr>
              <a:t>of New Jersey Security Due Diligence Third-Party Information Security Questionnaire</a:t>
            </a:r>
          </a:p>
          <a:p>
            <a:endParaRPr lang="en-US" dirty="0"/>
          </a:p>
        </p:txBody>
      </p:sp>
    </p:spTree>
    <p:extLst>
      <p:ext uri="{BB962C8B-B14F-4D97-AF65-F5344CB8AC3E}">
        <p14:creationId xmlns:p14="http://schemas.microsoft.com/office/powerpoint/2010/main" val="26042105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4FC08-34BE-B150-FE92-141188310275}"/>
              </a:ext>
            </a:extLst>
          </p:cNvPr>
          <p:cNvSpPr>
            <a:spLocks noGrp="1"/>
          </p:cNvSpPr>
          <p:nvPr>
            <p:ph type="title"/>
          </p:nvPr>
        </p:nvSpPr>
        <p:spPr/>
        <p:txBody>
          <a:bodyPr/>
          <a:lstStyle/>
          <a:p>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BID SOLICITATION AT A GLANCE</a:t>
            </a:r>
            <a:endParaRPr lang="en-US" dirty="0"/>
          </a:p>
        </p:txBody>
      </p:sp>
      <p:sp>
        <p:nvSpPr>
          <p:cNvPr id="3" name="Content Placeholder 2">
            <a:extLst>
              <a:ext uri="{FF2B5EF4-FFF2-40B4-BE49-F238E27FC236}">
                <a16:creationId xmlns:a16="http://schemas.microsoft.com/office/drawing/2014/main" id="{585554A7-E724-1FC1-B6B5-65F8E39669E5}"/>
              </a:ext>
            </a:extLst>
          </p:cNvPr>
          <p:cNvSpPr>
            <a:spLocks noGrp="1"/>
          </p:cNvSpPr>
          <p:nvPr>
            <p:ph idx="1"/>
          </p:nvPr>
        </p:nvSpPr>
        <p:spPr>
          <a:xfrm>
            <a:off x="1103312" y="1406094"/>
            <a:ext cx="9653828" cy="5607170"/>
          </a:xfrm>
        </p:spPr>
        <p:txBody>
          <a:bodyPr>
            <a:normAutofit fontScale="77500" lnSpcReduction="20000"/>
          </a:bodyPr>
          <a:lstStyle/>
          <a:p>
            <a:pPr lvl="0"/>
            <a:r>
              <a:rPr lang="en-US" sz="2900" dirty="0"/>
              <a:t>Attachment A – CY25 Hospital Names and Numbers</a:t>
            </a:r>
          </a:p>
          <a:p>
            <a:pPr lvl="0"/>
            <a:r>
              <a:rPr lang="en-US" sz="2900" dirty="0"/>
              <a:t>Attachment B – Ambulatory Care Facilities</a:t>
            </a:r>
          </a:p>
          <a:p>
            <a:pPr lvl="0"/>
            <a:r>
              <a:rPr lang="en-US" sz="2900" dirty="0"/>
              <a:t>Attachment C – Charity Care Claims Audit Handbook</a:t>
            </a:r>
          </a:p>
          <a:p>
            <a:pPr lvl="0"/>
            <a:r>
              <a:rPr lang="en-US" sz="2900" dirty="0"/>
              <a:t>Attachment D – 2025 Charity Care Audit Schedule</a:t>
            </a:r>
          </a:p>
          <a:p>
            <a:pPr lvl="0"/>
            <a:r>
              <a:rPr lang="en-US" sz="2900" dirty="0"/>
              <a:t>Attachment E – 2024 Desk Audit New Jersey Acute Care Hospitals Cost Report Program</a:t>
            </a:r>
          </a:p>
          <a:p>
            <a:pPr lvl="0"/>
            <a:r>
              <a:rPr lang="en-US" sz="2900" dirty="0"/>
              <a:t>Attachment F – Acute Care Hospitals Patient Care Volumes</a:t>
            </a:r>
          </a:p>
          <a:p>
            <a:pPr lvl="0"/>
            <a:r>
              <a:rPr lang="en-US" sz="2900" dirty="0"/>
              <a:t>Attachment G – Description of Cost Report Cross Checks</a:t>
            </a:r>
          </a:p>
          <a:p>
            <a:pPr lvl="0"/>
            <a:r>
              <a:rPr lang="en-US" sz="2900" dirty="0"/>
              <a:t>Attachment H – Ambulatory Care Facility Financial Report Sample </a:t>
            </a:r>
          </a:p>
          <a:p>
            <a:pPr lvl="0"/>
            <a:r>
              <a:rPr lang="en-US" sz="2900" dirty="0"/>
              <a:t>Attachment I – Instructions for Completing the HFEL-5</a:t>
            </a:r>
          </a:p>
          <a:p>
            <a:pPr lvl="0"/>
            <a:r>
              <a:rPr lang="en-US" sz="2900" dirty="0"/>
              <a:t>Attachment J – Ambulatory Care Facility Financial Report Audit Schedule</a:t>
            </a:r>
          </a:p>
          <a:p>
            <a:r>
              <a:rPr lang="en-US" sz="2900" dirty="0"/>
              <a:t>Attachment K – Rehabilitative, Long Term Acute Care, </a:t>
            </a:r>
            <a:r>
              <a:rPr lang="en-US" sz="2800" dirty="0"/>
              <a:t>and Non-Public Psychiatric Hospitals</a:t>
            </a:r>
          </a:p>
          <a:p>
            <a:pPr lvl="0"/>
            <a:endParaRPr lang="en-US" sz="2600" dirty="0"/>
          </a:p>
          <a:p>
            <a:endParaRPr lang="en-US" dirty="0"/>
          </a:p>
        </p:txBody>
      </p:sp>
    </p:spTree>
    <p:extLst>
      <p:ext uri="{BB962C8B-B14F-4D97-AF65-F5344CB8AC3E}">
        <p14:creationId xmlns:p14="http://schemas.microsoft.com/office/powerpoint/2010/main" val="1766668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CF473-9B8B-898F-95D6-F2CFB9AF8E40}"/>
              </a:ext>
            </a:extLst>
          </p:cNvPr>
          <p:cNvSpPr>
            <a:spLocks noGrp="1"/>
          </p:cNvSpPr>
          <p:nvPr>
            <p:ph type="title"/>
          </p:nvPr>
        </p:nvSpPr>
        <p:spPr/>
        <p:txBody>
          <a:bodyPr/>
          <a:lstStyle/>
          <a:p>
            <a:r>
              <a:rPr lang="en-US" dirty="0">
                <a:solidFill>
                  <a:srgbClr val="EBEBEB"/>
                </a:solidFill>
              </a:rPr>
              <a:t>BID SOLICITATION AT A GLANCE</a:t>
            </a:r>
            <a:endParaRPr lang="en-US" dirty="0"/>
          </a:p>
        </p:txBody>
      </p:sp>
      <p:sp>
        <p:nvSpPr>
          <p:cNvPr id="3" name="Content Placeholder 2">
            <a:extLst>
              <a:ext uri="{FF2B5EF4-FFF2-40B4-BE49-F238E27FC236}">
                <a16:creationId xmlns:a16="http://schemas.microsoft.com/office/drawing/2014/main" id="{E53A89EB-CE09-812A-21FC-9850927AFC5E}"/>
              </a:ext>
            </a:extLst>
          </p:cNvPr>
          <p:cNvSpPr>
            <a:spLocks noGrp="1"/>
          </p:cNvSpPr>
          <p:nvPr>
            <p:ph idx="1"/>
          </p:nvPr>
        </p:nvSpPr>
        <p:spPr>
          <a:xfrm>
            <a:off x="1103312" y="1406102"/>
            <a:ext cx="8946541" cy="5322498"/>
          </a:xfrm>
        </p:spPr>
        <p:txBody>
          <a:bodyPr>
            <a:normAutofit fontScale="77500" lnSpcReduction="20000"/>
          </a:bodyPr>
          <a:lstStyle/>
          <a:p>
            <a:pPr lvl="0"/>
            <a:r>
              <a:rPr lang="en-US" sz="2900" dirty="0"/>
              <a:t>Attachment L – New Jersey Rehabilitative, Long Term Acute Care, and Non-Public Psychiatric Hospitals Admissions and Revenue Report</a:t>
            </a:r>
          </a:p>
          <a:p>
            <a:pPr lvl="0"/>
            <a:r>
              <a:rPr lang="en-US" sz="2900" dirty="0"/>
              <a:t>Attachment M – Rehabilitative, Long Term Acute Care, and Non-Public Psychiatric Hospitals Report Schedule</a:t>
            </a:r>
          </a:p>
          <a:p>
            <a:pPr lvl="0"/>
            <a:r>
              <a:rPr lang="en-US" sz="2900" dirty="0"/>
              <a:t>Attachment N – Instructions for Completing the ARR, Admissions and Revenue Report</a:t>
            </a:r>
          </a:p>
          <a:p>
            <a:pPr lvl="0"/>
            <a:r>
              <a:rPr lang="en-US" sz="2900" dirty="0"/>
              <a:t>Attachment O – Charity Care Claims Audit Report</a:t>
            </a:r>
          </a:p>
          <a:p>
            <a:pPr lvl="0"/>
            <a:r>
              <a:rPr lang="en-US" sz="2900" dirty="0"/>
              <a:t>Attachment P – New Jersey Acute Care Hospital Cost Report Desk Audits</a:t>
            </a:r>
          </a:p>
          <a:p>
            <a:pPr lvl="0"/>
            <a:r>
              <a:rPr lang="en-US" sz="2900" dirty="0"/>
              <a:t>Attachment Q – Ambulatory Facility Report</a:t>
            </a:r>
          </a:p>
          <a:p>
            <a:pPr lvl="0"/>
            <a:r>
              <a:rPr lang="en-US" sz="2900" dirty="0"/>
              <a:t>Attachment R – New Jersey Rehabilitative, Long Term Acute Care, and Non-Public Psychiatric Hospitals Admissions and Revenue Report Example</a:t>
            </a:r>
          </a:p>
          <a:p>
            <a:pPr lvl="0"/>
            <a:r>
              <a:rPr lang="en-US" sz="2900"/>
              <a:t>Attachment </a:t>
            </a:r>
            <a:r>
              <a:rPr lang="en-US" sz="2900" dirty="0"/>
              <a:t>S – ARR Audit Form</a:t>
            </a:r>
          </a:p>
          <a:p>
            <a:endParaRPr lang="en-US" dirty="0"/>
          </a:p>
        </p:txBody>
      </p:sp>
    </p:spTree>
    <p:extLst>
      <p:ext uri="{BB962C8B-B14F-4D97-AF65-F5344CB8AC3E}">
        <p14:creationId xmlns:p14="http://schemas.microsoft.com/office/powerpoint/2010/main" val="1569631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4082306884"/>
              </p:ext>
            </p:extLst>
          </p:nvPr>
        </p:nvGraphicFramePr>
        <p:xfrm>
          <a:off x="641350" y="371475"/>
          <a:ext cx="10909300" cy="6115050"/>
        </p:xfrm>
        <a:graphic>
          <a:graphicData uri="http://schemas.openxmlformats.org/presentationml/2006/ole">
            <mc:AlternateContent xmlns:mc="http://schemas.openxmlformats.org/markup-compatibility/2006">
              <mc:Choice xmlns:v="urn:schemas-microsoft-com:vml" Requires="v">
                <p:oleObj name="Worksheet" r:id="rId2" imgW="13083575" imgH="7330511" progId="Excel.Sheet.12">
                  <p:embed/>
                </p:oleObj>
              </mc:Choice>
              <mc:Fallback>
                <p:oleObj name="Worksheet" r:id="rId2" imgW="13083575" imgH="7330511" progId="Excel.Sheet.12">
                  <p:embed/>
                  <p:pic>
                    <p:nvPicPr>
                      <p:cNvPr id="5" name="Object 4"/>
                      <p:cNvPicPr/>
                      <p:nvPr/>
                    </p:nvPicPr>
                    <p:blipFill>
                      <a:blip r:embed="rId3"/>
                      <a:stretch>
                        <a:fillRect/>
                      </a:stretch>
                    </p:blipFill>
                    <p:spPr>
                      <a:xfrm>
                        <a:off x="641350" y="371475"/>
                        <a:ext cx="10909300" cy="6115050"/>
                      </a:xfrm>
                      <a:prstGeom prst="rect">
                        <a:avLst/>
                      </a:prstGeom>
                    </p:spPr>
                  </p:pic>
                </p:oleObj>
              </mc:Fallback>
            </mc:AlternateContent>
          </a:graphicData>
        </a:graphic>
      </p:graphicFrame>
    </p:spTree>
    <p:extLst>
      <p:ext uri="{BB962C8B-B14F-4D97-AF65-F5344CB8AC3E}">
        <p14:creationId xmlns:p14="http://schemas.microsoft.com/office/powerpoint/2010/main" val="2110267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that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DPP Website with Vendor Forms">
            <a:extLst>
              <a:ext uri="{FF2B5EF4-FFF2-40B4-BE49-F238E27FC236}">
                <a16:creationId xmlns:a16="http://schemas.microsoft.com/office/drawing/2014/main" id="{0786F260-E24A-F0FB-8462-CAB5C5824CF9}"/>
              </a:ext>
            </a:extLst>
          </p:cNvPr>
          <p:cNvPicPr>
            <a:picLocks noGrp="1" noChangeAspect="1"/>
          </p:cNvPicPr>
          <p:nvPr>
            <p:ph idx="1"/>
          </p:nvPr>
        </p:nvPicPr>
        <p:blipFill>
          <a:blip r:embed="rId2"/>
          <a:stretch>
            <a:fillRect/>
          </a:stretch>
        </p:blipFill>
        <p:spPr>
          <a:xfrm>
            <a:off x="367645" y="348792"/>
            <a:ext cx="11472421" cy="6056490"/>
          </a:xfrm>
        </p:spPr>
      </p:pic>
    </p:spTree>
    <p:extLst>
      <p:ext uri="{BB962C8B-B14F-4D97-AF65-F5344CB8AC3E}">
        <p14:creationId xmlns:p14="http://schemas.microsoft.com/office/powerpoint/2010/main" val="287085016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646111" y="333163"/>
            <a:ext cx="10899778" cy="6072119"/>
          </a:xfrm>
        </p:spPr>
      </p:pic>
    </p:spTree>
    <p:extLst>
      <p:ext uri="{BB962C8B-B14F-4D97-AF65-F5344CB8AC3E}">
        <p14:creationId xmlns:p14="http://schemas.microsoft.com/office/powerpoint/2010/main" val="4202580418"/>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b="1" dirty="0">
                <a:solidFill>
                  <a:srgbClr val="FF0000"/>
                </a:solidFill>
              </a:rPr>
              <a:t>February 24, 2026</a:t>
            </a:r>
          </a:p>
          <a:p>
            <a:endParaRPr lang="en-US" sz="4000" dirty="0"/>
          </a:p>
          <a:p>
            <a:r>
              <a:rPr lang="en-US" sz="4000" dirty="0"/>
              <a:t>Quotes due by 2pm, </a:t>
            </a:r>
            <a:r>
              <a:rPr lang="en-US" sz="4000" b="1" dirty="0">
                <a:solidFill>
                  <a:srgbClr val="FF0000"/>
                </a:solidFill>
              </a:rPr>
              <a:t>March 18,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38593B7A122442A2A2C3C317E6E99D" ma:contentTypeVersion="10" ma:contentTypeDescription="Create a new document." ma:contentTypeScope="" ma:versionID="99634e244924a0abf3aa6bc9bc0a3255">
  <xsd:schema xmlns:xsd="http://www.w3.org/2001/XMLSchema" xmlns:xs="http://www.w3.org/2001/XMLSchema" xmlns:p="http://schemas.microsoft.com/office/2006/metadata/properties" xmlns:ns3="a03ced45-a149-489a-adee-68010ede1bb2" targetNamespace="http://schemas.microsoft.com/office/2006/metadata/properties" ma:root="true" ma:fieldsID="55c74dc3458e5e42db324efe192efb67" ns3:_="">
    <xsd:import namespace="a03ced45-a149-489a-adee-68010ede1bb2"/>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3ced45-a149-489a-adee-68010ede1bb2"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a03ced45-a149-489a-adee-68010ede1bb2" xsi:nil="true"/>
  </documentManagement>
</p:properties>
</file>

<file path=customXml/itemProps1.xml><?xml version="1.0" encoding="utf-8"?>
<ds:datastoreItem xmlns:ds="http://schemas.openxmlformats.org/officeDocument/2006/customXml" ds:itemID="{02611019-24FB-4530-A158-405E604E8D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3ced45-a149-489a-adee-68010ede1b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a03ced45-a149-489a-adee-68010ede1bb2"/>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1228</TotalTime>
  <Words>1195</Words>
  <Application>Microsoft Office PowerPoint</Application>
  <PresentationFormat>Widescreen</PresentationFormat>
  <Paragraphs>86</Paragraphs>
  <Slides>16</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0" baseType="lpstr">
      <vt:lpstr>Century Gothic</vt:lpstr>
      <vt:lpstr>Wingdings 3</vt:lpstr>
      <vt:lpstr>Ion</vt:lpstr>
      <vt:lpstr>Worksheet</vt:lpstr>
      <vt:lpstr>T0894 – Auditing Services, Acute Care Hospital Common Audit Program 26DPP01205 </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PRICE SHEET PITFALLS</vt:lpstr>
      <vt:lpstr>PowerPoint Presentation</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73</cp:revision>
  <cp:lastPrinted>2020-02-11T14:28:14Z</cp:lastPrinted>
  <dcterms:created xsi:type="dcterms:W3CDTF">2020-01-31T19:31:42Z</dcterms:created>
  <dcterms:modified xsi:type="dcterms:W3CDTF">2026-01-30T20:28:26Z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0x010100AE38593B7A122442A2A2C3C317E6E99D</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