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9"/>
  </p:notesMasterIdLst>
  <p:sldIdLst>
    <p:sldId id="256" r:id="rId5"/>
    <p:sldId id="257" r:id="rId6"/>
    <p:sldId id="260" r:id="rId7"/>
    <p:sldId id="270" r:id="rId8"/>
    <p:sldId id="276" r:id="rId9"/>
    <p:sldId id="277" r:id="rId10"/>
    <p:sldId id="271" r:id="rId11"/>
    <p:sldId id="272" r:id="rId12"/>
    <p:sldId id="275" r:id="rId13"/>
    <p:sldId id="274" r:id="rId14"/>
    <p:sldId id="268" r:id="rId15"/>
    <p:sldId id="269" r:id="rId16"/>
    <p:sldId id="273"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2308" autoAdjust="0"/>
  </p:normalViewPr>
  <p:slideViewPr>
    <p:cSldViewPr snapToGrid="0">
      <p:cViewPr varScale="1">
        <p:scale>
          <a:sx n="87" d="100"/>
          <a:sy n="87" d="100"/>
        </p:scale>
        <p:origin x="240" y="78"/>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6FE9D52C-B849-43CA-87DA-86E8733D3D0B}" type="datetimeFigureOut">
              <a:rPr lang="en-US" smtClean="0"/>
              <a:t>12/4/2025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5EC49BB9-2C6D-42FC-B60A-7DB4CCB9E3A6}" type="slidenum">
              <a:rPr lang="en-US" smtClean="0"/>
              <a:t>‹#›</a:t>
            </a:fld>
            <a:endParaRPr lang="en-US"/>
          </a:p>
        </p:txBody>
      </p:sp>
    </p:spTree>
    <p:extLst>
      <p:ext uri="{BB962C8B-B14F-4D97-AF65-F5344CB8AC3E}">
        <p14:creationId xmlns:p14="http://schemas.microsoft.com/office/powerpoint/2010/main" val="20392430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a:t>
            </a:fld>
            <a:endParaRPr lang="en-US"/>
          </a:p>
        </p:txBody>
      </p:sp>
    </p:spTree>
    <p:extLst>
      <p:ext uri="{BB962C8B-B14F-4D97-AF65-F5344CB8AC3E}">
        <p14:creationId xmlns:p14="http://schemas.microsoft.com/office/powerpoint/2010/main" val="3244652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2</a:t>
            </a:fld>
            <a:endParaRPr lang="en-US"/>
          </a:p>
        </p:txBody>
      </p:sp>
    </p:spTree>
    <p:extLst>
      <p:ext uri="{BB962C8B-B14F-4D97-AF65-F5344CB8AC3E}">
        <p14:creationId xmlns:p14="http://schemas.microsoft.com/office/powerpoint/2010/main" val="2604827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3</a:t>
            </a:fld>
            <a:endParaRPr lang="en-US"/>
          </a:p>
        </p:txBody>
      </p:sp>
    </p:spTree>
    <p:extLst>
      <p:ext uri="{BB962C8B-B14F-4D97-AF65-F5344CB8AC3E}">
        <p14:creationId xmlns:p14="http://schemas.microsoft.com/office/powerpoint/2010/main" val="3208315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4</a:t>
            </a:fld>
            <a:endParaRPr lang="en-US"/>
          </a:p>
        </p:txBody>
      </p:sp>
    </p:spTree>
    <p:extLst>
      <p:ext uri="{BB962C8B-B14F-4D97-AF65-F5344CB8AC3E}">
        <p14:creationId xmlns:p14="http://schemas.microsoft.com/office/powerpoint/2010/main" val="19786178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4289236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4225361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7</a:t>
            </a:fld>
            <a:endParaRPr lang="en-US"/>
          </a:p>
        </p:txBody>
      </p:sp>
    </p:spTree>
    <p:extLst>
      <p:ext uri="{BB962C8B-B14F-4D97-AF65-F5344CB8AC3E}">
        <p14:creationId xmlns:p14="http://schemas.microsoft.com/office/powerpoint/2010/main" val="1489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8</a:t>
            </a:fld>
            <a:endParaRPr lang="en-US"/>
          </a:p>
        </p:txBody>
      </p:sp>
    </p:spTree>
    <p:extLst>
      <p:ext uri="{BB962C8B-B14F-4D97-AF65-F5344CB8AC3E}">
        <p14:creationId xmlns:p14="http://schemas.microsoft.com/office/powerpoint/2010/main" val="2221480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9</a:t>
            </a:fld>
            <a:endParaRPr lang="en-US"/>
          </a:p>
        </p:txBody>
      </p:sp>
    </p:spTree>
    <p:extLst>
      <p:ext uri="{BB962C8B-B14F-4D97-AF65-F5344CB8AC3E}">
        <p14:creationId xmlns:p14="http://schemas.microsoft.com/office/powerpoint/2010/main" val="49498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10</a:t>
            </a:fld>
            <a:endParaRPr lang="en-US"/>
          </a:p>
        </p:txBody>
      </p:sp>
    </p:spTree>
    <p:extLst>
      <p:ext uri="{BB962C8B-B14F-4D97-AF65-F5344CB8AC3E}">
        <p14:creationId xmlns:p14="http://schemas.microsoft.com/office/powerpoint/2010/main" val="3358560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11</a:t>
            </a:fld>
            <a:endParaRPr lang="en-US"/>
          </a:p>
        </p:txBody>
      </p:sp>
    </p:spTree>
    <p:extLst>
      <p:ext uri="{BB962C8B-B14F-4D97-AF65-F5344CB8AC3E}">
        <p14:creationId xmlns:p14="http://schemas.microsoft.com/office/powerpoint/2010/main" val="714476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12</a:t>
            </a:fld>
            <a:endParaRPr lang="en-US"/>
          </a:p>
        </p:txBody>
      </p:sp>
    </p:spTree>
    <p:extLst>
      <p:ext uri="{BB962C8B-B14F-4D97-AF65-F5344CB8AC3E}">
        <p14:creationId xmlns:p14="http://schemas.microsoft.com/office/powerpoint/2010/main" val="3234530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13</a:t>
            </a:fld>
            <a:endParaRPr lang="en-US"/>
          </a:p>
        </p:txBody>
      </p:sp>
    </p:spTree>
    <p:extLst>
      <p:ext uri="{BB962C8B-B14F-4D97-AF65-F5344CB8AC3E}">
        <p14:creationId xmlns:p14="http://schemas.microsoft.com/office/powerpoint/2010/main" val="35245887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EC49BB9-2C6D-42FC-B60A-7DB4CCB9E3A6}" type="slidenum">
              <a:rPr lang="en-US" smtClean="0"/>
              <a:t>14</a:t>
            </a:fld>
            <a:endParaRPr lang="en-US"/>
          </a:p>
        </p:txBody>
      </p:sp>
    </p:spTree>
    <p:extLst>
      <p:ext uri="{BB962C8B-B14F-4D97-AF65-F5344CB8AC3E}">
        <p14:creationId xmlns:p14="http://schemas.microsoft.com/office/powerpoint/2010/main" val="210430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12/4/2025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2.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38" y="1428750"/>
            <a:ext cx="10329863" cy="3952786"/>
          </a:xfrm>
        </p:spPr>
        <p:txBody>
          <a:bodyPr/>
          <a:lstStyle/>
          <a:p>
            <a:r>
              <a:rPr lang="en-US" sz="4400" dirty="0" smtClean="0"/>
              <a:t>Optional Pre-Quote Conference</a:t>
            </a:r>
            <a:br>
              <a:rPr lang="en-US" sz="4400" dirty="0" smtClean="0"/>
            </a:br>
            <a:r>
              <a:rPr lang="en-US" sz="4400" dirty="0" smtClean="0"/>
              <a:t/>
            </a:r>
            <a:br>
              <a:rPr lang="en-US" sz="4400" dirty="0" smtClean="0"/>
            </a:br>
            <a:r>
              <a:rPr lang="en-US" sz="3600" dirty="0"/>
              <a:t>T2327 - Defined Contribution Retirement Program Administration Services: NJ State Employees Deferred Compensation Plan (NJSEDCP) and NJ Defined Contribution Retirement Program (NJDCRP)</a:t>
            </a:r>
            <a:br>
              <a:rPr lang="en-US" sz="3600" dirty="0"/>
            </a:br>
            <a:r>
              <a:rPr lang="en-US" sz="3600" dirty="0"/>
              <a:t/>
            </a:r>
            <a:br>
              <a:rPr lang="en-US" sz="3600" dirty="0"/>
            </a:br>
            <a:r>
              <a:rPr lang="en-US" sz="3200" dirty="0" smtClean="0"/>
              <a:t>Bid Solicitation: 26DPP01201</a:t>
            </a:r>
            <a:endParaRPr lang="en-US" sz="4000" dirty="0"/>
          </a:p>
        </p:txBody>
      </p:sp>
      <p:sp>
        <p:nvSpPr>
          <p:cNvPr id="3" name="Subtitle 2"/>
          <p:cNvSpPr>
            <a:spLocks noGrp="1"/>
          </p:cNvSpPr>
          <p:nvPr>
            <p:ph type="subTitle" idx="1"/>
          </p:nvPr>
        </p:nvSpPr>
        <p:spPr>
          <a:xfrm>
            <a:off x="1214438" y="5664337"/>
            <a:ext cx="8825658" cy="1022213"/>
          </a:xfrm>
        </p:spPr>
        <p:txBody>
          <a:bodyPr>
            <a:normAutofit/>
          </a:bodyPr>
          <a:lstStyle/>
          <a:p>
            <a:r>
              <a:rPr lang="en-US" sz="2400" dirty="0" smtClean="0"/>
              <a:t>Q&amp;a due by 2pm </a:t>
            </a:r>
            <a:r>
              <a:rPr lang="en-US" sz="2400" dirty="0" smtClean="0">
                <a:solidFill>
                  <a:schemeClr val="tx1">
                    <a:lumMod val="95000"/>
                  </a:schemeClr>
                </a:solidFill>
              </a:rPr>
              <a:t>January 5, 2026</a:t>
            </a:r>
            <a:endParaRPr lang="en-US" sz="2400" dirty="0" smtClean="0">
              <a:solidFill>
                <a:schemeClr val="tx1">
                  <a:lumMod val="95000"/>
                </a:schemeClr>
              </a:solidFill>
            </a:endParaRPr>
          </a:p>
          <a:p>
            <a:r>
              <a:rPr lang="en-US" sz="2400" dirty="0" smtClean="0"/>
              <a:t>Quotes due by 2pm </a:t>
            </a:r>
            <a:r>
              <a:rPr lang="en-US" sz="2400" dirty="0" smtClean="0">
                <a:solidFill>
                  <a:schemeClr val="tx1">
                    <a:lumMod val="95000"/>
                  </a:schemeClr>
                </a:solidFill>
              </a:rPr>
              <a:t>February </a:t>
            </a:r>
            <a:r>
              <a:rPr lang="en-US" sz="2400" dirty="0" smtClean="0">
                <a:solidFill>
                  <a:schemeClr val="tx1">
                    <a:lumMod val="95000"/>
                  </a:schemeClr>
                </a:solidFill>
              </a:rPr>
              <a:t>20, 2026</a:t>
            </a:r>
            <a:endParaRPr lang="en-US" sz="2400" dirty="0">
              <a:solidFill>
                <a:schemeClr val="tx1">
                  <a:lumMod val="95000"/>
                </a:schemeClr>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a:t>
            </a:r>
            <a:r>
              <a:rPr lang="en-US" dirty="0" smtClean="0">
                <a:hlinkClick r:id="rId3"/>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wipe(down)">
                                      <p:cBhvr>
                                        <p:cTn id="26" dur="500"/>
                                        <p:tgtEl>
                                          <p:spTgt spid="3">
                                            <p:txEl>
                                              <p:pRg st="5" end="5"/>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a:t>
            </a:r>
            <a:r>
              <a:rPr lang="en-US" dirty="0" smtClean="0"/>
              <a:t>potential </a:t>
            </a:r>
            <a:r>
              <a:rPr lang="en-US" dirty="0"/>
              <a:t>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r>
              <a:rPr lang="en-US" sz="2400" dirty="0" smtClean="0"/>
              <a:t>)</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975106" y="6151406"/>
            <a:ext cx="9074982" cy="461665"/>
          </a:xfrm>
          <a:prstGeom prst="rect">
            <a:avLst/>
          </a:prstGeom>
          <a:noFill/>
        </p:spPr>
        <p:txBody>
          <a:bodyPr wrap="square" rtlCol="0">
            <a:spAutoFit/>
          </a:bodyPr>
          <a:lstStyle/>
          <a:p>
            <a:pPr algn="ctr"/>
            <a:r>
              <a:rPr lang="en-US" sz="2400" dirty="0" smtClean="0">
                <a:latin typeface="Bahnschrift Light Condensed" panose="020B0502040204020203" pitchFamily="34" charset="0"/>
              </a:rPr>
              <a:t>Review Section 3 in its entirety for additional Quote-Specific </a:t>
            </a:r>
            <a:r>
              <a:rPr lang="en-US" sz="2400" dirty="0">
                <a:latin typeface="Bahnschrift Light Condensed" panose="020B0502040204020203" pitchFamily="34" charset="0"/>
              </a:rPr>
              <a:t>Submission Requirements</a:t>
            </a:r>
            <a:endParaRPr lang="en-US" sz="2000" dirty="0"/>
          </a:p>
        </p:txBody>
      </p:sp>
      <p:sp>
        <p:nvSpPr>
          <p:cNvPr id="12" name="Content Placeholder 11"/>
          <p:cNvSpPr>
            <a:spLocks noGrp="1"/>
          </p:cNvSpPr>
          <p:nvPr>
            <p:ph sz="half" idx="1"/>
          </p:nvPr>
        </p:nvSpPr>
        <p:spPr>
          <a:xfrm>
            <a:off x="623323" y="1533963"/>
            <a:ext cx="10614390" cy="4617443"/>
          </a:xfrm>
        </p:spPr>
        <p:txBody>
          <a:bodyPr>
            <a:normAutofit fontScale="92500" lnSpcReduction="10000"/>
          </a:bodyPr>
          <a:lstStyle/>
          <a:p>
            <a:r>
              <a:rPr lang="en-US" sz="3200" b="1" dirty="0"/>
              <a:t>Bidders shall submit:</a:t>
            </a:r>
          </a:p>
          <a:p>
            <a:pPr lvl="1">
              <a:buFont typeface="Courier New" panose="02070309020205020404" pitchFamily="49" charset="0"/>
              <a:buChar char="o"/>
            </a:pPr>
            <a:r>
              <a:rPr lang="en-US" sz="2800" dirty="0"/>
              <a:t>Ownership Disclosure Form, Section 3.13.2</a:t>
            </a:r>
          </a:p>
          <a:p>
            <a:pPr lvl="1">
              <a:buFont typeface="Courier New" panose="02070309020205020404" pitchFamily="49" charset="0"/>
              <a:buChar char="o"/>
            </a:pPr>
            <a:r>
              <a:rPr lang="en-US" sz="2800" dirty="0"/>
              <a:t>Subcontractor Utilization Plan, Section </a:t>
            </a:r>
            <a:r>
              <a:rPr lang="en-US" sz="2800" dirty="0" smtClean="0"/>
              <a:t>3.13.8</a:t>
            </a:r>
            <a:r>
              <a:rPr lang="en-US" sz="2800" dirty="0"/>
              <a:t> </a:t>
            </a:r>
          </a:p>
          <a:p>
            <a:pPr lvl="1">
              <a:buFont typeface="Courier New" panose="02070309020205020404" pitchFamily="49" charset="0"/>
              <a:buChar char="o"/>
            </a:pPr>
            <a:r>
              <a:rPr lang="en-US" sz="2800" dirty="0"/>
              <a:t>Technical Quote, Section 3.14</a:t>
            </a:r>
          </a:p>
          <a:p>
            <a:pPr lvl="1">
              <a:buFont typeface="Courier New" panose="02070309020205020404" pitchFamily="49" charset="0"/>
              <a:buChar char="o"/>
            </a:pPr>
            <a:r>
              <a:rPr lang="en-US" sz="2800" dirty="0"/>
              <a:t>State of NJ Technical Questionnaire, Section 3.14.1</a:t>
            </a:r>
          </a:p>
          <a:p>
            <a:pPr lvl="1">
              <a:buFont typeface="Courier New" panose="02070309020205020404" pitchFamily="49" charset="0"/>
              <a:buChar char="o"/>
            </a:pPr>
            <a:r>
              <a:rPr lang="en-US" sz="2800" dirty="0"/>
              <a:t>Management Overview, Section 3.15</a:t>
            </a:r>
          </a:p>
          <a:p>
            <a:pPr lvl="1">
              <a:buFont typeface="Courier New" panose="02070309020205020404" pitchFamily="49" charset="0"/>
              <a:buChar char="o"/>
            </a:pPr>
            <a:r>
              <a:rPr lang="en-US" sz="2800" dirty="0"/>
              <a:t>Mobilization Plan, Section 3.18</a:t>
            </a:r>
          </a:p>
          <a:p>
            <a:pPr lvl="1">
              <a:buFont typeface="Courier New" panose="02070309020205020404" pitchFamily="49" charset="0"/>
              <a:buChar char="o"/>
            </a:pPr>
            <a:r>
              <a:rPr lang="en-US" sz="2800" dirty="0"/>
              <a:t>Minimum Bidding Requirements, Section 3.20</a:t>
            </a:r>
          </a:p>
          <a:p>
            <a:pPr lvl="1">
              <a:buFont typeface="Courier New" panose="02070309020205020404" pitchFamily="49" charset="0"/>
              <a:buChar char="o"/>
            </a:pPr>
            <a:r>
              <a:rPr lang="en-US" sz="2800" dirty="0"/>
              <a:t>State-Supplied Price Sheet, Section 3.26</a:t>
            </a:r>
          </a:p>
          <a:p>
            <a:pPr marL="0" indent="0">
              <a:buNone/>
            </a:pPr>
            <a:endParaRPr lang="en-US" sz="8200" dirty="0" smtClean="0"/>
          </a:p>
          <a:p>
            <a:endParaRPr lang="en-US" dirty="0"/>
          </a:p>
        </p:txBody>
      </p:sp>
    </p:spTree>
    <p:extLst>
      <p:ext uri="{BB962C8B-B14F-4D97-AF65-F5344CB8AC3E}">
        <p14:creationId xmlns:p14="http://schemas.microsoft.com/office/powerpoint/2010/main" val="2391467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3" name="TextBox 2"/>
          <p:cNvSpPr txBox="1"/>
          <p:nvPr/>
        </p:nvSpPr>
        <p:spPr>
          <a:xfrm>
            <a:off x="1208315" y="6170214"/>
            <a:ext cx="7909834" cy="461665"/>
          </a:xfrm>
          <a:prstGeom prst="rect">
            <a:avLst/>
          </a:prstGeom>
          <a:noFill/>
        </p:spPr>
        <p:txBody>
          <a:bodyPr wrap="square" rtlCol="0">
            <a:spAutoFit/>
          </a:bodyPr>
          <a:lstStyle/>
          <a:p>
            <a:pPr algn="ctr"/>
            <a:r>
              <a:rPr lang="en-US" sz="2000" dirty="0" smtClean="0">
                <a:latin typeface="Bahnschrift Light Condensed" panose="020B0502040204020203" pitchFamily="34" charset="0"/>
              </a:rPr>
              <a:t>Review Section 3 in </a:t>
            </a:r>
            <a:r>
              <a:rPr lang="en-US" sz="2400" dirty="0" smtClean="0">
                <a:latin typeface="Bahnschrift Light Condensed" panose="020B0502040204020203" pitchFamily="34" charset="0"/>
              </a:rPr>
              <a:t>its</a:t>
            </a:r>
            <a:r>
              <a:rPr lang="en-US" sz="2000" dirty="0" smtClean="0">
                <a:latin typeface="Bahnschrift Light Condensed" panose="020B0502040204020203" pitchFamily="34" charset="0"/>
              </a:rPr>
              <a:t> entirety for additional Quote-Specific </a:t>
            </a:r>
            <a:r>
              <a:rPr lang="en-US" sz="2000" dirty="0">
                <a:latin typeface="Bahnschrift Light Condensed" panose="020B0502040204020203" pitchFamily="34" charset="0"/>
              </a:rPr>
              <a:t>Submission Requirements</a:t>
            </a:r>
            <a:endParaRPr lang="en-US" dirty="0"/>
          </a:p>
        </p:txBody>
      </p:sp>
      <p:sp>
        <p:nvSpPr>
          <p:cNvPr id="12" name="Content Placeholder 11"/>
          <p:cNvSpPr>
            <a:spLocks noGrp="1"/>
          </p:cNvSpPr>
          <p:nvPr>
            <p:ph sz="half" idx="1"/>
          </p:nvPr>
        </p:nvSpPr>
        <p:spPr>
          <a:xfrm>
            <a:off x="750296" y="2148836"/>
            <a:ext cx="10614390" cy="2063936"/>
          </a:xfrm>
        </p:spPr>
        <p:txBody>
          <a:bodyPr>
            <a:normAutofit/>
          </a:bodyPr>
          <a:lstStyle/>
          <a:p>
            <a:r>
              <a:rPr lang="en-US" sz="2400" b="1" dirty="0"/>
              <a:t>Required Prior to Contract Award:</a:t>
            </a:r>
          </a:p>
          <a:p>
            <a:pPr lvl="1">
              <a:spcBef>
                <a:spcPts val="0"/>
              </a:spcBef>
              <a:buFont typeface="Courier New" panose="02070309020205020404" pitchFamily="49" charset="0"/>
              <a:buChar char="o"/>
            </a:pPr>
            <a:r>
              <a:rPr lang="en-US" sz="2400" dirty="0"/>
              <a:t>Affirmative Action Compliance, Section </a:t>
            </a:r>
            <a:r>
              <a:rPr lang="en-US" sz="2400" dirty="0" smtClean="0"/>
              <a:t>3.13.10</a:t>
            </a:r>
            <a:endParaRPr lang="en-US" sz="2400" dirty="0"/>
          </a:p>
          <a:p>
            <a:pPr lvl="1">
              <a:spcBef>
                <a:spcPts val="0"/>
              </a:spcBef>
              <a:buFont typeface="Courier New" panose="02070309020205020404" pitchFamily="49" charset="0"/>
              <a:buChar char="o"/>
            </a:pPr>
            <a:r>
              <a:rPr lang="en-US" sz="2400" dirty="0"/>
              <a:t>Business Registration, Section </a:t>
            </a:r>
            <a:r>
              <a:rPr lang="en-US" sz="2400" dirty="0" smtClean="0"/>
              <a:t>3.13.13</a:t>
            </a:r>
            <a:endParaRPr lang="en-US" sz="2400" dirty="0"/>
          </a:p>
        </p:txBody>
      </p:sp>
    </p:spTree>
    <p:extLst>
      <p:ext uri="{BB962C8B-B14F-4D97-AF65-F5344CB8AC3E}">
        <p14:creationId xmlns:p14="http://schemas.microsoft.com/office/powerpoint/2010/main" val="34194353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down)">
                                      <p:cBhvr>
                                        <p:cTn id="7" dur="500"/>
                                        <p:tgtEl>
                                          <p:spTgt spid="12">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ipe(down)">
                                      <p:cBhvr>
                                        <p:cTn id="10" dur="500"/>
                                        <p:tgtEl>
                                          <p:spTgt spid="12">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ipe(down)">
                                      <p:cBhvr>
                                        <p:cTn id="13"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4: Scope of </a:t>
            </a:r>
            <a:r>
              <a:rPr lang="en-US" sz="2400" dirty="0" smtClean="0"/>
              <a:t>Work</a:t>
            </a:r>
          </a:p>
          <a:p>
            <a:r>
              <a:rPr lang="en-US" sz="2400" dirty="0" smtClean="0"/>
              <a:t>Section </a:t>
            </a:r>
            <a:r>
              <a:rPr lang="en-US" sz="2400" dirty="0"/>
              <a:t>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down)">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wipe(down)">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wipe(down)">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ipe(dow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3"/>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771726" y="3105835"/>
            <a:ext cx="10267175" cy="1451679"/>
          </a:xfrm>
          <a:prstGeom prst="rect">
            <a:avLst/>
          </a:prstGeom>
        </p:spPr>
        <p:txBody>
          <a:bodyPr wrap="square">
            <a:spAutoFit/>
          </a:bodyPr>
          <a:lstStyle/>
          <a:p>
            <a:pPr lvl="0">
              <a:spcBef>
                <a:spcPts val="1000"/>
              </a:spcBef>
              <a:buClr>
                <a:srgbClr val="1E5155">
                  <a:lumMod val="40000"/>
                  <a:lumOff val="60000"/>
                </a:srgbClr>
              </a:buClr>
              <a:buSzPct val="80000"/>
            </a:pPr>
            <a:r>
              <a:rPr lang="en-US" sz="4000" cap="all" dirty="0" err="1">
                <a:solidFill>
                  <a:srgbClr val="1E5155">
                    <a:lumMod val="40000"/>
                    <a:lumOff val="60000"/>
                  </a:srgbClr>
                </a:solidFill>
                <a:ea typeface="+mj-ea"/>
                <a:cs typeface="+mj-cs"/>
              </a:rPr>
              <a:t>Q&amp;a</a:t>
            </a:r>
            <a:r>
              <a:rPr lang="en-US" sz="4000" cap="all" dirty="0">
                <a:solidFill>
                  <a:srgbClr val="1E5155">
                    <a:lumMod val="40000"/>
                    <a:lumOff val="60000"/>
                  </a:srgbClr>
                </a:solidFill>
                <a:ea typeface="+mj-ea"/>
                <a:cs typeface="+mj-cs"/>
              </a:rPr>
              <a:t> due by 2pm </a:t>
            </a:r>
            <a:r>
              <a:rPr lang="en-US" sz="4000" cap="all" dirty="0">
                <a:solidFill>
                  <a:prstClr val="white">
                    <a:lumMod val="95000"/>
                  </a:prstClr>
                </a:solidFill>
                <a:ea typeface="+mj-ea"/>
                <a:cs typeface="+mj-cs"/>
              </a:rPr>
              <a:t>January 5, 2026</a:t>
            </a:r>
          </a:p>
          <a:p>
            <a:pPr lvl="0">
              <a:spcBef>
                <a:spcPts val="1000"/>
              </a:spcBef>
              <a:buClr>
                <a:srgbClr val="1E5155">
                  <a:lumMod val="40000"/>
                  <a:lumOff val="60000"/>
                </a:srgbClr>
              </a:buClr>
              <a:buSzPct val="80000"/>
            </a:pPr>
            <a:r>
              <a:rPr lang="en-US" sz="4000" cap="all" dirty="0">
                <a:solidFill>
                  <a:srgbClr val="1E5155">
                    <a:lumMod val="40000"/>
                    <a:lumOff val="60000"/>
                  </a:srgbClr>
                </a:solidFill>
                <a:ea typeface="+mj-ea"/>
                <a:cs typeface="+mj-cs"/>
              </a:rPr>
              <a:t>Quotes due by 2pm </a:t>
            </a:r>
            <a:r>
              <a:rPr lang="en-US" sz="4000" cap="all" dirty="0">
                <a:solidFill>
                  <a:prstClr val="white">
                    <a:lumMod val="95000"/>
                  </a:prstClr>
                </a:solidFill>
                <a:ea typeface="+mj-ea"/>
                <a:cs typeface="+mj-cs"/>
              </a:rPr>
              <a:t>February 20, 2026</a:t>
            </a:r>
            <a:endParaRPr lang="en-US" sz="4000" cap="all" dirty="0">
              <a:solidFill>
                <a:prstClr val="white">
                  <a:lumMod val="95000"/>
                </a:prstClr>
              </a:solidFill>
              <a:ea typeface="+mj-ea"/>
              <a:cs typeface="+mj-cs"/>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14" ma:contentTypeDescription="Create a new document." ma:contentTypeScope="" ma:versionID="930ab74ab8651c2a4d0be08af3b7bfcf">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6c505daf7f6a6b2169d601079b43e399"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8094a18-a7d8-454b-b082-261936820a36" xsi:nil="true"/>
  </documentManagement>
</p:properties>
</file>

<file path=customXml/itemProps1.xml><?xml version="1.0" encoding="utf-8"?>
<ds:datastoreItem xmlns:ds="http://schemas.openxmlformats.org/officeDocument/2006/customXml" ds:itemID="{6E22FA3E-312C-45E7-865F-222D999E0B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979f866b-2144-4cd9-80a4-ef53f10f9aaf"/>
    <ds:schemaRef ds:uri="http://purl.org/dc/elements/1.1/"/>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18094a18-a7d8-454b-b082-261936820a36"/>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2141</TotalTime>
  <Words>1041</Words>
  <Application>Microsoft Office PowerPoint</Application>
  <PresentationFormat>Widescreen</PresentationFormat>
  <Paragraphs>89</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Bahnschrift Light Condensed</vt:lpstr>
      <vt:lpstr>Calibri</vt:lpstr>
      <vt:lpstr>Century Gothic</vt:lpstr>
      <vt:lpstr>Courier New</vt:lpstr>
      <vt:lpstr>Wingdings 3</vt:lpstr>
      <vt:lpstr>Ion</vt:lpstr>
      <vt:lpstr>Optional Pre-Quote Conference  T2327 - Defined Contribution Retirement Program Administration Services: NJ State Employees Deferred Compensation Plan (NJSEDCP) and NJ Defined Contribution Retirement Program (NJDCRP)  Bid Solicitation: 26DPP01201</vt:lpstr>
      <vt:lpstr>WELCOME &amp; INTRODUCTIONS </vt:lpstr>
      <vt:lpstr>PURPOSE &amp; GENERAL INFORMATION</vt:lpstr>
      <vt:lpstr>BID SOLICITATION AT A GLANCE</vt:lpstr>
      <vt:lpstr>BID SOLICITATION AT A GLANCE</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111</cp:revision>
  <cp:lastPrinted>2020-02-11T14:28:14Z</cp:lastPrinted>
  <dcterms:created xsi:type="dcterms:W3CDTF">2020-01-31T19:31:42Z</dcterms:created>
  <dcterms:modified xsi:type="dcterms:W3CDTF">2025-12-04T14:46:34Z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