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68" r:id="rId14"/>
    <p:sldId id="269" r:id="rId15"/>
    <p:sldId id="273" r:id="rId16"/>
    <p:sldId id="267"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642" y="12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11/21/2025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11/21/2025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11/21/2025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11/21/2025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5400" dirty="0" smtClean="0"/>
              <a:t>T2881-Water Damage Restoration Services - Statewide</a:t>
            </a:r>
            <a:r>
              <a:rPr lang="en-US" sz="5400" dirty="0"/>
              <a:t/>
            </a:r>
            <a:br>
              <a:rPr lang="en-US" sz="5400" dirty="0"/>
            </a:br>
            <a:r>
              <a:rPr lang="en-US" sz="5400" dirty="0" smtClean="0"/>
              <a:t>26DPP01192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December 23, 2025</a:t>
            </a:r>
          </a:p>
          <a:p>
            <a:r>
              <a:rPr lang="en-US" sz="2800" dirty="0" smtClean="0"/>
              <a:t>Quotes due by 2pm February 5, 2026</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note this </a:t>
            </a:r>
            <a:r>
              <a:rPr lang="en-US" dirty="0"/>
              <a:t>conference is being recorded</a:t>
            </a:r>
            <a:r>
              <a:rPr lang="en-US" dirty="0" smtClean="0"/>
              <a: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(e-Q&amp;A</a:t>
            </a:r>
            <a:r>
              <a:rPr lang="en-US" sz="2400" dirty="0"/>
              <a:t>, exceptions to the SSTC, Bid Amendments)</a:t>
            </a:r>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smtClean="0"/>
              <a:t>Complete all required price lines on the State-Supplied Price Sheet pursuant to the Bid Solicitation instructions or Quote may be deemed non-responsive. Indicate “</a:t>
            </a:r>
            <a:r>
              <a:rPr lang="en-US" b="1" u="sng" dirty="0" smtClean="0"/>
              <a:t>no charge</a:t>
            </a:r>
            <a:r>
              <a:rPr lang="en-US" dirty="0" smtClean="0"/>
              <a:t>” if the cost is $0.  Do not leave any price line blank. </a:t>
            </a:r>
          </a:p>
          <a:p>
            <a:r>
              <a:rPr lang="en-US" dirty="0"/>
              <a:t>The State-Supplied Price Sheet must be completed in its entirety with no lines added or removed, or </a:t>
            </a:r>
            <a:r>
              <a:rPr lang="en-US" dirty="0" smtClean="0"/>
              <a:t>include additional language, assumptions or fees.</a:t>
            </a:r>
            <a:endParaRPr lang="en-US" dirty="0"/>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t>
            </a:r>
            <a:r>
              <a:rPr lang="en-US" b="1" u="sng" dirty="0" smtClean="0"/>
              <a:t>all tabs </a:t>
            </a:r>
            <a:r>
              <a:rPr lang="en-US" dirty="0" smtClean="0"/>
              <a:t>on the State-Supplied Price Sheet.</a:t>
            </a:r>
          </a:p>
          <a:p>
            <a:r>
              <a:rPr lang="en-US" dirty="0" smtClean="0"/>
              <a:t>Confirm you have completed the proper version of the State-Supplied Price Sheet; it may have been revised via Bid Amendment.</a:t>
            </a:r>
          </a:p>
          <a:p>
            <a:r>
              <a:rPr lang="en-US" dirty="0" smtClean="0"/>
              <a:t>Submitting </a:t>
            </a:r>
            <a:r>
              <a:rPr lang="en-US" dirty="0"/>
              <a:t>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smtClean="0"/>
          </a:p>
          <a:p>
            <a:pPr lvl="1"/>
            <a:r>
              <a:rPr lang="en-US" dirty="0" smtClean="0"/>
              <a:t>Review Bid Solicitation in its entirety and submit any questions prior to the deadline including exceptions to the SSTC. Updated documents will be posted in NJSTART and should be reviewed as posted.</a:t>
            </a:r>
          </a:p>
          <a:p>
            <a:pPr lvl="1"/>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score</a:t>
            </a:r>
            <a:r>
              <a:rPr lang="en-US" dirty="0" smtClean="0"/>
              <a:t>.</a:t>
            </a:r>
          </a:p>
          <a:p>
            <a:pPr lvl="1"/>
            <a:endParaRPr lang="en-US" dirty="0" smtClean="0">
              <a:solidFill>
                <a:srgbClr val="FF0000"/>
              </a:solidFill>
            </a:endParaRPr>
          </a:p>
          <a:p>
            <a:pPr lvl="1"/>
            <a:r>
              <a:rPr lang="en-US" dirty="0" smtClean="0"/>
              <a:t>Be advised that this is NOT a Waiver or Delegated Purchasing Authority (“DPA”) procurement. The Quote may not be emailed, faxed, or hand-delivered.  The Quote may only be submitted through NJSTART.</a:t>
            </a:r>
          </a:p>
          <a:p>
            <a:pPr marL="457200" lvl="1" indent="0">
              <a:buNone/>
            </a:pPr>
            <a:endParaRPr lang="en-US" dirty="0" smtClean="0"/>
          </a:p>
          <a:p>
            <a:pPr lvl="1"/>
            <a:r>
              <a:rPr lang="en-US" dirty="0" smtClean="0"/>
              <a:t>Do not select “No Bid” on the NJSTART “General Tab” unless you are not intending to submit a bid. Your bid will not appear in the Bid Tab if this option is selected.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December 23, 2025</a:t>
            </a:r>
          </a:p>
          <a:p>
            <a:endParaRPr lang="en-US" sz="4000" dirty="0"/>
          </a:p>
          <a:p>
            <a:r>
              <a:rPr lang="en-US" sz="4000" dirty="0"/>
              <a:t>Quotes due by 2pm </a:t>
            </a:r>
            <a:r>
              <a:rPr lang="en-US" sz="4000" smtClean="0"/>
              <a:t>February 5, </a:t>
            </a:r>
            <a:r>
              <a:rPr lang="en-US" sz="4000" dirty="0" smtClean="0"/>
              <a:t>2026</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d4e5d782-6a70-4577-82ee-b2c87f6aa0d2"/>
    <ds:schemaRef ds:uri="http://purl.org/dc/elements/1.1/"/>
    <ds:schemaRef ds:uri="http://www.w3.org/XML/1998/namespace"/>
    <ds:schemaRef ds:uri="http://schemas.microsoft.com/office/infopath/2007/PartnerControls"/>
    <ds:schemaRef ds:uri="http://purl.org/dc/terms/"/>
    <ds:schemaRef ds:uri="http://schemas.microsoft.com/office/2006/metadata/properties"/>
    <ds:schemaRef ds:uri="http://schemas.microsoft.com/office/2006/documentManagement/types"/>
    <ds:schemaRef ds:uri="http://schemas.microsoft.com/sharepoint/v3"/>
    <ds:schemaRef ds:uri="http://schemas.openxmlformats.org/package/2006/metadata/core-properties"/>
    <ds:schemaRef ds:uri="4a2393ed-911e-4c9b-9d18-84f1fe0b670e"/>
    <ds:schemaRef ds:uri="http://purl.org/dc/dcmitype/"/>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1140</TotalTime>
  <Words>909</Words>
  <Application>Microsoft Office PowerPoint</Application>
  <PresentationFormat>Widescreen</PresentationFormat>
  <Paragraphs>61</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T2881-Water Damage Restoration Services - Statewide 26DPP01192 </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Thangaraj, Selva [TREAS]</cp:lastModifiedBy>
  <cp:revision>72</cp:revision>
  <cp:lastPrinted>2020-02-11T14:28:14Z</cp:lastPrinted>
  <dcterms:created xsi:type="dcterms:W3CDTF">2020-01-31T19:31:42Z</dcterms:created>
  <dcterms:modified xsi:type="dcterms:W3CDTF">2025-11-21T14:01:30Z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