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6" r:id="rId11"/>
    <p:sldId id="272" r:id="rId12"/>
    <p:sldId id="275" r:id="rId13"/>
    <p:sldId id="274" r:id="rId14"/>
    <p:sldId id="268" r:id="rId15"/>
    <p:sldId id="269" r:id="rId16"/>
    <p:sldId id="273" r:id="rId17"/>
    <p:sldId id="267" r:id="rId18"/>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5" d="100"/>
          <a:sy n="85" d="100"/>
        </p:scale>
        <p:origin x="547" y="5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8/25/2025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8/25/2025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8/25/2025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8/25/2025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8/25/2025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8/25/2025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8/25/2025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8/25/2025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8/25/2025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8/25/2025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8/25/2025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8/25/2025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8/25/2025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a:t>Optional Pre-Quote Conference</a:t>
            </a:r>
            <a:br>
              <a:rPr lang="en-US" sz="5400" dirty="0"/>
            </a:br>
            <a:r>
              <a:rPr lang="en-US" sz="5400" dirty="0"/>
              <a:t>T2634 and Description</a:t>
            </a:r>
            <a:br>
              <a:rPr lang="en-US" sz="5400" dirty="0"/>
            </a:br>
            <a:r>
              <a:rPr lang="en-US" sz="5400" dirty="0"/>
              <a:t>25DPP01189</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on September 15, 2025</a:t>
            </a:r>
          </a:p>
          <a:p>
            <a:r>
              <a:rPr lang="en-US" sz="2800" dirty="0"/>
              <a:t>Quotes due by 2pm on October 15, 2025</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459647"/>
            <a:ext cx="8946541" cy="4429525"/>
          </a:xfrm>
        </p:spPr>
        <p:txBody>
          <a:bodyPr>
            <a:noAutofit/>
          </a:bodyPr>
          <a:lstStyle/>
          <a:p>
            <a:r>
              <a:rPr lang="en-US" sz="2400" dirty="0"/>
              <a:t>Cover page: Submission dates and set-aside requirements</a:t>
            </a:r>
          </a:p>
          <a:p>
            <a:r>
              <a:rPr lang="en-US" sz="2400" dirty="0"/>
              <a:t>Section 1: Introduction and Summary of the Bid Solicitation</a:t>
            </a:r>
          </a:p>
          <a:p>
            <a:r>
              <a:rPr lang="en-US" sz="2400" dirty="0"/>
              <a:t>Section 2: Pre-Quote Submission Information e-Q&amp;A, exceptions to the SSTC, Bid Amendments)</a:t>
            </a:r>
          </a:p>
          <a:p>
            <a:r>
              <a:rPr lang="en-US" sz="2400" dirty="0"/>
              <a:t>Section 3: Section 3: Quote Submission Requirements (forms, technical response, State-Supplied Price Sheet Instructions)</a:t>
            </a:r>
          </a:p>
          <a:p>
            <a:r>
              <a:rPr lang="en-US" sz="2400" dirty="0"/>
              <a:t>Section 4: Scope of Work</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a:t>Section 6: Data Security Requirements</a:t>
            </a:r>
          </a:p>
          <a:p>
            <a:r>
              <a:rPr lang="en-US" sz="2400" dirty="0"/>
              <a:t>Section 7: Modifications to the State of New Jersey Standard Terms and Conditions (SSTC)</a:t>
            </a:r>
          </a:p>
          <a:p>
            <a:r>
              <a:rPr lang="en-US" sz="2400" dirty="0"/>
              <a:t>Section 8: Quote Evaluation and Award</a:t>
            </a:r>
          </a:p>
          <a:p>
            <a:r>
              <a:rPr lang="en-US" sz="2400" dirty="0"/>
              <a:t>Section 9: Glossary</a:t>
            </a:r>
          </a:p>
          <a:p>
            <a:r>
              <a:rPr lang="en-US" sz="2400" dirty="0"/>
              <a:t>Attachment 1:  State of New Jersey Standard Terms and Conditions</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150478-AD01-37E1-3616-0564E0115363}"/>
              </a:ext>
            </a:extLst>
          </p:cNvPr>
          <p:cNvSpPr>
            <a:spLocks noGrp="1"/>
          </p:cNvSpPr>
          <p:nvPr>
            <p:ph type="title"/>
          </p:nvPr>
        </p:nvSpPr>
        <p:spPr>
          <a:xfrm>
            <a:off x="385483" y="235145"/>
            <a:ext cx="11017623" cy="874059"/>
          </a:xfrm>
        </p:spPr>
        <p:txBody>
          <a:bodyPr/>
          <a:lstStyle/>
          <a:p>
            <a:r>
              <a:rPr lang="en-US" sz="3200" dirty="0"/>
              <a:t>T2634 - State-Supplied Price Sheet Instructions </a:t>
            </a:r>
          </a:p>
        </p:txBody>
      </p:sp>
      <p:graphicFrame>
        <p:nvGraphicFramePr>
          <p:cNvPr id="4" name="Content Placeholder 3">
            <a:extLst>
              <a:ext uri="{FF2B5EF4-FFF2-40B4-BE49-F238E27FC236}">
                <a16:creationId xmlns:a16="http://schemas.microsoft.com/office/drawing/2014/main" id="{F09089DB-6DAA-153A-AC8F-9D0D3199B732}"/>
              </a:ext>
            </a:extLst>
          </p:cNvPr>
          <p:cNvGraphicFramePr>
            <a:graphicFrameLocks noGrp="1"/>
          </p:cNvGraphicFramePr>
          <p:nvPr>
            <p:ph idx="1"/>
            <p:extLst>
              <p:ext uri="{D42A27DB-BD31-4B8C-83A1-F6EECF244321}">
                <p14:modId xmlns:p14="http://schemas.microsoft.com/office/powerpoint/2010/main" val="969084929"/>
              </p:ext>
            </p:extLst>
          </p:nvPr>
        </p:nvGraphicFramePr>
        <p:xfrm>
          <a:off x="6096000" y="1532021"/>
          <a:ext cx="5819120" cy="5090834"/>
        </p:xfrm>
        <a:graphic>
          <a:graphicData uri="http://schemas.openxmlformats.org/drawingml/2006/table">
            <a:tbl>
              <a:tblPr firstRow="1" firstCol="1" bandRow="1">
                <a:tableStyleId>{5C22544A-7EE6-4342-B048-85BDC9FD1C3A}</a:tableStyleId>
              </a:tblPr>
              <a:tblGrid>
                <a:gridCol w="1174167">
                  <a:extLst>
                    <a:ext uri="{9D8B030D-6E8A-4147-A177-3AD203B41FA5}">
                      <a16:colId xmlns:a16="http://schemas.microsoft.com/office/drawing/2014/main" val="1642593692"/>
                    </a:ext>
                  </a:extLst>
                </a:gridCol>
                <a:gridCol w="1009340">
                  <a:extLst>
                    <a:ext uri="{9D8B030D-6E8A-4147-A177-3AD203B41FA5}">
                      <a16:colId xmlns:a16="http://schemas.microsoft.com/office/drawing/2014/main" val="3281374927"/>
                    </a:ext>
                  </a:extLst>
                </a:gridCol>
                <a:gridCol w="3635613">
                  <a:extLst>
                    <a:ext uri="{9D8B030D-6E8A-4147-A177-3AD203B41FA5}">
                      <a16:colId xmlns:a16="http://schemas.microsoft.com/office/drawing/2014/main" val="2659525264"/>
                    </a:ext>
                  </a:extLst>
                </a:gridCol>
              </a:tblGrid>
              <a:tr h="459032">
                <a:tc>
                  <a:txBody>
                    <a:bodyPr/>
                    <a:lstStyle/>
                    <a:p>
                      <a:pPr marL="0" marR="0" algn="ctr">
                        <a:lnSpc>
                          <a:spcPct val="107000"/>
                        </a:lnSpc>
                        <a:spcBef>
                          <a:spcPts val="0"/>
                        </a:spcBef>
                        <a:spcAft>
                          <a:spcPts val="0"/>
                        </a:spcAft>
                      </a:pPr>
                      <a:r>
                        <a:rPr lang="en-US" sz="1000">
                          <a:effectLst/>
                        </a:rPr>
                        <a:t>Geographic</a:t>
                      </a:r>
                    </a:p>
                    <a:p>
                      <a:pPr marL="0" marR="0" algn="ctr">
                        <a:lnSpc>
                          <a:spcPct val="107000"/>
                        </a:lnSpc>
                        <a:spcBef>
                          <a:spcPts val="0"/>
                        </a:spcBef>
                        <a:spcAft>
                          <a:spcPts val="0"/>
                        </a:spcAft>
                      </a:pPr>
                      <a:r>
                        <a:rPr lang="en-US" sz="1000">
                          <a:effectLst/>
                        </a:rPr>
                        <a:t>Region</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nchor="ctr"/>
                </a:tc>
                <a:tc>
                  <a:txBody>
                    <a:bodyPr/>
                    <a:lstStyle/>
                    <a:p>
                      <a:pPr marL="0" marR="0" algn="ctr">
                        <a:lnSpc>
                          <a:spcPct val="107000"/>
                        </a:lnSpc>
                        <a:spcBef>
                          <a:spcPts val="0"/>
                        </a:spcBef>
                        <a:spcAft>
                          <a:spcPts val="0"/>
                        </a:spcAft>
                      </a:pPr>
                      <a:r>
                        <a:rPr lang="en-US" sz="1000">
                          <a:effectLst/>
                        </a:rPr>
                        <a:t>Price Line No</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nchor="ctr"/>
                </a:tc>
                <a:tc>
                  <a:txBody>
                    <a:bodyPr/>
                    <a:lstStyle/>
                    <a:p>
                      <a:pPr marL="0" marR="0" algn="ctr">
                        <a:lnSpc>
                          <a:spcPct val="107000"/>
                        </a:lnSpc>
                        <a:spcBef>
                          <a:spcPts val="0"/>
                        </a:spcBef>
                        <a:spcAft>
                          <a:spcPts val="0"/>
                        </a:spcAft>
                      </a:pPr>
                      <a:r>
                        <a:rPr lang="en-US" sz="1000" dirty="0">
                          <a:effectLst/>
                        </a:rPr>
                        <a:t>Item Description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nchor="ctr"/>
                </a:tc>
                <a:extLst>
                  <a:ext uri="{0D108BD9-81ED-4DB2-BD59-A6C34878D82A}">
                    <a16:rowId xmlns:a16="http://schemas.microsoft.com/office/drawing/2014/main" val="60772812"/>
                  </a:ext>
                </a:extLst>
              </a:tr>
              <a:tr h="160487">
                <a:tc rowSpan="7">
                  <a:txBody>
                    <a:bodyPr/>
                    <a:lstStyle/>
                    <a:p>
                      <a:pPr marL="0" marR="0" algn="ctr">
                        <a:lnSpc>
                          <a:spcPct val="107000"/>
                        </a:lnSpc>
                        <a:spcBef>
                          <a:spcPts val="0"/>
                        </a:spcBef>
                        <a:spcAft>
                          <a:spcPts val="0"/>
                        </a:spcAft>
                      </a:pPr>
                      <a:r>
                        <a:rPr lang="en-US" sz="1000" dirty="0">
                          <a:effectLst/>
                        </a:rPr>
                        <a:t>Northern Region</a:t>
                      </a:r>
                    </a:p>
                    <a:p>
                      <a:pPr marL="0" marR="0" algn="ctr">
                        <a:lnSpc>
                          <a:spcPct val="107000"/>
                        </a:lnSpc>
                        <a:spcBef>
                          <a:spcPts val="0"/>
                        </a:spcBef>
                        <a:spcAft>
                          <a:spcPts val="0"/>
                        </a:spcAft>
                      </a:pPr>
                      <a:r>
                        <a:rPr lang="en-US" sz="1000" dirty="0">
                          <a:effectLst/>
                        </a:rPr>
                        <a:t>Price lines 1- 7</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nchor="ctr"/>
                </a:tc>
                <a:tc>
                  <a:txBody>
                    <a:bodyPr/>
                    <a:lstStyle/>
                    <a:p>
                      <a:pPr marL="0" marR="0" algn="ctr">
                        <a:lnSpc>
                          <a:spcPct val="107000"/>
                        </a:lnSpc>
                        <a:spcBef>
                          <a:spcPts val="0"/>
                        </a:spcBef>
                        <a:spcAft>
                          <a:spcPts val="0"/>
                        </a:spcAft>
                      </a:pPr>
                      <a:r>
                        <a:rPr lang="en-US" sz="1000">
                          <a:effectLst/>
                        </a:rPr>
                        <a:t>1</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tc>
                  <a:txBody>
                    <a:bodyPr/>
                    <a:lstStyle/>
                    <a:p>
                      <a:pPr marL="0" marR="0" algn="ctr">
                        <a:lnSpc>
                          <a:spcPct val="107000"/>
                        </a:lnSpc>
                        <a:spcBef>
                          <a:spcPts val="0"/>
                        </a:spcBef>
                        <a:spcAft>
                          <a:spcPts val="0"/>
                        </a:spcAft>
                      </a:pPr>
                      <a:r>
                        <a:rPr lang="en-US" sz="1000" dirty="0">
                          <a:effectLst/>
                        </a:rPr>
                        <a:t>Steel Scrap HMS 1&amp;2 High Side MB-STE-0418</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extLst>
                  <a:ext uri="{0D108BD9-81ED-4DB2-BD59-A6C34878D82A}">
                    <a16:rowId xmlns:a16="http://schemas.microsoft.com/office/drawing/2014/main" val="1829801703"/>
                  </a:ext>
                </a:extLst>
              </a:tr>
              <a:tr h="160487">
                <a:tc vMerge="1">
                  <a:txBody>
                    <a:bodyPr/>
                    <a:lstStyle/>
                    <a:p>
                      <a:endParaRPr lang="en-US"/>
                    </a:p>
                  </a:txBody>
                  <a:tcPr/>
                </a:tc>
                <a:tc>
                  <a:txBody>
                    <a:bodyPr/>
                    <a:lstStyle/>
                    <a:p>
                      <a:pPr marL="0" marR="0" algn="ctr">
                        <a:lnSpc>
                          <a:spcPct val="107000"/>
                        </a:lnSpc>
                        <a:spcBef>
                          <a:spcPts val="0"/>
                        </a:spcBef>
                        <a:spcAft>
                          <a:spcPts val="0"/>
                        </a:spcAft>
                      </a:pPr>
                      <a:r>
                        <a:rPr lang="en-US" sz="1000">
                          <a:effectLst/>
                        </a:rPr>
                        <a:t>2</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tc>
                  <a:txBody>
                    <a:bodyPr/>
                    <a:lstStyle/>
                    <a:p>
                      <a:pPr marL="0" marR="0" algn="ctr">
                        <a:lnSpc>
                          <a:spcPct val="107000"/>
                        </a:lnSpc>
                        <a:spcBef>
                          <a:spcPts val="0"/>
                        </a:spcBef>
                        <a:spcAft>
                          <a:spcPts val="0"/>
                        </a:spcAft>
                      </a:pPr>
                      <a:r>
                        <a:rPr lang="en-US" sz="1000">
                          <a:effectLst/>
                        </a:rPr>
                        <a:t>Aluminum Mixed Clips High Side MB-AL-0028</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extLst>
                  <a:ext uri="{0D108BD9-81ED-4DB2-BD59-A6C34878D82A}">
                    <a16:rowId xmlns:a16="http://schemas.microsoft.com/office/drawing/2014/main" val="1618511384"/>
                  </a:ext>
                </a:extLst>
              </a:tr>
              <a:tr h="303394">
                <a:tc vMerge="1">
                  <a:txBody>
                    <a:bodyPr/>
                    <a:lstStyle/>
                    <a:p>
                      <a:endParaRPr lang="en-US"/>
                    </a:p>
                  </a:txBody>
                  <a:tcPr/>
                </a:tc>
                <a:tc>
                  <a:txBody>
                    <a:bodyPr/>
                    <a:lstStyle/>
                    <a:p>
                      <a:pPr marL="0" marR="0" algn="ctr">
                        <a:lnSpc>
                          <a:spcPct val="107000"/>
                        </a:lnSpc>
                        <a:spcBef>
                          <a:spcPts val="0"/>
                        </a:spcBef>
                        <a:spcAft>
                          <a:spcPts val="0"/>
                        </a:spcAft>
                      </a:pPr>
                      <a:r>
                        <a:rPr lang="en-US" sz="1000">
                          <a:effectLst/>
                        </a:rPr>
                        <a:t>3</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tc>
                  <a:txBody>
                    <a:bodyPr/>
                    <a:lstStyle/>
                    <a:p>
                      <a:pPr marL="0" marR="0" algn="ctr">
                        <a:lnSpc>
                          <a:spcPct val="107000"/>
                        </a:lnSpc>
                        <a:spcBef>
                          <a:spcPts val="0"/>
                        </a:spcBef>
                        <a:spcAft>
                          <a:spcPts val="0"/>
                        </a:spcAft>
                      </a:pPr>
                      <a:r>
                        <a:rPr lang="en-US" sz="1000" dirty="0">
                          <a:effectLst/>
                        </a:rPr>
                        <a:t>Copper No. 2 Heavy Copper &amp; Wire High Side MB0CU-0304</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extLst>
                  <a:ext uri="{0D108BD9-81ED-4DB2-BD59-A6C34878D82A}">
                    <a16:rowId xmlns:a16="http://schemas.microsoft.com/office/drawing/2014/main" val="3436125469"/>
                  </a:ext>
                </a:extLst>
              </a:tr>
              <a:tr h="160487">
                <a:tc vMerge="1">
                  <a:txBody>
                    <a:bodyPr/>
                    <a:lstStyle/>
                    <a:p>
                      <a:endParaRPr lang="en-US"/>
                    </a:p>
                  </a:txBody>
                  <a:tcPr/>
                </a:tc>
                <a:tc>
                  <a:txBody>
                    <a:bodyPr/>
                    <a:lstStyle/>
                    <a:p>
                      <a:pPr marL="0" marR="0" algn="ctr">
                        <a:lnSpc>
                          <a:spcPct val="107000"/>
                        </a:lnSpc>
                        <a:spcBef>
                          <a:spcPts val="0"/>
                        </a:spcBef>
                        <a:spcAft>
                          <a:spcPts val="0"/>
                        </a:spcAft>
                      </a:pPr>
                      <a:r>
                        <a:rPr lang="en-US" sz="1000">
                          <a:effectLst/>
                        </a:rPr>
                        <a:t>4</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tc>
                  <a:txBody>
                    <a:bodyPr/>
                    <a:lstStyle/>
                    <a:p>
                      <a:pPr marL="0" marR="0" algn="ctr">
                        <a:lnSpc>
                          <a:spcPct val="107000"/>
                        </a:lnSpc>
                        <a:spcBef>
                          <a:spcPts val="0"/>
                        </a:spcBef>
                        <a:spcAft>
                          <a:spcPts val="0"/>
                        </a:spcAft>
                      </a:pPr>
                      <a:r>
                        <a:rPr lang="en-US" sz="1000">
                          <a:effectLst/>
                        </a:rPr>
                        <a:t>Stainless Steel 304, Solids, Clips High Side MB-STS-0255</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extLst>
                  <a:ext uri="{0D108BD9-81ED-4DB2-BD59-A6C34878D82A}">
                    <a16:rowId xmlns:a16="http://schemas.microsoft.com/office/drawing/2014/main" val="528106812"/>
                  </a:ext>
                </a:extLst>
              </a:tr>
              <a:tr h="315396">
                <a:tc vMerge="1">
                  <a:txBody>
                    <a:bodyPr/>
                    <a:lstStyle/>
                    <a:p>
                      <a:endParaRPr lang="en-US"/>
                    </a:p>
                  </a:txBody>
                  <a:tcPr/>
                </a:tc>
                <a:tc>
                  <a:txBody>
                    <a:bodyPr/>
                    <a:lstStyle/>
                    <a:p>
                      <a:pPr marL="0" marR="0" algn="ctr">
                        <a:lnSpc>
                          <a:spcPct val="107000"/>
                        </a:lnSpc>
                        <a:spcBef>
                          <a:spcPts val="0"/>
                        </a:spcBef>
                        <a:spcAft>
                          <a:spcPts val="0"/>
                        </a:spcAft>
                      </a:pPr>
                      <a:r>
                        <a:rPr lang="en-US" sz="1000">
                          <a:effectLst/>
                        </a:rPr>
                        <a:t>5</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tc>
                  <a:txBody>
                    <a:bodyPr/>
                    <a:lstStyle/>
                    <a:p>
                      <a:pPr marL="0" marR="0" algn="ctr">
                        <a:lnSpc>
                          <a:spcPct val="107000"/>
                        </a:lnSpc>
                        <a:spcBef>
                          <a:spcPts val="0"/>
                        </a:spcBef>
                        <a:spcAft>
                          <a:spcPts val="0"/>
                        </a:spcAft>
                      </a:pPr>
                      <a:r>
                        <a:rPr lang="en-US" sz="1000" dirty="0">
                          <a:effectLst/>
                        </a:rPr>
                        <a:t>Lead Batteries Undrained, Whole Old Batteries High Side MB-PB-0112</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extLst>
                  <a:ext uri="{0D108BD9-81ED-4DB2-BD59-A6C34878D82A}">
                    <a16:rowId xmlns:a16="http://schemas.microsoft.com/office/drawing/2014/main" val="1373146360"/>
                  </a:ext>
                </a:extLst>
              </a:tr>
              <a:tr h="160487">
                <a:tc vMerge="1">
                  <a:txBody>
                    <a:bodyPr/>
                    <a:lstStyle/>
                    <a:p>
                      <a:endParaRPr lang="en-US"/>
                    </a:p>
                  </a:txBody>
                  <a:tcPr/>
                </a:tc>
                <a:tc>
                  <a:txBody>
                    <a:bodyPr/>
                    <a:lstStyle/>
                    <a:p>
                      <a:pPr marL="0" marR="0" algn="ctr">
                        <a:lnSpc>
                          <a:spcPct val="107000"/>
                        </a:lnSpc>
                        <a:spcBef>
                          <a:spcPts val="0"/>
                        </a:spcBef>
                        <a:spcAft>
                          <a:spcPts val="0"/>
                        </a:spcAft>
                      </a:pPr>
                      <a:r>
                        <a:rPr lang="en-US" sz="1000">
                          <a:effectLst/>
                        </a:rPr>
                        <a:t>6</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tc>
                  <a:txBody>
                    <a:bodyPr/>
                    <a:lstStyle/>
                    <a:p>
                      <a:pPr marL="0" marR="0" algn="ctr">
                        <a:lnSpc>
                          <a:spcPct val="107000"/>
                        </a:lnSpc>
                        <a:spcBef>
                          <a:spcPts val="0"/>
                        </a:spcBef>
                        <a:spcAft>
                          <a:spcPts val="0"/>
                        </a:spcAft>
                      </a:pPr>
                      <a:r>
                        <a:rPr lang="en-US" sz="1000">
                          <a:effectLst/>
                        </a:rPr>
                        <a:t>Brass Yellow Brass Solids High Side MB-CU-0421</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extLst>
                  <a:ext uri="{0D108BD9-81ED-4DB2-BD59-A6C34878D82A}">
                    <a16:rowId xmlns:a16="http://schemas.microsoft.com/office/drawing/2014/main" val="2605167854"/>
                  </a:ext>
                </a:extLst>
              </a:tr>
              <a:tr h="160487">
                <a:tc vMerge="1">
                  <a:txBody>
                    <a:bodyPr/>
                    <a:lstStyle/>
                    <a:p>
                      <a:endParaRPr lang="en-US"/>
                    </a:p>
                  </a:txBody>
                  <a:tcPr/>
                </a:tc>
                <a:tc>
                  <a:txBody>
                    <a:bodyPr/>
                    <a:lstStyle/>
                    <a:p>
                      <a:pPr marL="0" marR="0" algn="ctr">
                        <a:lnSpc>
                          <a:spcPct val="107000"/>
                        </a:lnSpc>
                        <a:spcBef>
                          <a:spcPts val="0"/>
                        </a:spcBef>
                        <a:spcAft>
                          <a:spcPts val="0"/>
                        </a:spcAft>
                      </a:pPr>
                      <a:r>
                        <a:rPr lang="en-US" sz="1000">
                          <a:effectLst/>
                        </a:rPr>
                        <a:t>7</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tc>
                  <a:txBody>
                    <a:bodyPr/>
                    <a:lstStyle/>
                    <a:p>
                      <a:pPr marL="0" marR="0" algn="ctr">
                        <a:lnSpc>
                          <a:spcPct val="107000"/>
                        </a:lnSpc>
                        <a:spcBef>
                          <a:spcPts val="0"/>
                        </a:spcBef>
                        <a:spcAft>
                          <a:spcPts val="0"/>
                        </a:spcAft>
                      </a:pPr>
                      <a:r>
                        <a:rPr lang="en-US" sz="1000" dirty="0">
                          <a:effectLst/>
                        </a:rPr>
                        <a:t>Heavy Soft Lead High Side MB-PB-0111</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extLst>
                  <a:ext uri="{0D108BD9-81ED-4DB2-BD59-A6C34878D82A}">
                    <a16:rowId xmlns:a16="http://schemas.microsoft.com/office/drawing/2014/main" val="2623926929"/>
                  </a:ext>
                </a:extLst>
              </a:tr>
              <a:tr h="147695">
                <a:tc>
                  <a:txBody>
                    <a:bodyPr/>
                    <a:lstStyle/>
                    <a:p>
                      <a:pPr marL="0" marR="0" algn="ctr">
                        <a:lnSpc>
                          <a:spcPct val="107000"/>
                        </a:lnSpc>
                        <a:spcBef>
                          <a:spcPts val="0"/>
                        </a:spcBef>
                        <a:spcAft>
                          <a:spcPts val="0"/>
                        </a:spcAft>
                      </a:pPr>
                      <a:r>
                        <a:rPr lang="en-US" sz="1000">
                          <a:effectLst/>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nchor="ctr"/>
                </a:tc>
                <a:tc>
                  <a:txBody>
                    <a:bodyPr/>
                    <a:lstStyle/>
                    <a:p>
                      <a:pPr marL="0" marR="0" algn="ctr">
                        <a:lnSpc>
                          <a:spcPct val="107000"/>
                        </a:lnSpc>
                        <a:spcBef>
                          <a:spcPts val="0"/>
                        </a:spcBef>
                        <a:spcAft>
                          <a:spcPts val="0"/>
                        </a:spcAft>
                      </a:pPr>
                      <a:r>
                        <a:rPr lang="en-US" sz="1000">
                          <a:effectLst/>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tc>
                  <a:txBody>
                    <a:bodyPr/>
                    <a:lstStyle/>
                    <a:p>
                      <a:pPr marL="0" marR="0" algn="ctr">
                        <a:lnSpc>
                          <a:spcPct val="107000"/>
                        </a:lnSpc>
                        <a:spcBef>
                          <a:spcPts val="0"/>
                        </a:spcBef>
                        <a:spcAft>
                          <a:spcPts val="0"/>
                        </a:spcAft>
                      </a:pPr>
                      <a:r>
                        <a:rPr lang="en-US" sz="1000" dirty="0">
                          <a:effectLst/>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extLst>
                  <a:ext uri="{0D108BD9-81ED-4DB2-BD59-A6C34878D82A}">
                    <a16:rowId xmlns:a16="http://schemas.microsoft.com/office/drawing/2014/main" val="1058758928"/>
                  </a:ext>
                </a:extLst>
              </a:tr>
              <a:tr h="160487">
                <a:tc rowSpan="7">
                  <a:txBody>
                    <a:bodyPr/>
                    <a:lstStyle/>
                    <a:p>
                      <a:pPr marL="0" marR="0" algn="ctr">
                        <a:lnSpc>
                          <a:spcPct val="107000"/>
                        </a:lnSpc>
                        <a:spcBef>
                          <a:spcPts val="0"/>
                        </a:spcBef>
                        <a:spcAft>
                          <a:spcPts val="0"/>
                        </a:spcAft>
                      </a:pPr>
                      <a:r>
                        <a:rPr lang="en-US" sz="1000">
                          <a:effectLst/>
                        </a:rPr>
                        <a:t>Central Region</a:t>
                      </a:r>
                    </a:p>
                    <a:p>
                      <a:pPr marL="0" marR="0" algn="ctr">
                        <a:lnSpc>
                          <a:spcPct val="107000"/>
                        </a:lnSpc>
                        <a:spcBef>
                          <a:spcPts val="0"/>
                        </a:spcBef>
                        <a:spcAft>
                          <a:spcPts val="0"/>
                        </a:spcAft>
                      </a:pPr>
                      <a:r>
                        <a:rPr lang="en-US" sz="1000">
                          <a:effectLst/>
                        </a:rPr>
                        <a:t>Price Lines 8 - 14</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nchor="ctr"/>
                </a:tc>
                <a:tc>
                  <a:txBody>
                    <a:bodyPr/>
                    <a:lstStyle/>
                    <a:p>
                      <a:pPr marL="0" marR="0" algn="ctr">
                        <a:lnSpc>
                          <a:spcPct val="107000"/>
                        </a:lnSpc>
                        <a:spcBef>
                          <a:spcPts val="0"/>
                        </a:spcBef>
                        <a:spcAft>
                          <a:spcPts val="0"/>
                        </a:spcAft>
                      </a:pPr>
                      <a:r>
                        <a:rPr lang="en-US" sz="1000">
                          <a:effectLst/>
                        </a:rPr>
                        <a:t>8</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tc>
                  <a:txBody>
                    <a:bodyPr/>
                    <a:lstStyle/>
                    <a:p>
                      <a:pPr marL="0" marR="0" algn="ctr">
                        <a:lnSpc>
                          <a:spcPct val="107000"/>
                        </a:lnSpc>
                        <a:spcBef>
                          <a:spcPts val="0"/>
                        </a:spcBef>
                        <a:spcAft>
                          <a:spcPts val="0"/>
                        </a:spcAft>
                      </a:pPr>
                      <a:r>
                        <a:rPr lang="en-US" sz="1000">
                          <a:effectLst/>
                        </a:rPr>
                        <a:t>Steel Scrap HMS 1&amp;2 High Side MB-STE-0418</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extLst>
                  <a:ext uri="{0D108BD9-81ED-4DB2-BD59-A6C34878D82A}">
                    <a16:rowId xmlns:a16="http://schemas.microsoft.com/office/drawing/2014/main" val="2109246506"/>
                  </a:ext>
                </a:extLst>
              </a:tr>
              <a:tr h="160487">
                <a:tc vMerge="1">
                  <a:txBody>
                    <a:bodyPr/>
                    <a:lstStyle/>
                    <a:p>
                      <a:endParaRPr lang="en-US"/>
                    </a:p>
                  </a:txBody>
                  <a:tcPr/>
                </a:tc>
                <a:tc>
                  <a:txBody>
                    <a:bodyPr/>
                    <a:lstStyle/>
                    <a:p>
                      <a:pPr marL="0" marR="0" algn="ctr">
                        <a:lnSpc>
                          <a:spcPct val="107000"/>
                        </a:lnSpc>
                        <a:spcBef>
                          <a:spcPts val="0"/>
                        </a:spcBef>
                        <a:spcAft>
                          <a:spcPts val="0"/>
                        </a:spcAft>
                      </a:pPr>
                      <a:r>
                        <a:rPr lang="en-US" sz="1000">
                          <a:effectLst/>
                        </a:rPr>
                        <a:t>9</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tc>
                  <a:txBody>
                    <a:bodyPr/>
                    <a:lstStyle/>
                    <a:p>
                      <a:pPr marL="0" marR="0" algn="ctr">
                        <a:lnSpc>
                          <a:spcPct val="107000"/>
                        </a:lnSpc>
                        <a:spcBef>
                          <a:spcPts val="0"/>
                        </a:spcBef>
                        <a:spcAft>
                          <a:spcPts val="0"/>
                        </a:spcAft>
                      </a:pPr>
                      <a:r>
                        <a:rPr lang="en-US" sz="1000">
                          <a:effectLst/>
                        </a:rPr>
                        <a:t>Aluminum Mixed Clips High Side MB-AL-0028</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extLst>
                  <a:ext uri="{0D108BD9-81ED-4DB2-BD59-A6C34878D82A}">
                    <a16:rowId xmlns:a16="http://schemas.microsoft.com/office/drawing/2014/main" val="4208892001"/>
                  </a:ext>
                </a:extLst>
              </a:tr>
              <a:tr h="303394">
                <a:tc vMerge="1">
                  <a:txBody>
                    <a:bodyPr/>
                    <a:lstStyle/>
                    <a:p>
                      <a:endParaRPr lang="en-US"/>
                    </a:p>
                  </a:txBody>
                  <a:tcPr/>
                </a:tc>
                <a:tc>
                  <a:txBody>
                    <a:bodyPr/>
                    <a:lstStyle/>
                    <a:p>
                      <a:pPr marL="0" marR="0" algn="ctr">
                        <a:lnSpc>
                          <a:spcPct val="107000"/>
                        </a:lnSpc>
                        <a:spcBef>
                          <a:spcPts val="0"/>
                        </a:spcBef>
                        <a:spcAft>
                          <a:spcPts val="0"/>
                        </a:spcAft>
                      </a:pPr>
                      <a:r>
                        <a:rPr lang="en-US" sz="1000">
                          <a:effectLst/>
                        </a:rPr>
                        <a:t>10</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tc>
                  <a:txBody>
                    <a:bodyPr/>
                    <a:lstStyle/>
                    <a:p>
                      <a:pPr marL="0" marR="0" algn="ctr">
                        <a:lnSpc>
                          <a:spcPct val="107000"/>
                        </a:lnSpc>
                        <a:spcBef>
                          <a:spcPts val="0"/>
                        </a:spcBef>
                        <a:spcAft>
                          <a:spcPts val="0"/>
                        </a:spcAft>
                      </a:pPr>
                      <a:r>
                        <a:rPr lang="en-US" sz="1000" dirty="0">
                          <a:effectLst/>
                        </a:rPr>
                        <a:t>Copper No. 2 Heavy Copper &amp; Wire High Side MB0CU-0304</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extLst>
                  <a:ext uri="{0D108BD9-81ED-4DB2-BD59-A6C34878D82A}">
                    <a16:rowId xmlns:a16="http://schemas.microsoft.com/office/drawing/2014/main" val="1936441532"/>
                  </a:ext>
                </a:extLst>
              </a:tr>
              <a:tr h="160487">
                <a:tc vMerge="1">
                  <a:txBody>
                    <a:bodyPr/>
                    <a:lstStyle/>
                    <a:p>
                      <a:endParaRPr lang="en-US"/>
                    </a:p>
                  </a:txBody>
                  <a:tcPr/>
                </a:tc>
                <a:tc>
                  <a:txBody>
                    <a:bodyPr/>
                    <a:lstStyle/>
                    <a:p>
                      <a:pPr marL="0" marR="0" algn="ctr">
                        <a:lnSpc>
                          <a:spcPct val="107000"/>
                        </a:lnSpc>
                        <a:spcBef>
                          <a:spcPts val="0"/>
                        </a:spcBef>
                        <a:spcAft>
                          <a:spcPts val="0"/>
                        </a:spcAft>
                      </a:pPr>
                      <a:r>
                        <a:rPr lang="en-US" sz="1000">
                          <a:effectLst/>
                        </a:rPr>
                        <a:t>11</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tc>
                  <a:txBody>
                    <a:bodyPr/>
                    <a:lstStyle/>
                    <a:p>
                      <a:pPr marL="0" marR="0" algn="ctr">
                        <a:lnSpc>
                          <a:spcPct val="107000"/>
                        </a:lnSpc>
                        <a:spcBef>
                          <a:spcPts val="0"/>
                        </a:spcBef>
                        <a:spcAft>
                          <a:spcPts val="0"/>
                        </a:spcAft>
                      </a:pPr>
                      <a:r>
                        <a:rPr lang="en-US" sz="1000">
                          <a:effectLst/>
                        </a:rPr>
                        <a:t>Stainless Steel 304, Solids, Clips High Side MB-STS-0255</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extLst>
                  <a:ext uri="{0D108BD9-81ED-4DB2-BD59-A6C34878D82A}">
                    <a16:rowId xmlns:a16="http://schemas.microsoft.com/office/drawing/2014/main" val="4288965448"/>
                  </a:ext>
                </a:extLst>
              </a:tr>
              <a:tr h="315396">
                <a:tc vMerge="1">
                  <a:txBody>
                    <a:bodyPr/>
                    <a:lstStyle/>
                    <a:p>
                      <a:endParaRPr lang="en-US"/>
                    </a:p>
                  </a:txBody>
                  <a:tcPr/>
                </a:tc>
                <a:tc>
                  <a:txBody>
                    <a:bodyPr/>
                    <a:lstStyle/>
                    <a:p>
                      <a:pPr marL="0" marR="0" algn="ctr">
                        <a:lnSpc>
                          <a:spcPct val="107000"/>
                        </a:lnSpc>
                        <a:spcBef>
                          <a:spcPts val="0"/>
                        </a:spcBef>
                        <a:spcAft>
                          <a:spcPts val="0"/>
                        </a:spcAft>
                      </a:pPr>
                      <a:r>
                        <a:rPr lang="en-US" sz="1000">
                          <a:effectLst/>
                        </a:rPr>
                        <a:t>12</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tc>
                  <a:txBody>
                    <a:bodyPr/>
                    <a:lstStyle/>
                    <a:p>
                      <a:pPr marL="0" marR="0" algn="ctr">
                        <a:lnSpc>
                          <a:spcPct val="107000"/>
                        </a:lnSpc>
                        <a:spcBef>
                          <a:spcPts val="0"/>
                        </a:spcBef>
                        <a:spcAft>
                          <a:spcPts val="0"/>
                        </a:spcAft>
                      </a:pPr>
                      <a:r>
                        <a:rPr lang="en-US" sz="1000">
                          <a:effectLst/>
                        </a:rPr>
                        <a:t>Lead Batteries Undrained, Whole Old Batteries High Side MB-PB-0112</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extLst>
                  <a:ext uri="{0D108BD9-81ED-4DB2-BD59-A6C34878D82A}">
                    <a16:rowId xmlns:a16="http://schemas.microsoft.com/office/drawing/2014/main" val="318711259"/>
                  </a:ext>
                </a:extLst>
              </a:tr>
              <a:tr h="160487">
                <a:tc vMerge="1">
                  <a:txBody>
                    <a:bodyPr/>
                    <a:lstStyle/>
                    <a:p>
                      <a:endParaRPr lang="en-US"/>
                    </a:p>
                  </a:txBody>
                  <a:tcPr/>
                </a:tc>
                <a:tc>
                  <a:txBody>
                    <a:bodyPr/>
                    <a:lstStyle/>
                    <a:p>
                      <a:pPr marL="0" marR="0" algn="ctr">
                        <a:lnSpc>
                          <a:spcPct val="107000"/>
                        </a:lnSpc>
                        <a:spcBef>
                          <a:spcPts val="0"/>
                        </a:spcBef>
                        <a:spcAft>
                          <a:spcPts val="0"/>
                        </a:spcAft>
                      </a:pPr>
                      <a:r>
                        <a:rPr lang="en-US" sz="1000">
                          <a:effectLst/>
                        </a:rPr>
                        <a:t>13</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tc>
                  <a:txBody>
                    <a:bodyPr/>
                    <a:lstStyle/>
                    <a:p>
                      <a:pPr marL="0" marR="0" algn="ctr">
                        <a:lnSpc>
                          <a:spcPct val="107000"/>
                        </a:lnSpc>
                        <a:spcBef>
                          <a:spcPts val="0"/>
                        </a:spcBef>
                        <a:spcAft>
                          <a:spcPts val="0"/>
                        </a:spcAft>
                      </a:pPr>
                      <a:r>
                        <a:rPr lang="en-US" sz="1000">
                          <a:effectLst/>
                        </a:rPr>
                        <a:t>Brass Yellow Brass Solids High Side MB-CU-0421</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extLst>
                  <a:ext uri="{0D108BD9-81ED-4DB2-BD59-A6C34878D82A}">
                    <a16:rowId xmlns:a16="http://schemas.microsoft.com/office/drawing/2014/main" val="1860064499"/>
                  </a:ext>
                </a:extLst>
              </a:tr>
              <a:tr h="160487">
                <a:tc vMerge="1">
                  <a:txBody>
                    <a:bodyPr/>
                    <a:lstStyle/>
                    <a:p>
                      <a:endParaRPr lang="en-US"/>
                    </a:p>
                  </a:txBody>
                  <a:tcPr/>
                </a:tc>
                <a:tc>
                  <a:txBody>
                    <a:bodyPr/>
                    <a:lstStyle/>
                    <a:p>
                      <a:pPr marL="0" marR="0" algn="ctr">
                        <a:lnSpc>
                          <a:spcPct val="107000"/>
                        </a:lnSpc>
                        <a:spcBef>
                          <a:spcPts val="0"/>
                        </a:spcBef>
                        <a:spcAft>
                          <a:spcPts val="0"/>
                        </a:spcAft>
                      </a:pPr>
                      <a:r>
                        <a:rPr lang="en-US" sz="1000">
                          <a:effectLst/>
                        </a:rPr>
                        <a:t>14</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tc>
                  <a:txBody>
                    <a:bodyPr/>
                    <a:lstStyle/>
                    <a:p>
                      <a:pPr marL="0" marR="0" algn="ctr">
                        <a:lnSpc>
                          <a:spcPct val="107000"/>
                        </a:lnSpc>
                        <a:spcBef>
                          <a:spcPts val="0"/>
                        </a:spcBef>
                        <a:spcAft>
                          <a:spcPts val="0"/>
                        </a:spcAft>
                      </a:pPr>
                      <a:r>
                        <a:rPr lang="en-US" sz="1000">
                          <a:effectLst/>
                        </a:rPr>
                        <a:t>Heavy Soft Lead High Side MB-PB-0111</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extLst>
                  <a:ext uri="{0D108BD9-81ED-4DB2-BD59-A6C34878D82A}">
                    <a16:rowId xmlns:a16="http://schemas.microsoft.com/office/drawing/2014/main" val="1383094764"/>
                  </a:ext>
                </a:extLst>
              </a:tr>
              <a:tr h="160487">
                <a:tc>
                  <a:txBody>
                    <a:bodyPr/>
                    <a:lstStyle/>
                    <a:p>
                      <a:pPr marL="0" marR="0" algn="ctr">
                        <a:lnSpc>
                          <a:spcPct val="107000"/>
                        </a:lnSpc>
                        <a:spcBef>
                          <a:spcPts val="0"/>
                        </a:spcBef>
                        <a:spcAft>
                          <a:spcPts val="0"/>
                        </a:spcAft>
                      </a:pPr>
                      <a:r>
                        <a:rPr lang="en-US" sz="1000">
                          <a:effectLst/>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nchor="ctr"/>
                </a:tc>
                <a:tc>
                  <a:txBody>
                    <a:bodyPr/>
                    <a:lstStyle/>
                    <a:p>
                      <a:pPr marL="0" marR="0" algn="ctr">
                        <a:lnSpc>
                          <a:spcPct val="107000"/>
                        </a:lnSpc>
                        <a:spcBef>
                          <a:spcPts val="0"/>
                        </a:spcBef>
                        <a:spcAft>
                          <a:spcPts val="0"/>
                        </a:spcAft>
                      </a:pPr>
                      <a:r>
                        <a:rPr lang="en-US" sz="1000">
                          <a:effectLst/>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tc>
                  <a:txBody>
                    <a:bodyPr/>
                    <a:lstStyle/>
                    <a:p>
                      <a:pPr marL="0" marR="0" algn="ctr">
                        <a:lnSpc>
                          <a:spcPct val="107000"/>
                        </a:lnSpc>
                        <a:spcBef>
                          <a:spcPts val="0"/>
                        </a:spcBef>
                        <a:spcAft>
                          <a:spcPts val="0"/>
                        </a:spcAft>
                      </a:pPr>
                      <a:r>
                        <a:rPr lang="en-US" sz="1000" dirty="0">
                          <a:effectLst/>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extLst>
                  <a:ext uri="{0D108BD9-81ED-4DB2-BD59-A6C34878D82A}">
                    <a16:rowId xmlns:a16="http://schemas.microsoft.com/office/drawing/2014/main" val="318124039"/>
                  </a:ext>
                </a:extLst>
              </a:tr>
              <a:tr h="163287">
                <a:tc rowSpan="7">
                  <a:txBody>
                    <a:bodyPr/>
                    <a:lstStyle/>
                    <a:p>
                      <a:pPr marL="0" marR="0" algn="ctr">
                        <a:lnSpc>
                          <a:spcPct val="107000"/>
                        </a:lnSpc>
                        <a:spcBef>
                          <a:spcPts val="0"/>
                        </a:spcBef>
                        <a:spcAft>
                          <a:spcPts val="0"/>
                        </a:spcAft>
                      </a:pPr>
                      <a:r>
                        <a:rPr lang="en-US" sz="1000">
                          <a:effectLst/>
                        </a:rPr>
                        <a:t>Southern Region</a:t>
                      </a:r>
                    </a:p>
                    <a:p>
                      <a:pPr marL="0" marR="0" algn="ctr">
                        <a:lnSpc>
                          <a:spcPct val="107000"/>
                        </a:lnSpc>
                        <a:spcBef>
                          <a:spcPts val="0"/>
                        </a:spcBef>
                        <a:spcAft>
                          <a:spcPts val="0"/>
                        </a:spcAft>
                      </a:pPr>
                      <a:r>
                        <a:rPr lang="en-US" sz="1000">
                          <a:effectLst/>
                        </a:rPr>
                        <a:t>Price Lines 15 - 21</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nchor="ctr"/>
                </a:tc>
                <a:tc>
                  <a:txBody>
                    <a:bodyPr/>
                    <a:lstStyle/>
                    <a:p>
                      <a:pPr marL="0" marR="0" algn="ctr">
                        <a:lnSpc>
                          <a:spcPct val="107000"/>
                        </a:lnSpc>
                        <a:spcBef>
                          <a:spcPts val="0"/>
                        </a:spcBef>
                        <a:spcAft>
                          <a:spcPts val="0"/>
                        </a:spcAft>
                      </a:pPr>
                      <a:r>
                        <a:rPr lang="en-US" sz="1000">
                          <a:effectLst/>
                        </a:rPr>
                        <a:t>15</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tc>
                  <a:txBody>
                    <a:bodyPr/>
                    <a:lstStyle/>
                    <a:p>
                      <a:pPr marL="0" marR="0" algn="ctr">
                        <a:lnSpc>
                          <a:spcPct val="107000"/>
                        </a:lnSpc>
                        <a:spcBef>
                          <a:spcPts val="0"/>
                        </a:spcBef>
                        <a:spcAft>
                          <a:spcPts val="0"/>
                        </a:spcAft>
                      </a:pPr>
                      <a:r>
                        <a:rPr lang="en-US" sz="1000">
                          <a:effectLst/>
                        </a:rPr>
                        <a:t>Steel Scrap HMS 1&amp;2 High Side MB-STE-0418</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extLst>
                  <a:ext uri="{0D108BD9-81ED-4DB2-BD59-A6C34878D82A}">
                    <a16:rowId xmlns:a16="http://schemas.microsoft.com/office/drawing/2014/main" val="2686788467"/>
                  </a:ext>
                </a:extLst>
              </a:tr>
              <a:tr h="160487">
                <a:tc vMerge="1">
                  <a:txBody>
                    <a:bodyPr/>
                    <a:lstStyle/>
                    <a:p>
                      <a:endParaRPr lang="en-US"/>
                    </a:p>
                  </a:txBody>
                  <a:tcPr/>
                </a:tc>
                <a:tc>
                  <a:txBody>
                    <a:bodyPr/>
                    <a:lstStyle/>
                    <a:p>
                      <a:pPr marL="0" marR="0" algn="ctr">
                        <a:lnSpc>
                          <a:spcPct val="107000"/>
                        </a:lnSpc>
                        <a:spcBef>
                          <a:spcPts val="0"/>
                        </a:spcBef>
                        <a:spcAft>
                          <a:spcPts val="0"/>
                        </a:spcAft>
                      </a:pPr>
                      <a:r>
                        <a:rPr lang="en-US" sz="1000">
                          <a:effectLst/>
                        </a:rPr>
                        <a:t>16</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tc>
                  <a:txBody>
                    <a:bodyPr/>
                    <a:lstStyle/>
                    <a:p>
                      <a:pPr marL="0" marR="0" algn="ctr">
                        <a:lnSpc>
                          <a:spcPct val="107000"/>
                        </a:lnSpc>
                        <a:spcBef>
                          <a:spcPts val="0"/>
                        </a:spcBef>
                        <a:spcAft>
                          <a:spcPts val="0"/>
                        </a:spcAft>
                      </a:pPr>
                      <a:r>
                        <a:rPr lang="en-US" sz="1000">
                          <a:effectLst/>
                        </a:rPr>
                        <a:t>Aluminum Mixed Clips High Side MB-AL-0028</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extLst>
                  <a:ext uri="{0D108BD9-81ED-4DB2-BD59-A6C34878D82A}">
                    <a16:rowId xmlns:a16="http://schemas.microsoft.com/office/drawing/2014/main" val="367679175"/>
                  </a:ext>
                </a:extLst>
              </a:tr>
              <a:tr h="303394">
                <a:tc vMerge="1">
                  <a:txBody>
                    <a:bodyPr/>
                    <a:lstStyle/>
                    <a:p>
                      <a:endParaRPr lang="en-US"/>
                    </a:p>
                  </a:txBody>
                  <a:tcPr/>
                </a:tc>
                <a:tc>
                  <a:txBody>
                    <a:bodyPr/>
                    <a:lstStyle/>
                    <a:p>
                      <a:pPr marL="0" marR="0" algn="ctr">
                        <a:lnSpc>
                          <a:spcPct val="107000"/>
                        </a:lnSpc>
                        <a:spcBef>
                          <a:spcPts val="0"/>
                        </a:spcBef>
                        <a:spcAft>
                          <a:spcPts val="0"/>
                        </a:spcAft>
                      </a:pPr>
                      <a:r>
                        <a:rPr lang="en-US" sz="1000">
                          <a:effectLst/>
                        </a:rPr>
                        <a:t>17</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tc>
                  <a:txBody>
                    <a:bodyPr/>
                    <a:lstStyle/>
                    <a:p>
                      <a:pPr marL="0" marR="0" algn="ctr">
                        <a:lnSpc>
                          <a:spcPct val="107000"/>
                        </a:lnSpc>
                        <a:spcBef>
                          <a:spcPts val="0"/>
                        </a:spcBef>
                        <a:spcAft>
                          <a:spcPts val="0"/>
                        </a:spcAft>
                      </a:pPr>
                      <a:r>
                        <a:rPr lang="en-US" sz="1000">
                          <a:effectLst/>
                        </a:rPr>
                        <a:t>Copper No. 2 Heavy Copper &amp; Wire High Side MB0CU-0304</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extLst>
                  <a:ext uri="{0D108BD9-81ED-4DB2-BD59-A6C34878D82A}">
                    <a16:rowId xmlns:a16="http://schemas.microsoft.com/office/drawing/2014/main" val="3476377988"/>
                  </a:ext>
                </a:extLst>
              </a:tr>
              <a:tr h="160487">
                <a:tc vMerge="1">
                  <a:txBody>
                    <a:bodyPr/>
                    <a:lstStyle/>
                    <a:p>
                      <a:endParaRPr lang="en-US"/>
                    </a:p>
                  </a:txBody>
                  <a:tcPr/>
                </a:tc>
                <a:tc>
                  <a:txBody>
                    <a:bodyPr/>
                    <a:lstStyle/>
                    <a:p>
                      <a:pPr marL="0" marR="0" algn="ctr">
                        <a:lnSpc>
                          <a:spcPct val="107000"/>
                        </a:lnSpc>
                        <a:spcBef>
                          <a:spcPts val="0"/>
                        </a:spcBef>
                        <a:spcAft>
                          <a:spcPts val="0"/>
                        </a:spcAft>
                      </a:pPr>
                      <a:r>
                        <a:rPr lang="en-US" sz="1000">
                          <a:effectLst/>
                        </a:rPr>
                        <a:t>18</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tc>
                  <a:txBody>
                    <a:bodyPr/>
                    <a:lstStyle/>
                    <a:p>
                      <a:pPr marL="0" marR="0" algn="ctr">
                        <a:lnSpc>
                          <a:spcPct val="107000"/>
                        </a:lnSpc>
                        <a:spcBef>
                          <a:spcPts val="0"/>
                        </a:spcBef>
                        <a:spcAft>
                          <a:spcPts val="0"/>
                        </a:spcAft>
                      </a:pPr>
                      <a:r>
                        <a:rPr lang="en-US" sz="1000">
                          <a:effectLst/>
                        </a:rPr>
                        <a:t>Stainless Steel 304, Solids, Clips High Side MB-STS-0255</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extLst>
                  <a:ext uri="{0D108BD9-81ED-4DB2-BD59-A6C34878D82A}">
                    <a16:rowId xmlns:a16="http://schemas.microsoft.com/office/drawing/2014/main" val="3426929916"/>
                  </a:ext>
                </a:extLst>
              </a:tr>
              <a:tr h="315396">
                <a:tc vMerge="1">
                  <a:txBody>
                    <a:bodyPr/>
                    <a:lstStyle/>
                    <a:p>
                      <a:endParaRPr lang="en-US"/>
                    </a:p>
                  </a:txBody>
                  <a:tcPr/>
                </a:tc>
                <a:tc>
                  <a:txBody>
                    <a:bodyPr/>
                    <a:lstStyle/>
                    <a:p>
                      <a:pPr marL="0" marR="0" algn="ctr">
                        <a:lnSpc>
                          <a:spcPct val="107000"/>
                        </a:lnSpc>
                        <a:spcBef>
                          <a:spcPts val="0"/>
                        </a:spcBef>
                        <a:spcAft>
                          <a:spcPts val="0"/>
                        </a:spcAft>
                      </a:pPr>
                      <a:r>
                        <a:rPr lang="en-US" sz="1000">
                          <a:effectLst/>
                        </a:rPr>
                        <a:t>19</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tc>
                  <a:txBody>
                    <a:bodyPr/>
                    <a:lstStyle/>
                    <a:p>
                      <a:pPr marL="0" marR="0" algn="ctr">
                        <a:lnSpc>
                          <a:spcPct val="107000"/>
                        </a:lnSpc>
                        <a:spcBef>
                          <a:spcPts val="0"/>
                        </a:spcBef>
                        <a:spcAft>
                          <a:spcPts val="0"/>
                        </a:spcAft>
                      </a:pPr>
                      <a:r>
                        <a:rPr lang="en-US" sz="1000">
                          <a:effectLst/>
                        </a:rPr>
                        <a:t>Lead Batteries Undrained, Whole Old Batteries High Side MB-PB-0112</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extLst>
                  <a:ext uri="{0D108BD9-81ED-4DB2-BD59-A6C34878D82A}">
                    <a16:rowId xmlns:a16="http://schemas.microsoft.com/office/drawing/2014/main" val="642634823"/>
                  </a:ext>
                </a:extLst>
              </a:tr>
              <a:tr h="160487">
                <a:tc vMerge="1">
                  <a:txBody>
                    <a:bodyPr/>
                    <a:lstStyle/>
                    <a:p>
                      <a:endParaRPr lang="en-US"/>
                    </a:p>
                  </a:txBody>
                  <a:tcPr/>
                </a:tc>
                <a:tc>
                  <a:txBody>
                    <a:bodyPr/>
                    <a:lstStyle/>
                    <a:p>
                      <a:pPr marL="0" marR="0" algn="ctr">
                        <a:lnSpc>
                          <a:spcPct val="107000"/>
                        </a:lnSpc>
                        <a:spcBef>
                          <a:spcPts val="0"/>
                        </a:spcBef>
                        <a:spcAft>
                          <a:spcPts val="0"/>
                        </a:spcAft>
                      </a:pPr>
                      <a:r>
                        <a:rPr lang="en-US" sz="1000">
                          <a:effectLst/>
                        </a:rPr>
                        <a:t>20</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tc>
                  <a:txBody>
                    <a:bodyPr/>
                    <a:lstStyle/>
                    <a:p>
                      <a:pPr marL="0" marR="0" algn="ctr">
                        <a:lnSpc>
                          <a:spcPct val="107000"/>
                        </a:lnSpc>
                        <a:spcBef>
                          <a:spcPts val="0"/>
                        </a:spcBef>
                        <a:spcAft>
                          <a:spcPts val="0"/>
                        </a:spcAft>
                      </a:pPr>
                      <a:r>
                        <a:rPr lang="en-US" sz="1000">
                          <a:effectLst/>
                        </a:rPr>
                        <a:t>Brass Yellow Brass Solids High Side MB-CU-0421</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extLst>
                  <a:ext uri="{0D108BD9-81ED-4DB2-BD59-A6C34878D82A}">
                    <a16:rowId xmlns:a16="http://schemas.microsoft.com/office/drawing/2014/main" val="994696275"/>
                  </a:ext>
                </a:extLst>
              </a:tr>
              <a:tr h="160487">
                <a:tc vMerge="1">
                  <a:txBody>
                    <a:bodyPr/>
                    <a:lstStyle/>
                    <a:p>
                      <a:endParaRPr lang="en-US"/>
                    </a:p>
                  </a:txBody>
                  <a:tcPr/>
                </a:tc>
                <a:tc>
                  <a:txBody>
                    <a:bodyPr/>
                    <a:lstStyle/>
                    <a:p>
                      <a:pPr marL="0" marR="0" algn="ctr">
                        <a:lnSpc>
                          <a:spcPct val="107000"/>
                        </a:lnSpc>
                        <a:spcBef>
                          <a:spcPts val="0"/>
                        </a:spcBef>
                        <a:spcAft>
                          <a:spcPts val="0"/>
                        </a:spcAft>
                      </a:pPr>
                      <a:r>
                        <a:rPr lang="en-US" sz="1000">
                          <a:effectLst/>
                        </a:rPr>
                        <a:t>21</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tc>
                  <a:txBody>
                    <a:bodyPr/>
                    <a:lstStyle/>
                    <a:p>
                      <a:pPr marL="0" marR="0" algn="ctr">
                        <a:lnSpc>
                          <a:spcPct val="107000"/>
                        </a:lnSpc>
                        <a:spcBef>
                          <a:spcPts val="0"/>
                        </a:spcBef>
                        <a:spcAft>
                          <a:spcPts val="0"/>
                        </a:spcAft>
                      </a:pPr>
                      <a:r>
                        <a:rPr lang="en-US" sz="1000" dirty="0">
                          <a:effectLst/>
                        </a:rPr>
                        <a:t>Heavy Soft Lead High Side MB-PB-0111</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5375" marR="65375" marT="0" marB="0"/>
                </a:tc>
                <a:extLst>
                  <a:ext uri="{0D108BD9-81ED-4DB2-BD59-A6C34878D82A}">
                    <a16:rowId xmlns:a16="http://schemas.microsoft.com/office/drawing/2014/main" val="57445993"/>
                  </a:ext>
                </a:extLst>
              </a:tr>
            </a:tbl>
          </a:graphicData>
        </a:graphic>
      </p:graphicFrame>
      <p:sp>
        <p:nvSpPr>
          <p:cNvPr id="5" name="Rectangle 1">
            <a:extLst>
              <a:ext uri="{FF2B5EF4-FFF2-40B4-BE49-F238E27FC236}">
                <a16:creationId xmlns:a16="http://schemas.microsoft.com/office/drawing/2014/main" id="{CA398848-6D67-3B12-6FDD-9860E2DB24B2}"/>
              </a:ext>
            </a:extLst>
          </p:cNvPr>
          <p:cNvSpPr>
            <a:spLocks noChangeArrowheads="1"/>
          </p:cNvSpPr>
          <p:nvPr/>
        </p:nvSpPr>
        <p:spPr bwMode="auto">
          <a:xfrm>
            <a:off x="385483" y="1131911"/>
            <a:ext cx="11438964" cy="800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State-Supplied Price Sheet consists of twenty one (21) price lines, which are grouped by geographical region (as referenced in </a:t>
            </a:r>
            <a:r>
              <a:rPr kumimoji="0" lang="en-US" altLang="en-US" sz="14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Section 4.2</a:t>
            </a:r>
            <a:r>
              <a:rPr kumimoji="0" lang="en-US" altLang="en-US" sz="14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US" altLang="en-US" sz="14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Geographical Regions</a:t>
            </a:r>
            <a:r>
              <a:rPr kumimoji="0" lang="en-US" altLang="en-US" sz="14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and itemized as referenced below:</a:t>
            </a:r>
            <a:endParaRPr kumimoji="0" lang="en-US"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 name="Content Placeholder 2">
            <a:extLst>
              <a:ext uri="{FF2B5EF4-FFF2-40B4-BE49-F238E27FC236}">
                <a16:creationId xmlns:a16="http://schemas.microsoft.com/office/drawing/2014/main" id="{B0D23BEB-8992-6C98-0306-247363730708}"/>
              </a:ext>
            </a:extLst>
          </p:cNvPr>
          <p:cNvSpPr txBox="1">
            <a:spLocks/>
          </p:cNvSpPr>
          <p:nvPr/>
        </p:nvSpPr>
        <p:spPr>
          <a:xfrm>
            <a:off x="385483" y="2033278"/>
            <a:ext cx="5552747" cy="3826738"/>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dirty="0"/>
              <a:t>See Section 3.28, State-Supplied Price Sheet Instructions, for directions.</a:t>
            </a:r>
          </a:p>
          <a:p>
            <a:r>
              <a:rPr lang="en-US" dirty="0"/>
              <a:t>Bidders can bid on one Region, all regions, or any combination thereof.</a:t>
            </a:r>
          </a:p>
          <a:p>
            <a:r>
              <a:rPr lang="en-US" dirty="0"/>
              <a:t>Regions are separated by tabs.</a:t>
            </a:r>
          </a:p>
          <a:p>
            <a:r>
              <a:rPr lang="en-US" dirty="0"/>
              <a:t>If bidding on a region, prices for all price lines must be provided.</a:t>
            </a:r>
          </a:p>
          <a:p>
            <a:r>
              <a:rPr lang="en-US" dirty="0"/>
              <a:t>Any changes or alterations to the State-Supplied Price Sheet may result in the Bidder’s Quote being deemed non-responsive.</a:t>
            </a:r>
          </a:p>
          <a:p>
            <a:endParaRPr lang="en-US" dirty="0"/>
          </a:p>
        </p:txBody>
      </p:sp>
    </p:spTree>
    <p:extLst>
      <p:ext uri="{BB962C8B-B14F-4D97-AF65-F5344CB8AC3E}">
        <p14:creationId xmlns:p14="http://schemas.microsoft.com/office/powerpoint/2010/main" val="39635041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a:t>Complete all required price lines on the State-Supplied Price Sheet pursuant to the Bid Solicitation instructions or Quote may be deemed non-responsive. Indicate “</a:t>
            </a:r>
            <a:r>
              <a:rPr lang="en-US" b="1" u="sng" dirty="0"/>
              <a:t>no charge</a:t>
            </a:r>
            <a:r>
              <a:rPr lang="en-US" dirty="0"/>
              <a:t>” if the cost is $0.  Do not leave any price line blank. </a:t>
            </a:r>
          </a:p>
          <a:p>
            <a:r>
              <a:rPr lang="en-US" dirty="0"/>
              <a:t>The State-Supplied Price Sheet must be completed in its entirety with no lines added or removed, or include additional language, assumptions or fees.</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t>
            </a:r>
            <a:r>
              <a:rPr lang="en-US" b="1" u="sng" dirty="0"/>
              <a:t>all tabs </a:t>
            </a:r>
            <a:r>
              <a:rPr lang="en-US" dirty="0"/>
              <a:t>on the State-Supplied Price Sheet.</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92500" lnSpcReduction="20000"/>
          </a:bodyPr>
          <a:lstStyle/>
          <a:p>
            <a:pPr lvl="1"/>
            <a:endParaRPr lang="en-US" dirty="0"/>
          </a:p>
          <a:p>
            <a:pPr lvl="1"/>
            <a:r>
              <a:rPr lang="en-US" dirty="0"/>
              <a:t>Review Bid Solicitation in its entirety and submit any questions prior to the deadline including exceptions to the SSTC. Updated documents will be posted in NJSTART and should be reviewed as posted.</a:t>
            </a:r>
          </a:p>
          <a:p>
            <a:pPr lvl="1"/>
            <a:endParaRPr lang="en-US" dirty="0"/>
          </a:p>
          <a:p>
            <a:pPr lvl="1"/>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endParaRPr lang="en-US" dirty="0">
              <a:solidFill>
                <a:srgbClr val="FF0000"/>
              </a:solidFill>
            </a:endParaRPr>
          </a:p>
          <a:p>
            <a:pPr lvl="1"/>
            <a:r>
              <a:rPr lang="en-US" dirty="0"/>
              <a:t>Be advised that this is NOT a Waiver or Delegated Purchasing Authority (“DPA”) procurement. The Quote may not be emailed, faxed, or hand-delivered.  The Quote may only be submitted through NJSTART.</a:t>
            </a:r>
          </a:p>
          <a:p>
            <a:pPr marL="457200" lvl="1" indent="0">
              <a:buNone/>
            </a:pPr>
            <a:endParaRPr lang="en-US" dirty="0"/>
          </a:p>
          <a:p>
            <a:pPr lvl="1"/>
            <a:r>
              <a:rPr lang="en-US" dirty="0"/>
              <a:t>Do not select “No Bid” on the NJSTART “General Tab” unless you are not intending to submit a bid. Your bid will not appear in the Bid Tab if this option is selected.</a:t>
            </a:r>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2000"/>
                                        <p:tgtEl>
                                          <p:spTgt spid="3">
                                            <p:txEl>
                                              <p:pRg st="7" end="7"/>
                                            </p:txEl>
                                          </p:spTgt>
                                        </p:tgtEl>
                                      </p:cBhvr>
                                    </p:animEffect>
                                    <p:anim calcmode="lin" valueType="num">
                                      <p:cBhvr>
                                        <p:cTn id="23"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a:xfrm>
            <a:off x="1104293" y="1694330"/>
            <a:ext cx="8946541" cy="4195481"/>
          </a:xfrm>
        </p:spPr>
        <p:txBody>
          <a:bodyPr/>
          <a:lstStyle/>
          <a:p>
            <a:endParaRPr lang="en-US" dirty="0"/>
          </a:p>
          <a:p>
            <a:endParaRPr lang="en-US" dirty="0"/>
          </a:p>
          <a:p>
            <a:endParaRPr lang="en-US" dirty="0"/>
          </a:p>
        </p:txBody>
      </p:sp>
      <p:sp>
        <p:nvSpPr>
          <p:cNvPr id="4" name="Rectangle 3"/>
          <p:cNvSpPr/>
          <p:nvPr/>
        </p:nvSpPr>
        <p:spPr>
          <a:xfrm>
            <a:off x="884222" y="2541058"/>
            <a:ext cx="11307778" cy="1938992"/>
          </a:xfrm>
          <a:prstGeom prst="rect">
            <a:avLst/>
          </a:prstGeom>
        </p:spPr>
        <p:txBody>
          <a:bodyPr wrap="square">
            <a:spAutoFit/>
          </a:bodyPr>
          <a:lstStyle/>
          <a:p>
            <a:r>
              <a:rPr lang="en-US" sz="4000" dirty="0"/>
              <a:t>Q&amp;A due by 2pm on September 15, 2025</a:t>
            </a:r>
          </a:p>
          <a:p>
            <a:endParaRPr lang="en-US" sz="4000" dirty="0"/>
          </a:p>
          <a:p>
            <a:r>
              <a:rPr lang="en-US" sz="4000" dirty="0"/>
              <a:t>Quotes due by 2pm on October 15, 2025</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UHEEMK3J3FEE-1573984473-763</_dlc_DocId>
    <_dlc_DocIdUrl xmlns="d4e5d782-6a70-4577-82ee-b2c87f6aa0d2">
      <Url>http://treassp19/sites/purchase/NJSTART Document Templates/_layouts/15/DocIdRedir.aspx?ID=UHEEMK3J3FEE-1573984473-763</Url>
      <Description>UHEEMK3J3FEE-1573984473-763</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312E865A-0D6C-468F-AD69-D8CD94906944}">
  <ds:schemaRefs>
    <ds:schemaRef ds:uri="http://schemas.microsoft.com/office/2006/metadata/properties"/>
    <ds:schemaRef ds:uri="http://schemas.microsoft.com/office/infopath/2007/PartnerControls"/>
    <ds:schemaRef ds:uri="http://schemas.microsoft.com/sharepoint/v3"/>
    <ds:schemaRef ds:uri="d4e5d782-6a70-4577-82ee-b2c87f6aa0d2"/>
  </ds:schemaRefs>
</ds:datastoreItem>
</file>

<file path=customXml/itemProps4.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1137</TotalTime>
  <Words>1276</Words>
  <Application>Microsoft Office PowerPoint</Application>
  <PresentationFormat>Widescreen</PresentationFormat>
  <Paragraphs>126</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Century Gothic</vt:lpstr>
      <vt:lpstr>Wingdings 3</vt:lpstr>
      <vt:lpstr>Ion</vt:lpstr>
      <vt:lpstr>Optional Pre-Quote Conference T2634 and Description 25DPP01189</vt:lpstr>
      <vt:lpstr>WELCOME &amp; INTRODUCTIONS </vt:lpstr>
      <vt:lpstr>PURPOSE &amp; GENERAL INFORMATION</vt:lpstr>
      <vt:lpstr>BID SOLICITATION AT A GLANCE</vt:lpstr>
      <vt:lpstr>BID SOLICITATION AT A GLANCE</vt:lpstr>
      <vt:lpstr>T2634 - State-Supplied Price Sheet Instructions </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Aponte, Karissa [TREAS]</cp:lastModifiedBy>
  <cp:revision>66</cp:revision>
  <cp:lastPrinted>2020-02-11T14:28:14Z</cp:lastPrinted>
  <dcterms:created xsi:type="dcterms:W3CDTF">2020-01-31T19:31:42Z</dcterms:created>
  <dcterms:modified xsi:type="dcterms:W3CDTF">2025-08-25T13:17:02Z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670481de-b77e-4e30-9820-ab025dba34ff</vt:lpwstr>
  </property>
  <property fmtid="{D5CDD505-2E9C-101B-9397-08002B2CF9AE}" pid="4" name="URL">
    <vt:lpwstr/>
  </property>
  <property fmtid="{D5CDD505-2E9C-101B-9397-08002B2CF9AE}" pid="5" name="DocumentSetDescription">
    <vt:lpwstr/>
  </property>
</Properties>
</file>