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notesMasterIdLst>
    <p:notesMasterId r:id="rId24"/>
  </p:notesMasterIdLst>
  <p:sldIdLst>
    <p:sldId id="256" r:id="rId6"/>
    <p:sldId id="257" r:id="rId7"/>
    <p:sldId id="260" r:id="rId8"/>
    <p:sldId id="276" r:id="rId9"/>
    <p:sldId id="270" r:id="rId10"/>
    <p:sldId id="277" r:id="rId11"/>
    <p:sldId id="278" r:id="rId12"/>
    <p:sldId id="279" r:id="rId13"/>
    <p:sldId id="280" r:id="rId14"/>
    <p:sldId id="271" r:id="rId15"/>
    <p:sldId id="281" r:id="rId16"/>
    <p:sldId id="272" r:id="rId17"/>
    <p:sldId id="275" r:id="rId18"/>
    <p:sldId id="274" r:id="rId19"/>
    <p:sldId id="268" r:id="rId20"/>
    <p:sldId id="269" r:id="rId21"/>
    <p:sldId id="273" r:id="rId22"/>
    <p:sldId id="267" r:id="rId2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tkowski, Emma [TREAS]" initials="RE[" lastIdx="2" clrIdx="0">
    <p:extLst>
      <p:ext uri="{19B8F6BF-5375-455C-9EA6-DF929625EA0E}">
        <p15:presenceInfo xmlns:p15="http://schemas.microsoft.com/office/powerpoint/2012/main" userId="S-1-5-21-3342024681-333314647-251681998-4913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8747" autoAdjust="0"/>
  </p:normalViewPr>
  <p:slideViewPr>
    <p:cSldViewPr snapToGrid="0">
      <p:cViewPr varScale="1">
        <p:scale>
          <a:sx n="68" d="100"/>
          <a:sy n="68" d="100"/>
        </p:scale>
        <p:origin x="91" y="82"/>
      </p:cViewPr>
      <p:guideLst/>
    </p:cSldViewPr>
  </p:slideViewPr>
  <p:notesTextViewPr>
    <p:cViewPr>
      <p:scale>
        <a:sx n="75" d="100"/>
        <a:sy n="75"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B6B2DD1F-ACD7-460D-A796-4A9B177A0591}" type="datetimeFigureOut">
              <a:rPr lang="en-US" smtClean="0"/>
              <a:t>6/3/2025</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85918319-45D7-4D26-8ECF-81BA06992FCF}" type="slidenum">
              <a:rPr lang="en-US" smtClean="0"/>
              <a:t>‹#›</a:t>
            </a:fld>
            <a:endParaRPr lang="en-US"/>
          </a:p>
        </p:txBody>
      </p:sp>
    </p:spTree>
    <p:extLst>
      <p:ext uri="{BB962C8B-B14F-4D97-AF65-F5344CB8AC3E}">
        <p14:creationId xmlns:p14="http://schemas.microsoft.com/office/powerpoint/2010/main" val="74627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85918319-45D7-4D26-8ECF-81BA06992FCF}" type="slidenum">
              <a:rPr lang="en-US" smtClean="0"/>
              <a:t>1</a:t>
            </a:fld>
            <a:endParaRPr lang="en-US"/>
          </a:p>
        </p:txBody>
      </p:sp>
    </p:spTree>
    <p:extLst>
      <p:ext uri="{BB962C8B-B14F-4D97-AF65-F5344CB8AC3E}">
        <p14:creationId xmlns:p14="http://schemas.microsoft.com/office/powerpoint/2010/main" val="40283552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2</a:t>
            </a:fld>
            <a:endParaRPr lang="en-US"/>
          </a:p>
        </p:txBody>
      </p:sp>
    </p:spTree>
    <p:extLst>
      <p:ext uri="{BB962C8B-B14F-4D97-AF65-F5344CB8AC3E}">
        <p14:creationId xmlns:p14="http://schemas.microsoft.com/office/powerpoint/2010/main" val="29525778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3</a:t>
            </a:fld>
            <a:endParaRPr lang="en-US"/>
          </a:p>
        </p:txBody>
      </p:sp>
    </p:spTree>
    <p:extLst>
      <p:ext uri="{BB962C8B-B14F-4D97-AF65-F5344CB8AC3E}">
        <p14:creationId xmlns:p14="http://schemas.microsoft.com/office/powerpoint/2010/main" val="9588122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85918319-45D7-4D26-8ECF-81BA06992FCF}" type="slidenum">
              <a:rPr lang="en-US" smtClean="0"/>
              <a:t>4</a:t>
            </a:fld>
            <a:endParaRPr lang="en-US"/>
          </a:p>
        </p:txBody>
      </p:sp>
    </p:spTree>
    <p:extLst>
      <p:ext uri="{BB962C8B-B14F-4D97-AF65-F5344CB8AC3E}">
        <p14:creationId xmlns:p14="http://schemas.microsoft.com/office/powerpoint/2010/main" val="32162612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5</a:t>
            </a:fld>
            <a:endParaRPr lang="en-US"/>
          </a:p>
        </p:txBody>
      </p:sp>
    </p:spTree>
    <p:extLst>
      <p:ext uri="{BB962C8B-B14F-4D97-AF65-F5344CB8AC3E}">
        <p14:creationId xmlns:p14="http://schemas.microsoft.com/office/powerpoint/2010/main" val="31017877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6</a:t>
            </a:fld>
            <a:endParaRPr lang="en-US"/>
          </a:p>
        </p:txBody>
      </p:sp>
    </p:spTree>
    <p:extLst>
      <p:ext uri="{BB962C8B-B14F-4D97-AF65-F5344CB8AC3E}">
        <p14:creationId xmlns:p14="http://schemas.microsoft.com/office/powerpoint/2010/main" val="4177964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7</a:t>
            </a:fld>
            <a:endParaRPr lang="en-US"/>
          </a:p>
        </p:txBody>
      </p:sp>
    </p:spTree>
    <p:extLst>
      <p:ext uri="{BB962C8B-B14F-4D97-AF65-F5344CB8AC3E}">
        <p14:creationId xmlns:p14="http://schemas.microsoft.com/office/powerpoint/2010/main" val="32598410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8</a:t>
            </a:fld>
            <a:endParaRPr lang="en-US"/>
          </a:p>
        </p:txBody>
      </p:sp>
    </p:spTree>
    <p:extLst>
      <p:ext uri="{BB962C8B-B14F-4D97-AF65-F5344CB8AC3E}">
        <p14:creationId xmlns:p14="http://schemas.microsoft.com/office/powerpoint/2010/main" val="42874804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9</a:t>
            </a:fld>
            <a:endParaRPr lang="en-US"/>
          </a:p>
        </p:txBody>
      </p:sp>
    </p:spTree>
    <p:extLst>
      <p:ext uri="{BB962C8B-B14F-4D97-AF65-F5344CB8AC3E}">
        <p14:creationId xmlns:p14="http://schemas.microsoft.com/office/powerpoint/2010/main" val="23923691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10</a:t>
            </a:fld>
            <a:endParaRPr lang="en-US"/>
          </a:p>
        </p:txBody>
      </p:sp>
    </p:spTree>
    <p:extLst>
      <p:ext uri="{BB962C8B-B14F-4D97-AF65-F5344CB8AC3E}">
        <p14:creationId xmlns:p14="http://schemas.microsoft.com/office/powerpoint/2010/main" val="28753793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11</a:t>
            </a:fld>
            <a:endParaRPr lang="en-US"/>
          </a:p>
        </p:txBody>
      </p:sp>
    </p:spTree>
    <p:extLst>
      <p:ext uri="{BB962C8B-B14F-4D97-AF65-F5344CB8AC3E}">
        <p14:creationId xmlns:p14="http://schemas.microsoft.com/office/powerpoint/2010/main" val="26942403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12</a:t>
            </a:fld>
            <a:endParaRPr lang="en-US"/>
          </a:p>
        </p:txBody>
      </p:sp>
    </p:spTree>
    <p:extLst>
      <p:ext uri="{BB962C8B-B14F-4D97-AF65-F5344CB8AC3E}">
        <p14:creationId xmlns:p14="http://schemas.microsoft.com/office/powerpoint/2010/main" val="18548155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13</a:t>
            </a:fld>
            <a:endParaRPr lang="en-US"/>
          </a:p>
        </p:txBody>
      </p:sp>
    </p:spTree>
    <p:extLst>
      <p:ext uri="{BB962C8B-B14F-4D97-AF65-F5344CB8AC3E}">
        <p14:creationId xmlns:p14="http://schemas.microsoft.com/office/powerpoint/2010/main" val="27885986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14</a:t>
            </a:fld>
            <a:endParaRPr lang="en-US"/>
          </a:p>
        </p:txBody>
      </p:sp>
    </p:spTree>
    <p:extLst>
      <p:ext uri="{BB962C8B-B14F-4D97-AF65-F5344CB8AC3E}">
        <p14:creationId xmlns:p14="http://schemas.microsoft.com/office/powerpoint/2010/main" val="1845308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15</a:t>
            </a:fld>
            <a:endParaRPr lang="en-US"/>
          </a:p>
        </p:txBody>
      </p:sp>
    </p:spTree>
    <p:extLst>
      <p:ext uri="{BB962C8B-B14F-4D97-AF65-F5344CB8AC3E}">
        <p14:creationId xmlns:p14="http://schemas.microsoft.com/office/powerpoint/2010/main" val="26349150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16</a:t>
            </a:fld>
            <a:endParaRPr lang="en-US"/>
          </a:p>
        </p:txBody>
      </p:sp>
    </p:spTree>
    <p:extLst>
      <p:ext uri="{BB962C8B-B14F-4D97-AF65-F5344CB8AC3E}">
        <p14:creationId xmlns:p14="http://schemas.microsoft.com/office/powerpoint/2010/main" val="19954093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17</a:t>
            </a:fld>
            <a:endParaRPr lang="en-US"/>
          </a:p>
        </p:txBody>
      </p:sp>
    </p:spTree>
    <p:extLst>
      <p:ext uri="{BB962C8B-B14F-4D97-AF65-F5344CB8AC3E}">
        <p14:creationId xmlns:p14="http://schemas.microsoft.com/office/powerpoint/2010/main" val="33091167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18</a:t>
            </a:fld>
            <a:endParaRPr lang="en-US"/>
          </a:p>
        </p:txBody>
      </p:sp>
    </p:spTree>
    <p:extLst>
      <p:ext uri="{BB962C8B-B14F-4D97-AF65-F5344CB8AC3E}">
        <p14:creationId xmlns:p14="http://schemas.microsoft.com/office/powerpoint/2010/main" val="12650826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6/3/2025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6/3/2025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6/3/2025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6/3/2025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6/3/2025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6/3/2025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6/3/2025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6/3/2025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6/3/2025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6/3/2025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6/3/2025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nj.gov/treasury/purchase/"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9.tmp"/></Relationships>
</file>

<file path=ppt/slides/_rels/slide16.xml.rels><?xml version="1.0" encoding="UTF-8" standalone="yes"?>
<Relationships xmlns="http://schemas.openxmlformats.org/package/2006/relationships"><Relationship Id="rId3" Type="http://schemas.openxmlformats.org/officeDocument/2006/relationships/hyperlink" Target="https://www.nj.gov/treasury/purchase/forms.shtml"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0.tmp"/></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smtClean="0"/>
              <a:t>Optional Pre-Quote Conference</a:t>
            </a:r>
            <a:br>
              <a:rPr lang="en-US" sz="5400" dirty="0" smtClean="0"/>
            </a:br>
            <a:r>
              <a:rPr lang="en-US" sz="4400" dirty="0" smtClean="0"/>
              <a:t>T3044 – Waterway Debris Assessment and Removal Services for Disasters </a:t>
            </a:r>
            <a:r>
              <a:rPr lang="en-US" sz="5400" dirty="0"/>
              <a:t/>
            </a:r>
            <a:br>
              <a:rPr lang="en-US" sz="5400" dirty="0"/>
            </a:br>
            <a:r>
              <a:rPr lang="en-US" sz="5400" dirty="0" smtClean="0"/>
              <a:t>25DPP01180</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June 19, 2025</a:t>
            </a:r>
          </a:p>
          <a:p>
            <a:r>
              <a:rPr lang="en-US" sz="2800" dirty="0" smtClean="0"/>
              <a:t>Quotes due by 2pm July 10, 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3"/>
              </a:rPr>
              <a:t>https://</a:t>
            </a:r>
            <a:r>
              <a:rPr lang="en-US" dirty="0" smtClean="0">
                <a:hlinkClick r:id="rId3"/>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29788" y="1152983"/>
            <a:ext cx="4342212" cy="5531032"/>
          </a:xfrm>
        </p:spPr>
      </p:pic>
      <p:sp>
        <p:nvSpPr>
          <p:cNvPr id="6" name="TextBox 5"/>
          <p:cNvSpPr txBox="1"/>
          <p:nvPr/>
        </p:nvSpPr>
        <p:spPr>
          <a:xfrm>
            <a:off x="5752213" y="1690576"/>
            <a:ext cx="5475767" cy="1200329"/>
          </a:xfrm>
          <a:prstGeom prst="rect">
            <a:avLst/>
          </a:prstGeom>
          <a:noFill/>
        </p:spPr>
        <p:txBody>
          <a:bodyPr wrap="square" rtlCol="0">
            <a:spAutoFit/>
          </a:bodyPr>
          <a:lstStyle/>
          <a:p>
            <a:r>
              <a:rPr lang="en-US" dirty="0" smtClean="0"/>
              <a:t>Cover Page:</a:t>
            </a:r>
          </a:p>
          <a:p>
            <a:pPr marL="285750" indent="-285750">
              <a:buFont typeface="Arial" panose="020B0604020202020204" pitchFamily="34" charset="0"/>
              <a:buChar char="•"/>
            </a:pPr>
            <a:r>
              <a:rPr lang="en-US" dirty="0" smtClean="0"/>
              <a:t>Bid Solicitation Title Information</a:t>
            </a:r>
          </a:p>
          <a:p>
            <a:pPr marL="285750" indent="-285750">
              <a:buFont typeface="Arial" panose="020B0604020202020204" pitchFamily="34" charset="0"/>
              <a:buChar char="•"/>
            </a:pPr>
            <a:r>
              <a:rPr lang="en-US" dirty="0" smtClean="0"/>
              <a:t>Submission dates</a:t>
            </a:r>
          </a:p>
          <a:p>
            <a:pPr marL="285750" indent="-285750">
              <a:buFont typeface="Arial" panose="020B0604020202020204" pitchFamily="34" charset="0"/>
              <a:buChar char="•"/>
            </a:pPr>
            <a:r>
              <a:rPr lang="en-US" dirty="0" smtClean="0"/>
              <a:t>Set-aside Requirements</a:t>
            </a:r>
          </a:p>
        </p:txBody>
      </p:sp>
      <p:sp>
        <p:nvSpPr>
          <p:cNvPr id="7" name="TextBox 6"/>
          <p:cNvSpPr txBox="1"/>
          <p:nvPr/>
        </p:nvSpPr>
        <p:spPr>
          <a:xfrm>
            <a:off x="5752213" y="3667098"/>
            <a:ext cx="4945585" cy="923330"/>
          </a:xfrm>
          <a:prstGeom prst="rect">
            <a:avLst/>
          </a:prstGeom>
          <a:noFill/>
        </p:spPr>
        <p:txBody>
          <a:bodyPr wrap="none" rtlCol="0">
            <a:spAutoFit/>
          </a:bodyPr>
          <a:lstStyle/>
          <a:p>
            <a:r>
              <a:rPr lang="en-US" b="1" dirty="0" smtClean="0"/>
              <a:t>Electronic Q&amp;A Due: June 19, 2025 by 2PM</a:t>
            </a:r>
          </a:p>
          <a:p>
            <a:endParaRPr lang="en-US" b="1" dirty="0"/>
          </a:p>
          <a:p>
            <a:r>
              <a:rPr lang="en-US" b="1" dirty="0" smtClean="0"/>
              <a:t>Quotes Due: July 10, 2025</a:t>
            </a:r>
            <a:endParaRPr lang="en-US" b="1" dirty="0"/>
          </a:p>
        </p:txBody>
      </p:sp>
    </p:spTree>
    <p:extLst>
      <p:ext uri="{BB962C8B-B14F-4D97-AF65-F5344CB8AC3E}">
        <p14:creationId xmlns:p14="http://schemas.microsoft.com/office/powerpoint/2010/main" val="2398876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Section 1: </a:t>
            </a:r>
            <a:r>
              <a:rPr lang="en-US" sz="2400" dirty="0"/>
              <a:t>Introduction and Summary of the Bid </a:t>
            </a:r>
            <a:r>
              <a:rPr lang="en-US" sz="2400" dirty="0" smtClean="0"/>
              <a:t>Solicitation</a:t>
            </a:r>
          </a:p>
          <a:p>
            <a:pPr lvl="1"/>
            <a:r>
              <a:rPr lang="en-US" sz="2200" dirty="0" smtClean="0"/>
              <a:t>Purpose and Intent (Section 1.1)</a:t>
            </a:r>
          </a:p>
          <a:p>
            <a:pPr lvl="1"/>
            <a:r>
              <a:rPr lang="en-US" sz="2200" dirty="0" smtClean="0"/>
              <a:t>Background (Section 1.2) </a:t>
            </a:r>
          </a:p>
          <a:p>
            <a:pPr lvl="1"/>
            <a:r>
              <a:rPr lang="en-US" sz="2200" dirty="0" smtClean="0"/>
              <a:t>Order of Precedence of Contractual Terms  (Section 1.9)</a:t>
            </a:r>
            <a:endParaRPr lang="en-US" sz="2200" dirty="0"/>
          </a:p>
          <a:p>
            <a:r>
              <a:rPr lang="en-US" sz="2400" dirty="0" smtClean="0"/>
              <a:t>Section 2: </a:t>
            </a:r>
            <a:r>
              <a:rPr lang="en-US" sz="2400" dirty="0"/>
              <a:t>Pre-Quote Submission </a:t>
            </a:r>
            <a:r>
              <a:rPr lang="en-US" sz="2400" dirty="0" smtClean="0"/>
              <a:t>Information </a:t>
            </a:r>
            <a:r>
              <a:rPr lang="en-US" sz="2400" dirty="0"/>
              <a:t>e-Q&amp;A, exceptions to the SSTC, Bid Amendments</a:t>
            </a:r>
            <a:r>
              <a:rPr lang="en-US" sz="2400" dirty="0" smtClean="0"/>
              <a:t>)</a:t>
            </a:r>
          </a:p>
          <a:p>
            <a:pPr lvl="1"/>
            <a:r>
              <a:rPr lang="en-US" sz="2200" dirty="0" smtClean="0"/>
              <a:t>Q&amp;A (Section 2.1)</a:t>
            </a:r>
          </a:p>
          <a:p>
            <a:pPr lvl="1"/>
            <a:r>
              <a:rPr lang="en-US" sz="2200" dirty="0" smtClean="0"/>
              <a:t>Exceptions to the New Jersey Standard Terms and Conditions (Section 2.2) </a:t>
            </a:r>
          </a:p>
          <a:p>
            <a:pPr lvl="1"/>
            <a:r>
              <a:rPr lang="en-US" sz="2200" dirty="0" smtClean="0"/>
              <a:t>Bid Amendments (Section 2.3)</a:t>
            </a:r>
          </a:p>
          <a:p>
            <a:endParaRPr lang="en-US" sz="2400"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down)">
                                      <p:cBhvr>
                                        <p:cTn id="21" dur="500"/>
                                        <p:tgtEl>
                                          <p:spTgt spid="3">
                                            <p:txEl>
                                              <p:pRg st="4" end="4"/>
                                            </p:tx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wipe(down)">
                                      <p:cBhvr>
                                        <p:cTn id="24" dur="500"/>
                                        <p:tgtEl>
                                          <p:spTgt spid="3">
                                            <p:txEl>
                                              <p:pRg st="5" end="5"/>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down)">
                                      <p:cBhvr>
                                        <p:cTn id="27" dur="500"/>
                                        <p:tgtEl>
                                          <p:spTgt spid="3">
                                            <p:txEl>
                                              <p:pRg st="6" end="6"/>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wipe(down)">
                                      <p:cBhvr>
                                        <p:cTn id="3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Please review this section carefully:</a:t>
            </a:r>
          </a:p>
          <a:p>
            <a:pPr lvl="1"/>
            <a:r>
              <a:rPr lang="en-US" dirty="0" smtClean="0"/>
              <a:t>Section 3: Quote Submission Requirements – including, but not limited to:</a:t>
            </a:r>
          </a:p>
          <a:p>
            <a:pPr lvl="2"/>
            <a:r>
              <a:rPr lang="en-US" dirty="0" smtClean="0"/>
              <a:t>Forms (Section 3.13)</a:t>
            </a:r>
          </a:p>
          <a:p>
            <a:pPr lvl="2"/>
            <a:r>
              <a:rPr lang="en-US" dirty="0" smtClean="0"/>
              <a:t>Confidentiality/ Commitment to Defend (Section 3.13.7)</a:t>
            </a:r>
          </a:p>
          <a:p>
            <a:pPr lvl="2"/>
            <a:r>
              <a:rPr lang="en-US" dirty="0" smtClean="0"/>
              <a:t>Subcontractor Utilization Plan (Section 3.13.8)</a:t>
            </a:r>
          </a:p>
          <a:p>
            <a:pPr lvl="2"/>
            <a:r>
              <a:rPr lang="en-US" dirty="0" smtClean="0"/>
              <a:t>Public Works Contractor Registration (Section 3.13.15)</a:t>
            </a:r>
          </a:p>
          <a:p>
            <a:pPr lvl="2"/>
            <a:r>
              <a:rPr lang="en-US" dirty="0" smtClean="0"/>
              <a:t>A-901 License (3.13.16)</a:t>
            </a:r>
          </a:p>
          <a:p>
            <a:pPr lvl="2"/>
            <a:r>
              <a:rPr lang="en-US" dirty="0" smtClean="0"/>
              <a:t>Technical Quote (Section 3.14)</a:t>
            </a:r>
          </a:p>
          <a:p>
            <a:pPr lvl="2"/>
            <a:r>
              <a:rPr lang="en-US" dirty="0" smtClean="0"/>
              <a:t>Management Overview (Section 3.15)</a:t>
            </a:r>
          </a:p>
          <a:p>
            <a:pPr lvl="2"/>
            <a:r>
              <a:rPr lang="en-US" dirty="0" smtClean="0"/>
              <a:t>Resumes (3.23)</a:t>
            </a:r>
          </a:p>
          <a:p>
            <a:pPr lvl="2"/>
            <a:r>
              <a:rPr lang="en-US" dirty="0" smtClean="0"/>
              <a:t>Financial Capability (Section 3.25)</a:t>
            </a:r>
          </a:p>
          <a:p>
            <a:pPr lvl="2"/>
            <a:r>
              <a:rPr lang="en-US" dirty="0" smtClean="0"/>
              <a:t>State-Supplied Price Sheet (3.26)</a:t>
            </a:r>
          </a:p>
        </p:txBody>
      </p:sp>
    </p:spTree>
    <p:extLst>
      <p:ext uri="{BB962C8B-B14F-4D97-AF65-F5344CB8AC3E}">
        <p14:creationId xmlns:p14="http://schemas.microsoft.com/office/powerpoint/2010/main" val="11318709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 </a:t>
            </a:r>
            <a:endParaRPr lang="en-US" dirty="0"/>
          </a:p>
        </p:txBody>
      </p:sp>
      <p:sp>
        <p:nvSpPr>
          <p:cNvPr id="3" name="Content Placeholder 2"/>
          <p:cNvSpPr>
            <a:spLocks noGrp="1"/>
          </p:cNvSpPr>
          <p:nvPr>
            <p:ph idx="1"/>
          </p:nvPr>
        </p:nvSpPr>
        <p:spPr>
          <a:xfrm>
            <a:off x="646111" y="1176044"/>
            <a:ext cx="5642262" cy="2597303"/>
          </a:xfrm>
        </p:spPr>
        <p:txBody>
          <a:bodyPr>
            <a:normAutofit/>
          </a:bodyPr>
          <a:lstStyle/>
          <a:p>
            <a:r>
              <a:rPr lang="en-US" dirty="0" smtClean="0"/>
              <a:t>Bidders </a:t>
            </a:r>
            <a:r>
              <a:rPr lang="en-US" b="1" dirty="0"/>
              <a:t>SHALL</a:t>
            </a:r>
            <a:r>
              <a:rPr lang="en-US" dirty="0"/>
              <a:t> </a:t>
            </a:r>
            <a:r>
              <a:rPr lang="en-US" dirty="0" smtClean="0"/>
              <a:t>submit</a:t>
            </a:r>
            <a:r>
              <a:rPr lang="en-US" dirty="0"/>
              <a:t> </a:t>
            </a:r>
            <a:r>
              <a:rPr lang="en-US" dirty="0" smtClean="0"/>
              <a:t>(Mandatory):</a:t>
            </a:r>
            <a:endParaRPr lang="en-US" dirty="0"/>
          </a:p>
          <a:p>
            <a:pPr lvl="1"/>
            <a:r>
              <a:rPr lang="en-US" dirty="0"/>
              <a:t>Technical Quote (Section 3.14)</a:t>
            </a:r>
          </a:p>
          <a:p>
            <a:pPr lvl="1"/>
            <a:r>
              <a:rPr lang="en-US" dirty="0"/>
              <a:t>Management Overview (Section 3.15)</a:t>
            </a:r>
          </a:p>
          <a:p>
            <a:pPr lvl="1"/>
            <a:r>
              <a:rPr lang="en-US" dirty="0"/>
              <a:t>State-Supplied Price Sheet (Section 3.26)</a:t>
            </a:r>
          </a:p>
          <a:p>
            <a:pPr lvl="1">
              <a:buFont typeface="Wingdings" panose="05000000000000000000" pitchFamily="2" charset="2"/>
              <a:buChar char="Ø"/>
            </a:pPr>
            <a:r>
              <a:rPr lang="en-US" sz="1600" dirty="0"/>
              <a:t>Public Works Contractor Registration, Section 3.13.15, </a:t>
            </a:r>
            <a:r>
              <a:rPr lang="en-US" sz="1600" b="1" dirty="0"/>
              <a:t>MUST</a:t>
            </a:r>
            <a:r>
              <a:rPr lang="en-US" sz="1600" dirty="0"/>
              <a:t> possess at time of quote opening for Bidder and applicable </a:t>
            </a:r>
            <a:r>
              <a:rPr lang="en-US" sz="1600" dirty="0" smtClean="0"/>
              <a:t>subcontractors.</a:t>
            </a:r>
            <a:endParaRPr lang="en-US" sz="1600" dirty="0"/>
          </a:p>
          <a:p>
            <a:pPr lvl="1">
              <a:buClr>
                <a:schemeClr val="accent1"/>
              </a:buClr>
              <a:buFont typeface="Wingdings" panose="05000000000000000000" pitchFamily="2" charset="2"/>
              <a:buChar char="Ø"/>
            </a:pPr>
            <a:endParaRPr lang="en-US" sz="1600" dirty="0"/>
          </a:p>
          <a:p>
            <a:pPr marL="0" indent="0">
              <a:buNone/>
            </a:pPr>
            <a:endParaRPr lang="en-US" dirty="0"/>
          </a:p>
        </p:txBody>
      </p:sp>
      <p:sp>
        <p:nvSpPr>
          <p:cNvPr id="4" name="TextBox 3"/>
          <p:cNvSpPr txBox="1"/>
          <p:nvPr/>
        </p:nvSpPr>
        <p:spPr>
          <a:xfrm>
            <a:off x="6288373" y="1289153"/>
            <a:ext cx="4924269" cy="2031325"/>
          </a:xfrm>
          <a:prstGeom prst="rect">
            <a:avLst/>
          </a:prstGeom>
          <a:noFill/>
        </p:spPr>
        <p:txBody>
          <a:bodyPr wrap="square" rtlCol="0">
            <a:spAutoFit/>
          </a:bodyPr>
          <a:lstStyle/>
          <a:p>
            <a:pPr marL="285750" indent="-285750">
              <a:buFont typeface="Wingdings" panose="05000000000000000000" pitchFamily="2" charset="2"/>
              <a:buChar char="Ø"/>
            </a:pPr>
            <a:r>
              <a:rPr lang="en-US" dirty="0"/>
              <a:t>Bidders </a:t>
            </a:r>
            <a:r>
              <a:rPr lang="en-US" b="1" dirty="0" smtClean="0"/>
              <a:t>SHALL</a:t>
            </a:r>
            <a:r>
              <a:rPr lang="en-US" dirty="0" smtClean="0"/>
              <a:t> </a:t>
            </a:r>
            <a:r>
              <a:rPr lang="en-US" dirty="0"/>
              <a:t>submit with Quote (Mandatory</a:t>
            </a:r>
            <a:r>
              <a:rPr lang="en-US" dirty="0" smtClean="0"/>
              <a:t>):</a:t>
            </a:r>
            <a:endParaRPr lang="en-US" sz="1600" dirty="0"/>
          </a:p>
          <a:p>
            <a:pPr marL="742950" lvl="1" indent="-285750">
              <a:buFont typeface="Wingdings" panose="05000000000000000000" pitchFamily="2" charset="2"/>
              <a:buChar char="Ø"/>
            </a:pPr>
            <a:r>
              <a:rPr lang="en-US" dirty="0"/>
              <a:t>Ownership Disclosure Form, Section </a:t>
            </a:r>
            <a:r>
              <a:rPr lang="en-US" dirty="0" smtClean="0"/>
              <a:t>3.13.2</a:t>
            </a:r>
          </a:p>
          <a:p>
            <a:pPr marL="742950" lvl="1" indent="-285750">
              <a:buFont typeface="Wingdings" panose="05000000000000000000" pitchFamily="2" charset="2"/>
              <a:buChar char="Ø"/>
            </a:pPr>
            <a:r>
              <a:rPr lang="en-US" dirty="0"/>
              <a:t>If your firm intends to subcontract, the Subcontractor Utilization Plan, Section </a:t>
            </a:r>
            <a:r>
              <a:rPr lang="en-US" dirty="0" smtClean="0"/>
              <a:t>3.13.8</a:t>
            </a:r>
          </a:p>
        </p:txBody>
      </p:sp>
      <p:sp>
        <p:nvSpPr>
          <p:cNvPr id="5" name="TextBox 4"/>
          <p:cNvSpPr txBox="1"/>
          <p:nvPr/>
        </p:nvSpPr>
        <p:spPr>
          <a:xfrm>
            <a:off x="1006997" y="3773347"/>
            <a:ext cx="10370916" cy="3693319"/>
          </a:xfrm>
          <a:prstGeom prst="rect">
            <a:avLst/>
          </a:prstGeom>
          <a:noFill/>
        </p:spPr>
        <p:txBody>
          <a:bodyPr wrap="square" rtlCol="0">
            <a:spAutoFit/>
          </a:bodyPr>
          <a:lstStyle/>
          <a:p>
            <a:pPr marL="285750" indent="-285750">
              <a:buFont typeface="Century Gothic" panose="020B0502020202020204" pitchFamily="34" charset="0"/>
              <a:buChar char="►"/>
            </a:pPr>
            <a:r>
              <a:rPr lang="en-US" dirty="0" smtClean="0"/>
              <a:t>Bidders </a:t>
            </a:r>
            <a:r>
              <a:rPr lang="en-US" b="1" dirty="0" smtClean="0"/>
              <a:t>MUST</a:t>
            </a:r>
            <a:r>
              <a:rPr lang="en-US" dirty="0" smtClean="0"/>
              <a:t> submit (before Award):</a:t>
            </a:r>
          </a:p>
          <a:p>
            <a:pPr marL="742950" lvl="1" indent="-285750">
              <a:buFont typeface="Century Gothic" panose="020B0502020202020204" pitchFamily="34" charset="0"/>
              <a:buChar char="►"/>
            </a:pPr>
            <a:r>
              <a:rPr lang="en-US" dirty="0"/>
              <a:t>Affirmative Action Compliance, Section </a:t>
            </a:r>
            <a:r>
              <a:rPr lang="en-US" dirty="0" smtClean="0"/>
              <a:t>3.13.10</a:t>
            </a:r>
          </a:p>
          <a:p>
            <a:pPr marL="742950" lvl="1" indent="-285750">
              <a:buFont typeface="Century Gothic" panose="020B0502020202020204" pitchFamily="34" charset="0"/>
              <a:buChar char="►"/>
            </a:pPr>
            <a:r>
              <a:rPr lang="en-US" dirty="0"/>
              <a:t>Business Registration, Section </a:t>
            </a:r>
            <a:r>
              <a:rPr lang="en-US" dirty="0" smtClean="0"/>
              <a:t>3.13.13</a:t>
            </a:r>
          </a:p>
          <a:p>
            <a:pPr marL="742950" lvl="1" indent="-285750">
              <a:buFont typeface="Century Gothic" panose="020B0502020202020204" pitchFamily="34" charset="0"/>
              <a:buChar char="►"/>
            </a:pPr>
            <a:r>
              <a:rPr lang="en-US" dirty="0"/>
              <a:t>A-901 License, Section 3.13.16, required prior to award for Bidder and applicable subcontractors. </a:t>
            </a:r>
            <a:r>
              <a:rPr lang="en-US" dirty="0">
                <a:solidFill>
                  <a:srgbClr val="FFFF00"/>
                </a:solidFill>
              </a:rPr>
              <a:t>Bidder must have submitted a valid and administratively complete A-901 License application with the New Jersey Attorney General’s Office at time of Quote opening</a:t>
            </a:r>
            <a:r>
              <a:rPr lang="en-US" dirty="0" smtClean="0">
                <a:solidFill>
                  <a:srgbClr val="FFFF00"/>
                </a:solidFill>
              </a:rPr>
              <a:t>.</a:t>
            </a:r>
          </a:p>
          <a:p>
            <a:pPr marL="742950" lvl="1" indent="-285750">
              <a:buFont typeface="Century Gothic" panose="020B0502020202020204" pitchFamily="34" charset="0"/>
              <a:buChar char="►"/>
            </a:pPr>
            <a:r>
              <a:rPr lang="en-US" dirty="0"/>
              <a:t>Certificate of Public Convenience and Necessity, Section </a:t>
            </a:r>
            <a:r>
              <a:rPr lang="en-US" dirty="0" smtClean="0"/>
              <a:t>3.13.17, for Bidder and applicable subcontractors</a:t>
            </a:r>
          </a:p>
          <a:p>
            <a:pPr marL="742950" lvl="1" indent="-285750">
              <a:buFont typeface="Century Gothic" panose="020B0502020202020204" pitchFamily="34" charset="0"/>
              <a:buChar char="►"/>
            </a:pPr>
            <a:r>
              <a:rPr lang="en-US" dirty="0" smtClean="0"/>
              <a:t>Proof of Bonding Capacity, Section 3.19</a:t>
            </a:r>
            <a:endParaRPr lang="en-US" dirty="0"/>
          </a:p>
          <a:p>
            <a:pPr marL="742950" lvl="1" indent="-285750">
              <a:buFont typeface="Century Gothic" panose="020B0502020202020204" pitchFamily="34" charset="0"/>
              <a:buChar char="►"/>
            </a:pPr>
            <a:endParaRPr lang="en-US" dirty="0"/>
          </a:p>
          <a:p>
            <a:endParaRPr lang="en-US" dirty="0"/>
          </a:p>
          <a:p>
            <a:endParaRPr lang="en-US" dirty="0"/>
          </a:p>
        </p:txBody>
      </p:sp>
    </p:spTree>
    <p:extLst>
      <p:ext uri="{BB962C8B-B14F-4D97-AF65-F5344CB8AC3E}">
        <p14:creationId xmlns:p14="http://schemas.microsoft.com/office/powerpoint/2010/main" val="10975884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 </a:t>
            </a:r>
            <a:endParaRPr lang="en-US" dirty="0"/>
          </a:p>
        </p:txBody>
      </p:sp>
      <p:sp>
        <p:nvSpPr>
          <p:cNvPr id="3" name="Content Placeholder 2"/>
          <p:cNvSpPr>
            <a:spLocks noGrp="1"/>
          </p:cNvSpPr>
          <p:nvPr>
            <p:ph idx="1"/>
          </p:nvPr>
        </p:nvSpPr>
        <p:spPr>
          <a:xfrm>
            <a:off x="422031" y="1318847"/>
            <a:ext cx="4431323" cy="4642338"/>
          </a:xfrm>
        </p:spPr>
        <p:txBody>
          <a:bodyPr>
            <a:normAutofit fontScale="92500" lnSpcReduction="20000"/>
          </a:bodyPr>
          <a:lstStyle/>
          <a:p>
            <a:pPr>
              <a:buClr>
                <a:schemeClr val="accent1"/>
              </a:buClr>
              <a:buFont typeface="Wingdings" panose="05000000000000000000" pitchFamily="2" charset="2"/>
              <a:buChar char="Ø"/>
            </a:pPr>
            <a:r>
              <a:rPr lang="en-US" dirty="0"/>
              <a:t>Bidders </a:t>
            </a:r>
            <a:r>
              <a:rPr lang="en-US" b="1" dirty="0"/>
              <a:t>SHOULD</a:t>
            </a:r>
            <a:r>
              <a:rPr lang="en-US" dirty="0"/>
              <a:t> submit with Quote (Strongly Recommended), required prior to award</a:t>
            </a:r>
            <a:endParaRPr lang="en-US" sz="1600" dirty="0"/>
          </a:p>
          <a:p>
            <a:pPr lvl="1">
              <a:buClr>
                <a:schemeClr val="accent1"/>
              </a:buClr>
              <a:buFont typeface="Wingdings" panose="05000000000000000000" pitchFamily="2" charset="2"/>
              <a:buChar char="Ø"/>
            </a:pPr>
            <a:r>
              <a:rPr lang="en-US" sz="1600" dirty="0"/>
              <a:t>Offer and Acceptance Page, Section 3.13.1</a:t>
            </a:r>
          </a:p>
          <a:p>
            <a:pPr lvl="1">
              <a:buClr>
                <a:schemeClr val="accent1"/>
              </a:buClr>
              <a:buFont typeface="Wingdings" panose="05000000000000000000" pitchFamily="2" charset="2"/>
              <a:buChar char="Ø"/>
            </a:pPr>
            <a:r>
              <a:rPr lang="en-US" sz="1600" dirty="0"/>
              <a:t>Disclosure of Investment Activities in Iran, Section 3.13.3 </a:t>
            </a:r>
          </a:p>
          <a:p>
            <a:pPr lvl="1">
              <a:buClr>
                <a:schemeClr val="accent1"/>
              </a:buClr>
              <a:buFont typeface="Wingdings" panose="05000000000000000000" pitchFamily="2" charset="2"/>
              <a:buChar char="Ø"/>
            </a:pPr>
            <a:r>
              <a:rPr lang="en-US" sz="1600" dirty="0"/>
              <a:t>Disclosure of Investigations and Other Actions Involving the Bidder Form, Section 3.13.4</a:t>
            </a:r>
          </a:p>
          <a:p>
            <a:pPr lvl="1">
              <a:buClr>
                <a:schemeClr val="accent1"/>
              </a:buClr>
              <a:buFont typeface="Wingdings" panose="05000000000000000000" pitchFamily="2" charset="2"/>
              <a:buChar char="Ø"/>
            </a:pPr>
            <a:r>
              <a:rPr lang="en-US" sz="1600" dirty="0"/>
              <a:t>MacBride Principles, Section 3.13.5 </a:t>
            </a:r>
          </a:p>
          <a:p>
            <a:pPr lvl="1">
              <a:buClr>
                <a:schemeClr val="accent1"/>
              </a:buClr>
              <a:buFont typeface="Wingdings" panose="05000000000000000000" pitchFamily="2" charset="2"/>
              <a:buChar char="Ø"/>
            </a:pPr>
            <a:r>
              <a:rPr lang="en-US" sz="1600" dirty="0"/>
              <a:t>Source Disclosure, Section13.6</a:t>
            </a:r>
          </a:p>
          <a:p>
            <a:pPr lvl="1">
              <a:buClr>
                <a:schemeClr val="accent1"/>
              </a:buClr>
              <a:buFont typeface="Wingdings" panose="05000000000000000000" pitchFamily="2" charset="2"/>
              <a:buChar char="Ø"/>
            </a:pPr>
            <a:r>
              <a:rPr lang="en-US" sz="1600" dirty="0"/>
              <a:t>Confidentiality/Commitment to Defend, Section 3.13.7</a:t>
            </a:r>
          </a:p>
          <a:p>
            <a:pPr lvl="1">
              <a:buClr>
                <a:schemeClr val="accent1"/>
              </a:buClr>
              <a:buFont typeface="Wingdings" panose="05000000000000000000" pitchFamily="2" charset="2"/>
              <a:buChar char="Ø"/>
            </a:pPr>
            <a:r>
              <a:rPr lang="en-US" sz="1600" dirty="0"/>
              <a:t>Certification of Non-Involvement in Prohibited Activities in Russia or Belarus, Section 3.13.14</a:t>
            </a:r>
          </a:p>
        </p:txBody>
      </p:sp>
      <p:sp>
        <p:nvSpPr>
          <p:cNvPr id="5" name="TextBox 4"/>
          <p:cNvSpPr txBox="1"/>
          <p:nvPr/>
        </p:nvSpPr>
        <p:spPr>
          <a:xfrm>
            <a:off x="5077434" y="1507795"/>
            <a:ext cx="6404653" cy="2308324"/>
          </a:xfrm>
          <a:prstGeom prst="rect">
            <a:avLst/>
          </a:prstGeom>
          <a:noFill/>
        </p:spPr>
        <p:txBody>
          <a:bodyPr wrap="square" rtlCol="0">
            <a:spAutoFit/>
          </a:bodyPr>
          <a:lstStyle/>
          <a:p>
            <a:pPr marL="285750" indent="-285750">
              <a:buFont typeface="Century Gothic" panose="020B0502020202020204" pitchFamily="34" charset="0"/>
              <a:buChar char="►"/>
            </a:pPr>
            <a:r>
              <a:rPr lang="en-US" dirty="0"/>
              <a:t>Bidders </a:t>
            </a:r>
            <a:r>
              <a:rPr lang="en-US" b="1" dirty="0" smtClean="0"/>
              <a:t>SHOULD</a:t>
            </a:r>
            <a:r>
              <a:rPr lang="en-US" dirty="0" smtClean="0"/>
              <a:t> </a:t>
            </a:r>
            <a:r>
              <a:rPr lang="en-US" dirty="0"/>
              <a:t>submit:</a:t>
            </a:r>
          </a:p>
          <a:p>
            <a:pPr marL="742950" lvl="1" indent="-285750">
              <a:buFont typeface="Century Gothic" panose="020B0502020202020204" pitchFamily="34" charset="0"/>
              <a:buChar char="►"/>
            </a:pPr>
            <a:r>
              <a:rPr lang="en-US" dirty="0"/>
              <a:t>Contract </a:t>
            </a:r>
            <a:r>
              <a:rPr lang="en-US" dirty="0" smtClean="0"/>
              <a:t>Management (Section 3.16)</a:t>
            </a:r>
          </a:p>
          <a:p>
            <a:pPr marL="742950" lvl="1" indent="-285750">
              <a:buFont typeface="Century Gothic" panose="020B0502020202020204" pitchFamily="34" charset="0"/>
              <a:buChar char="►"/>
            </a:pPr>
            <a:r>
              <a:rPr lang="en-US" dirty="0"/>
              <a:t>Organizational Experience (Section 3.20</a:t>
            </a:r>
            <a:r>
              <a:rPr lang="en-US" dirty="0" smtClean="0"/>
              <a:t>)</a:t>
            </a:r>
          </a:p>
          <a:p>
            <a:pPr marL="742950" lvl="1" indent="-285750">
              <a:buFont typeface="Century Gothic" panose="020B0502020202020204" pitchFamily="34" charset="0"/>
              <a:buChar char="►"/>
            </a:pPr>
            <a:r>
              <a:rPr lang="en-US" dirty="0"/>
              <a:t>Organization Charts (Section 3.22</a:t>
            </a:r>
            <a:r>
              <a:rPr lang="en-US" dirty="0" smtClean="0"/>
              <a:t>)</a:t>
            </a:r>
          </a:p>
          <a:p>
            <a:pPr marL="742950" lvl="1" indent="-285750">
              <a:buFont typeface="Century Gothic" panose="020B0502020202020204" pitchFamily="34" charset="0"/>
              <a:buChar char="►"/>
            </a:pPr>
            <a:r>
              <a:rPr lang="en-US" dirty="0" smtClean="0"/>
              <a:t>Experience with Contracts of Similar Size and Scope (Section 3.24)</a:t>
            </a:r>
            <a:endParaRPr lang="en-US" dirty="0"/>
          </a:p>
          <a:p>
            <a:pPr marL="742950" lvl="1" indent="-285750">
              <a:buFont typeface="Century Gothic" panose="020B0502020202020204" pitchFamily="34" charset="0"/>
              <a:buChar char="►"/>
            </a:pPr>
            <a:r>
              <a:rPr lang="en-US" dirty="0" smtClean="0"/>
              <a:t>Financial Capability of the Bidder (Section 3.25)</a:t>
            </a:r>
            <a:endParaRPr lang="en-US" dirty="0"/>
          </a:p>
          <a:p>
            <a:r>
              <a:rPr lang="en-US" dirty="0" smtClean="0"/>
              <a:t> </a:t>
            </a:r>
            <a:endParaRPr lang="en-US" dirty="0"/>
          </a:p>
        </p:txBody>
      </p:sp>
    </p:spTree>
    <p:extLst>
      <p:ext uri="{BB962C8B-B14F-4D97-AF65-F5344CB8AC3E}">
        <p14:creationId xmlns:p14="http://schemas.microsoft.com/office/powerpoint/2010/main" val="25714642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br>
              <a:rPr lang="en-US" dirty="0" smtClean="0"/>
            </a:br>
            <a:r>
              <a:rPr lang="en-US" sz="2400" dirty="0" smtClean="0"/>
              <a:t>Please review each section</a:t>
            </a:r>
            <a:endParaRPr lang="en-US" sz="2400" dirty="0"/>
          </a:p>
        </p:txBody>
      </p:sp>
      <p:sp>
        <p:nvSpPr>
          <p:cNvPr id="3" name="Content Placeholder 2"/>
          <p:cNvSpPr>
            <a:spLocks noGrp="1"/>
          </p:cNvSpPr>
          <p:nvPr>
            <p:ph idx="1"/>
          </p:nvPr>
        </p:nvSpPr>
        <p:spPr/>
        <p:txBody>
          <a:bodyPr/>
          <a:lstStyle/>
          <a:p>
            <a:r>
              <a:rPr lang="en-US" dirty="0" smtClean="0"/>
              <a:t>Section 4: Scope of Work</a:t>
            </a:r>
          </a:p>
          <a:p>
            <a:pPr lvl="1"/>
            <a:r>
              <a:rPr lang="en-US" dirty="0" smtClean="0"/>
              <a:t>Required services to be provided by the awarded Contractors</a:t>
            </a:r>
          </a:p>
          <a:p>
            <a:r>
              <a:rPr lang="en-US" dirty="0" smtClean="0"/>
              <a:t>Section 5: General Contract Terms</a:t>
            </a:r>
          </a:p>
          <a:p>
            <a:pPr lvl="1"/>
            <a:r>
              <a:rPr lang="en-US" dirty="0" smtClean="0"/>
              <a:t>Contractual language, including term details (Sections 5.1 and 5.2)</a:t>
            </a:r>
          </a:p>
          <a:p>
            <a:pPr lvl="2"/>
            <a:r>
              <a:rPr lang="en-US" dirty="0" smtClean="0"/>
              <a:t>Four (4) year base term</a:t>
            </a:r>
          </a:p>
          <a:p>
            <a:pPr lvl="2"/>
            <a:r>
              <a:rPr lang="en-US" dirty="0" smtClean="0"/>
              <a:t>Two (2) one (1) year extension options </a:t>
            </a:r>
          </a:p>
          <a:p>
            <a:pPr lvl="1"/>
            <a:r>
              <a:rPr lang="en-US" dirty="0" smtClean="0"/>
              <a:t>Ownership of Materials (Section 5.4)</a:t>
            </a:r>
          </a:p>
          <a:p>
            <a:pPr lvl="1"/>
            <a:r>
              <a:rPr lang="en-US" dirty="0" smtClean="0"/>
              <a:t>Staff Substitutions (Section 5.5)</a:t>
            </a:r>
            <a:endParaRPr lang="en-US" dirty="0"/>
          </a:p>
        </p:txBody>
      </p:sp>
    </p:spTree>
    <p:extLst>
      <p:ext uri="{BB962C8B-B14F-4D97-AF65-F5344CB8AC3E}">
        <p14:creationId xmlns:p14="http://schemas.microsoft.com/office/powerpoint/2010/main" val="8987604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12517" y="206728"/>
            <a:ext cx="5648446" cy="5765809"/>
          </a:xfr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57932" y="603189"/>
            <a:ext cx="5065680" cy="5276750"/>
          </a:xfrm>
          <a:prstGeom prst="rect">
            <a:avLst/>
          </a:prstGeom>
        </p:spPr>
      </p:pic>
    </p:spTree>
    <p:extLst>
      <p:ext uri="{BB962C8B-B14F-4D97-AF65-F5344CB8AC3E}">
        <p14:creationId xmlns:p14="http://schemas.microsoft.com/office/powerpoint/2010/main" val="25933922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lvl="1"/>
            <a:endParaRPr lang="en-US" dirty="0" smtClean="0">
              <a:solidFill>
                <a:srgbClr val="FF0000"/>
              </a:solidFill>
            </a:endParaRPr>
          </a:p>
          <a:p>
            <a:pPr lvl="1"/>
            <a:r>
              <a:rPr lang="en-US" dirty="0" smtClean="0"/>
              <a:t>Be advised that this is NOT a Waiver or Delegated Purchasing Authority (“DPA”) procurement. The Quote may not be emailed, faxed, or hand-delivered.  The Quote may only be submitted through NJSTART.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3"/>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Questions </a:t>
            </a:r>
            <a:r>
              <a:rPr lang="en-US" sz="4000" dirty="0"/>
              <a:t>due by 2pm </a:t>
            </a:r>
            <a:r>
              <a:rPr lang="en-US" sz="4000" dirty="0" smtClean="0"/>
              <a:t>June 19, 2025</a:t>
            </a:r>
          </a:p>
          <a:p>
            <a:endParaRPr lang="en-US" sz="4000" dirty="0"/>
          </a:p>
          <a:p>
            <a:r>
              <a:rPr lang="en-US" sz="4000" dirty="0"/>
              <a:t>Quotes due by 2pm </a:t>
            </a:r>
            <a:r>
              <a:rPr lang="en-US" sz="4000" dirty="0" smtClean="0"/>
              <a:t>July 10, 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2.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3.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312E865A-0D6C-468F-AD69-D8CD94906944}">
  <ds:schemaRefs>
    <ds:schemaRef ds:uri="http://schemas.microsoft.com/office/2006/metadata/properties"/>
    <ds:schemaRef ds:uri="http://purl.org/dc/terms/"/>
    <ds:schemaRef ds:uri="http://purl.org/dc/elements/1.1/"/>
    <ds:schemaRef ds:uri="http://purl.org/dc/dcmitype/"/>
    <ds:schemaRef ds:uri="http://schemas.openxmlformats.org/package/2006/metadata/core-properties"/>
    <ds:schemaRef ds:uri="http://www.w3.org/XML/1998/namespace"/>
    <ds:schemaRef ds:uri="http://schemas.microsoft.com/office/infopath/2007/PartnerControls"/>
    <ds:schemaRef ds:uri="http://schemas.microsoft.com/office/2006/documentManagement/types"/>
    <ds:schemaRef ds:uri="4a2393ed-911e-4c9b-9d18-84f1fe0b670e"/>
    <ds:schemaRef ds:uri="d4e5d782-6a70-4577-82ee-b2c87f6aa0d2"/>
    <ds:schemaRef ds:uri="http://schemas.microsoft.com/sharepoint/v3"/>
  </ds:schemaRefs>
</ds:datastoreItem>
</file>

<file path=docProps/app.xml><?xml version="1.0" encoding="utf-8"?>
<Properties xmlns="http://schemas.openxmlformats.org/officeDocument/2006/extended-properties" xmlns:vt="http://schemas.openxmlformats.org/officeDocument/2006/docPropsVTypes">
  <Template>Ion</Template>
  <TotalTime>2993</TotalTime>
  <Words>1394</Words>
  <Application>Microsoft Office PowerPoint</Application>
  <PresentationFormat>Widescreen</PresentationFormat>
  <Paragraphs>141</Paragraphs>
  <Slides>18</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Century Gothic</vt:lpstr>
      <vt:lpstr>Wingdings</vt:lpstr>
      <vt:lpstr>Wingdings 3</vt:lpstr>
      <vt:lpstr>Ion</vt:lpstr>
      <vt:lpstr>Optional Pre-Quote Conference T3044 – Waterway Debris Assessment and Removal Services for Disasters  25DPP01180</vt:lpstr>
      <vt:lpstr>WELCOME &amp; INTRODUCTIONS </vt:lpstr>
      <vt:lpstr>PURPOSE &amp; GENERAL INFORMATION</vt:lpstr>
      <vt:lpstr>Bid Solicitation at a Glance</vt:lpstr>
      <vt:lpstr>BID SOLICITATION AT A GLANCE</vt:lpstr>
      <vt:lpstr>Bid Solicitation at a Glance</vt:lpstr>
      <vt:lpstr>Bid Solicitation at a Glance </vt:lpstr>
      <vt:lpstr>Bid Solicitation at a Glance </vt:lpstr>
      <vt:lpstr>Bid Solicitation at a Glance Please review each section</vt:lpstr>
      <vt:lpstr>BID SOLICITATION AT A GLANCE</vt:lpstr>
      <vt:lpstr>PowerPoint Presentation</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Rutkowski, Emma [TREAS]</cp:lastModifiedBy>
  <cp:revision>99</cp:revision>
  <cp:lastPrinted>2020-02-11T14:28:14Z</cp:lastPrinted>
  <dcterms:created xsi:type="dcterms:W3CDTF">2020-01-31T19:31:42Z</dcterms:created>
  <dcterms:modified xsi:type="dcterms:W3CDTF">2025-06-03T18:05:27Z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