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7" r:id="rId12"/>
    <p:sldId id="278" r:id="rId13"/>
    <p:sldId id="275" r:id="rId14"/>
    <p:sldId id="274" r:id="rId15"/>
    <p:sldId id="268" r:id="rId16"/>
    <p:sldId id="269" r:id="rId17"/>
    <p:sldId id="276" r:id="rId18"/>
    <p:sldId id="267" r:id="rId19"/>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3/25/2026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3/25/2026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3/25/2026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3/25/2026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a:t>Optional Pre-Quote Conference</a:t>
            </a:r>
            <a:br>
              <a:rPr lang="en-US" sz="5400" dirty="0"/>
            </a:br>
            <a:r>
              <a:rPr lang="fr-FR" sz="3200" dirty="0"/>
              <a:t>T3158 In-Person </a:t>
            </a:r>
            <a:r>
              <a:rPr lang="fr-FR" sz="3200" dirty="0" err="1"/>
              <a:t>Interpretation</a:t>
            </a:r>
            <a:r>
              <a:rPr lang="fr-FR" sz="3200" dirty="0"/>
              <a:t>, On-</a:t>
            </a:r>
            <a:r>
              <a:rPr lang="fr-FR" sz="3200" dirty="0" err="1"/>
              <a:t>Demand</a:t>
            </a:r>
            <a:r>
              <a:rPr lang="fr-FR" sz="3200" dirty="0"/>
              <a:t> </a:t>
            </a:r>
            <a:r>
              <a:rPr lang="fr-FR" sz="3200" dirty="0" err="1"/>
              <a:t>Remote</a:t>
            </a:r>
            <a:r>
              <a:rPr lang="fr-FR" sz="3200" dirty="0"/>
              <a:t> </a:t>
            </a:r>
            <a:r>
              <a:rPr lang="fr-FR" sz="3200" dirty="0" err="1"/>
              <a:t>Interpretation</a:t>
            </a:r>
            <a:r>
              <a:rPr lang="fr-FR" sz="3200" dirty="0"/>
              <a:t>, Document Translation Services, Translation Validation, and Transcription Services</a:t>
            </a:r>
            <a:endParaRPr lang="en-US" sz="2400" dirty="0"/>
          </a:p>
        </p:txBody>
      </p:sp>
      <p:sp>
        <p:nvSpPr>
          <p:cNvPr id="3" name="Subtitle 2"/>
          <p:cNvSpPr>
            <a:spLocks noGrp="1"/>
          </p:cNvSpPr>
          <p:nvPr>
            <p:ph type="subTitle" idx="1"/>
          </p:nvPr>
        </p:nvSpPr>
        <p:spPr>
          <a:xfrm>
            <a:off x="1154955" y="4777380"/>
            <a:ext cx="8825658" cy="1279388"/>
          </a:xfrm>
        </p:spPr>
        <p:txBody>
          <a:bodyPr>
            <a:normAutofit fontScale="92500"/>
          </a:bodyPr>
          <a:lstStyle/>
          <a:p>
            <a:r>
              <a:rPr lang="en-US" sz="2800" dirty="0"/>
              <a:t>Q&amp;a due by </a:t>
            </a:r>
            <a:r>
              <a:rPr lang="en-US" sz="2800" b="1" u="sng" dirty="0"/>
              <a:t>2:00 pm</a:t>
            </a:r>
            <a:r>
              <a:rPr lang="en-US" sz="2800" dirty="0"/>
              <a:t> on </a:t>
            </a:r>
            <a:r>
              <a:rPr lang="en-US" sz="2800" b="1" u="sng" dirty="0"/>
              <a:t>Tuesday April 21, 2026</a:t>
            </a:r>
          </a:p>
          <a:p>
            <a:r>
              <a:rPr lang="en-US" sz="2800" dirty="0"/>
              <a:t>Quotes due by </a:t>
            </a:r>
            <a:r>
              <a:rPr lang="en-US" sz="2800" b="1" u="sng" dirty="0"/>
              <a:t>2:00 pm</a:t>
            </a:r>
            <a:r>
              <a:rPr lang="en-US" sz="2800" dirty="0"/>
              <a:t> on </a:t>
            </a:r>
            <a:r>
              <a:rPr lang="en-US" sz="2800" b="1" u="sng" dirty="0"/>
              <a:t>Thursday May 28,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41DF11-291B-42EA-6AE4-64D70CCFC38A}"/>
              </a:ext>
            </a:extLst>
          </p:cNvPr>
          <p:cNvSpPr>
            <a:spLocks noGrp="1"/>
          </p:cNvSpPr>
          <p:nvPr>
            <p:ph type="title"/>
          </p:nvPr>
        </p:nvSpPr>
        <p:spPr/>
        <p:txBody>
          <a:bodyPr/>
          <a:lstStyle/>
          <a:p>
            <a:r>
              <a:rPr lang="en-US" dirty="0"/>
              <a:t>State-Supplied Price Sheet Class A Languages (Mandatory)</a:t>
            </a:r>
          </a:p>
        </p:txBody>
      </p:sp>
      <p:sp>
        <p:nvSpPr>
          <p:cNvPr id="3" name="Content Placeholder 2">
            <a:extLst>
              <a:ext uri="{FF2B5EF4-FFF2-40B4-BE49-F238E27FC236}">
                <a16:creationId xmlns:a16="http://schemas.microsoft.com/office/drawing/2014/main" id="{6F6C18B9-D247-D42C-903B-290E95C23DC3}"/>
              </a:ext>
            </a:extLst>
          </p:cNvPr>
          <p:cNvSpPr>
            <a:spLocks noGrp="1"/>
          </p:cNvSpPr>
          <p:nvPr>
            <p:ph idx="1"/>
          </p:nvPr>
        </p:nvSpPr>
        <p:spPr/>
        <p:txBody>
          <a:bodyPr>
            <a:normAutofit fontScale="92500" lnSpcReduction="20000"/>
          </a:bodyPr>
          <a:lstStyle/>
          <a:p>
            <a:r>
              <a:rPr lang="en-US" dirty="0"/>
              <a:t>See Bid Solicitation Section 3.25, State-Supplied Price Sheet Instructions, for instructions.</a:t>
            </a:r>
          </a:p>
          <a:p>
            <a:r>
              <a:rPr lang="en-US" dirty="0"/>
              <a:t>Bidders can submit bids for one (1) or more Region and Category.</a:t>
            </a:r>
          </a:p>
          <a:p>
            <a:r>
              <a:rPr lang="en-US" dirty="0"/>
              <a:t>Regions are separated by tabs: Northern, Central, and Southern</a:t>
            </a:r>
          </a:p>
          <a:p>
            <a:pPr algn="just"/>
            <a:r>
              <a:rPr lang="en-US" dirty="0"/>
              <a:t>For State-Supplied Price Sheet Class A Languages (Mandatory): To be considered responsive and eligible for an award in a specific Category within a respective Region, Bidders must bid on all Price Lines within Class A of that Category for the respective Region (e.g., Northern Region Category 1: In Person Interpretation – Class A: Price Lines 1-16</a:t>
            </a:r>
            <a:r>
              <a:rPr lang="en-US"/>
              <a:t>). </a:t>
            </a:r>
          </a:p>
          <a:p>
            <a:pPr algn="just"/>
            <a:r>
              <a:rPr lang="en-US"/>
              <a:t>If </a:t>
            </a:r>
            <a:r>
              <a:rPr lang="en-US" dirty="0"/>
              <a:t>a Bidder does not bid on all the Price Lines in Class A, their Quote will be considered non-responsive and ineligible for an award in that Category within the respective Region.</a:t>
            </a:r>
          </a:p>
          <a:p>
            <a:r>
              <a:rPr lang="en-US" dirty="0"/>
              <a:t>Any changes or alterations to the State-Supplied Price Sheet may result in the Bidder’s Quote being deemed non-responsive.</a:t>
            </a:r>
          </a:p>
          <a:p>
            <a:endParaRPr lang="en-US" dirty="0"/>
          </a:p>
        </p:txBody>
      </p:sp>
    </p:spTree>
    <p:extLst>
      <p:ext uri="{BB962C8B-B14F-4D97-AF65-F5344CB8AC3E}">
        <p14:creationId xmlns:p14="http://schemas.microsoft.com/office/powerpoint/2010/main" val="3644144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A6EA20-A26F-365B-F831-DFBBDF701A5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8E115FB-71F7-6E0E-A58D-4254EE384618}"/>
              </a:ext>
            </a:extLst>
          </p:cNvPr>
          <p:cNvSpPr>
            <a:spLocks noGrp="1"/>
          </p:cNvSpPr>
          <p:nvPr>
            <p:ph type="title"/>
          </p:nvPr>
        </p:nvSpPr>
        <p:spPr/>
        <p:txBody>
          <a:bodyPr/>
          <a:lstStyle/>
          <a:p>
            <a:r>
              <a:rPr lang="en-US" dirty="0"/>
              <a:t>State-Supplied Price Sheet Class B Languages (</a:t>
            </a:r>
            <a:r>
              <a:rPr lang="en-US" i="1" dirty="0"/>
              <a:t>Optional)</a:t>
            </a:r>
          </a:p>
        </p:txBody>
      </p:sp>
      <p:sp>
        <p:nvSpPr>
          <p:cNvPr id="3" name="Content Placeholder 2">
            <a:extLst>
              <a:ext uri="{FF2B5EF4-FFF2-40B4-BE49-F238E27FC236}">
                <a16:creationId xmlns:a16="http://schemas.microsoft.com/office/drawing/2014/main" id="{B99FD88F-5367-195A-F4C5-DF98180C102D}"/>
              </a:ext>
            </a:extLst>
          </p:cNvPr>
          <p:cNvSpPr>
            <a:spLocks noGrp="1"/>
          </p:cNvSpPr>
          <p:nvPr>
            <p:ph idx="1"/>
          </p:nvPr>
        </p:nvSpPr>
        <p:spPr/>
        <p:txBody>
          <a:bodyPr>
            <a:normAutofit fontScale="85000" lnSpcReduction="10000"/>
          </a:bodyPr>
          <a:lstStyle/>
          <a:p>
            <a:r>
              <a:rPr lang="en-US" dirty="0"/>
              <a:t>See Bid Solicitation Section 3.25, State-Supplied Price Sheet Instructions, for instructions.</a:t>
            </a:r>
          </a:p>
          <a:p>
            <a:r>
              <a:rPr lang="en-US" dirty="0"/>
              <a:t>Bidders can submit bids for one (1) or more Region and Category.</a:t>
            </a:r>
          </a:p>
          <a:p>
            <a:r>
              <a:rPr lang="en-US" dirty="0"/>
              <a:t>Regions are separated by tabs: Northern, Central, and Southern</a:t>
            </a:r>
          </a:p>
          <a:p>
            <a:pPr algn="just"/>
            <a:r>
              <a:rPr lang="en-US" dirty="0"/>
              <a:t>For Price Lines grouped on State-Supplied Price Sheet Class B Languages (Optional), there is no minimum amount of Price Lines that Bidders must bid on, and Bidders are not required to bid on any Price Lines in State-Supplied Price Sheet Class B Languages (Optional) in order to be considered responsive and eligible for award for this Bid Solicitation. Class B Languages include services for languages that are not included in Class A, (nor listed on the State-Supplied Price Sheet – Class A Mandatory), but that the Bidder is willing and able to provide services for should a Using Agency require services in those additional language(s). </a:t>
            </a:r>
          </a:p>
          <a:p>
            <a:r>
              <a:rPr lang="en-US" dirty="0"/>
              <a:t>Any changes or alterations to the State-Supplied Price Sheet may result in the Bidder’s Quote being deemed non-responsive.</a:t>
            </a:r>
          </a:p>
        </p:txBody>
      </p:sp>
    </p:spTree>
    <p:extLst>
      <p:ext uri="{BB962C8B-B14F-4D97-AF65-F5344CB8AC3E}">
        <p14:creationId xmlns:p14="http://schemas.microsoft.com/office/powerpoint/2010/main" val="3470736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925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Tree>
    <p:extLst>
      <p:ext uri="{BB962C8B-B14F-4D97-AF65-F5344CB8AC3E}">
        <p14:creationId xmlns:p14="http://schemas.microsoft.com/office/powerpoint/2010/main" val="42025804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646111" y="2459504"/>
            <a:ext cx="11307778" cy="2554545"/>
          </a:xfrm>
          <a:prstGeom prst="rect">
            <a:avLst/>
          </a:prstGeom>
        </p:spPr>
        <p:txBody>
          <a:bodyPr wrap="square">
            <a:spAutoFit/>
          </a:bodyPr>
          <a:lstStyle/>
          <a:p>
            <a:r>
              <a:rPr lang="en-US" sz="4000" dirty="0"/>
              <a:t>Q&amp;A due by 2:00 PM Tuesday April 21, 2026</a:t>
            </a:r>
          </a:p>
          <a:p>
            <a:endParaRPr lang="en-US" sz="4000" dirty="0"/>
          </a:p>
          <a:p>
            <a:r>
              <a:rPr lang="en-US" sz="4000" dirty="0"/>
              <a:t>Quotes due by 2:00 PM on Thursday May 28,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1235</TotalTime>
  <Words>1315</Words>
  <Application>Microsoft Office PowerPoint</Application>
  <PresentationFormat>Widescreen</PresentationFormat>
  <Paragraphs>74</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Century Gothic</vt:lpstr>
      <vt:lpstr>Wingdings 3</vt:lpstr>
      <vt:lpstr>Ion</vt:lpstr>
      <vt:lpstr>Optional Pre-Quote Conference T3158 In-Person Interpretation, On-Demand Remote Interpretation, Document Translation Services, Translation Validation, and Transcription Services</vt:lpstr>
      <vt:lpstr>WELCOME &amp; INTRODUCTIONS </vt:lpstr>
      <vt:lpstr>PURPOSE &amp; GENERAL INFORMATION</vt:lpstr>
      <vt:lpstr>BID SOLICITATION AT A GLANCE</vt:lpstr>
      <vt:lpstr>BID SOLICITATION AT A GLANCE</vt:lpstr>
      <vt:lpstr>PRICE SHEET PITFALLS</vt:lpstr>
      <vt:lpstr>State-Supplied Price Sheet Class A Languages (Mandatory)</vt:lpstr>
      <vt:lpstr>State-Supplied Price Sheet Class B Languages (Optional)</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Aponte, Karissa [TREAS]</cp:lastModifiedBy>
  <cp:revision>73</cp:revision>
  <cp:lastPrinted>2020-02-11T14:28:14Z</cp:lastPrinted>
  <dcterms:created xsi:type="dcterms:W3CDTF">2020-01-31T19:31:42Z</dcterms:created>
  <dcterms:modified xsi:type="dcterms:W3CDTF">2026-03-25T20:27:38Z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