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5"/>
  </p:sldMasterIdLst>
  <p:sldIdLst>
    <p:sldId id="256" r:id="rId6"/>
    <p:sldId id="257" r:id="rId7"/>
    <p:sldId id="260" r:id="rId8"/>
    <p:sldId id="278" r:id="rId9"/>
    <p:sldId id="270" r:id="rId10"/>
    <p:sldId id="271" r:id="rId11"/>
    <p:sldId id="279" r:id="rId12"/>
    <p:sldId id="276" r:id="rId13"/>
    <p:sldId id="277" r:id="rId14"/>
    <p:sldId id="272" r:id="rId15"/>
    <p:sldId id="275" r:id="rId16"/>
    <p:sldId id="274" r:id="rId17"/>
    <p:sldId id="268" r:id="rId18"/>
    <p:sldId id="269" r:id="rId19"/>
    <p:sldId id="273" r:id="rId20"/>
    <p:sldId id="267" r:id="rId2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9" d="100"/>
          <a:sy n="79" d="100"/>
        </p:scale>
        <p:origin x="15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66303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76405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684542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5/29/2025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048488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5/29/2025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94231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4365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155746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1895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905383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41769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157052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4464707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89039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49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1846282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842674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99674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t>5/29/2025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498197166"/>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893536"/>
            <a:ext cx="8825658" cy="3010237"/>
          </a:xfrm>
        </p:spPr>
        <p:txBody>
          <a:bodyPr>
            <a:normAutofit fontScale="90000"/>
          </a:bodyPr>
          <a:lstStyle/>
          <a:p>
            <a:pPr algn="ctr"/>
            <a:r>
              <a:rPr lang="en-US" sz="5400" dirty="0" smtClean="0"/>
              <a:t>Optional Pre-Quote Conference</a:t>
            </a:r>
            <a:br>
              <a:rPr lang="en-US" sz="5400" dirty="0" smtClean="0"/>
            </a:br>
            <a:r>
              <a:rPr lang="en-US" sz="5400" dirty="0" smtClean="0"/>
              <a:t>T3026 Wildland Fire Fighting Aircraft Services (Supplemental)</a:t>
            </a:r>
            <a:r>
              <a:rPr lang="en-US" sz="5400" dirty="0"/>
              <a:t/>
            </a:r>
            <a:br>
              <a:rPr lang="en-US" sz="5400" dirty="0"/>
            </a:br>
            <a:r>
              <a:rPr lang="en-US" sz="5400" dirty="0" smtClean="0"/>
              <a:t>25DPP01169</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pPr algn="ctr"/>
            <a:r>
              <a:rPr lang="en-US" sz="2800" dirty="0" smtClean="0"/>
              <a:t>Q&amp;a due </a:t>
            </a:r>
            <a:r>
              <a:rPr lang="en-US" sz="2800" dirty="0" smtClean="0"/>
              <a:t>by </a:t>
            </a:r>
            <a:r>
              <a:rPr lang="en-US" sz="2800" dirty="0" smtClean="0"/>
              <a:t>2pm </a:t>
            </a:r>
            <a:r>
              <a:rPr lang="en-US" sz="2800" dirty="0" smtClean="0"/>
              <a:t>June 17, 2025</a:t>
            </a:r>
            <a:endParaRPr lang="en-US" sz="2800" dirty="0" smtClean="0"/>
          </a:p>
          <a:p>
            <a:pPr algn="ctr"/>
            <a:r>
              <a:rPr lang="en-US" sz="2800" dirty="0" smtClean="0"/>
              <a:t>Quotes due by 2pm </a:t>
            </a:r>
            <a:r>
              <a:rPr lang="en-US" sz="2800" dirty="0" smtClean="0"/>
              <a:t>July 8,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pPr algn="just"/>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pPr algn="just"/>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algn="just"/>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lgn="just"/>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01547"/>
          </a:xfrm>
        </p:spPr>
        <p:txBody>
          <a:bodyPr/>
          <a:lstStyle/>
          <a:p>
            <a:pPr algn="ctr"/>
            <a:r>
              <a:rPr lang="en-US" dirty="0" smtClean="0"/>
              <a:t>Cover Page Picture</a:t>
            </a:r>
            <a:endParaRPr lang="en-US" dirty="0"/>
          </a:p>
        </p:txBody>
      </p:sp>
      <p:sp>
        <p:nvSpPr>
          <p:cNvPr id="3" name="Content Placeholder 2"/>
          <p:cNvSpPr>
            <a:spLocks noGrp="1"/>
          </p:cNvSpPr>
          <p:nvPr>
            <p:ph idx="1"/>
          </p:nvPr>
        </p:nvSpPr>
        <p:spPr/>
        <p:txBody>
          <a:bodyPr/>
          <a:lstStyle/>
          <a:p>
            <a:endParaRPr lang="en-US" dirty="0"/>
          </a:p>
        </p:txBody>
      </p:sp>
      <p:pic>
        <p:nvPicPr>
          <p:cNvPr id="5" name="Picture 4"/>
          <p:cNvPicPr>
            <a:picLocks noChangeAspect="1"/>
          </p:cNvPicPr>
          <p:nvPr/>
        </p:nvPicPr>
        <p:blipFill>
          <a:blip r:embed="rId2"/>
          <a:stretch>
            <a:fillRect/>
          </a:stretch>
        </p:blipFill>
        <p:spPr>
          <a:xfrm>
            <a:off x="558350" y="1254265"/>
            <a:ext cx="10229367" cy="5603735"/>
          </a:xfrm>
          <a:prstGeom prst="rect">
            <a:avLst/>
          </a:prstGeom>
        </p:spPr>
      </p:pic>
    </p:spTree>
    <p:extLst>
      <p:ext uri="{BB962C8B-B14F-4D97-AF65-F5344CB8AC3E}">
        <p14:creationId xmlns:p14="http://schemas.microsoft.com/office/powerpoint/2010/main" val="2075941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pPr algn="just"/>
            <a:r>
              <a:rPr lang="en-US" sz="2400" dirty="0" smtClean="0"/>
              <a:t>Cover page: Submission dates and set-aside requirements</a:t>
            </a:r>
          </a:p>
          <a:p>
            <a:pPr algn="just"/>
            <a:r>
              <a:rPr lang="en-US" sz="2400" dirty="0" smtClean="0"/>
              <a:t>Section 1: </a:t>
            </a:r>
            <a:r>
              <a:rPr lang="en-US" sz="2400" dirty="0"/>
              <a:t>Introduction and Summary of the Bid Solicitation</a:t>
            </a:r>
          </a:p>
          <a:p>
            <a:pPr algn="just"/>
            <a:r>
              <a:rPr lang="en-US" sz="2400" dirty="0" smtClean="0"/>
              <a:t>Section 2: </a:t>
            </a:r>
            <a:r>
              <a:rPr lang="en-US" sz="2400" dirty="0"/>
              <a:t>Pre-Quote Submission </a:t>
            </a:r>
            <a:r>
              <a:rPr lang="en-US" sz="2400" dirty="0" smtClean="0"/>
              <a:t>Information </a:t>
            </a:r>
            <a:r>
              <a:rPr lang="en-US" sz="2400" dirty="0"/>
              <a:t>e-Q&amp;A, exceptions to the SSTC, Bid Amendments)</a:t>
            </a:r>
          </a:p>
          <a:p>
            <a:pPr algn="just"/>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pPr algn="just"/>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algn="just"/>
            <a:r>
              <a:rPr lang="en-US" sz="2400" dirty="0"/>
              <a:t>Section 5: General Contract Terms</a:t>
            </a:r>
          </a:p>
          <a:p>
            <a:pPr algn="just"/>
            <a:r>
              <a:rPr lang="en-US" sz="2400" dirty="0" smtClean="0"/>
              <a:t>Section 6: Data Security Requirements</a:t>
            </a:r>
          </a:p>
          <a:p>
            <a:pPr algn="just"/>
            <a:r>
              <a:rPr lang="en-US" sz="2400" dirty="0" smtClean="0"/>
              <a:t>Section </a:t>
            </a:r>
            <a:r>
              <a:rPr lang="en-US" sz="2400" dirty="0"/>
              <a:t>7: Modifications to the State of New Jersey Standard Terms and Conditions </a:t>
            </a:r>
            <a:r>
              <a:rPr lang="en-US" sz="2400" dirty="0" smtClean="0"/>
              <a:t>(SSTC)</a:t>
            </a:r>
          </a:p>
          <a:p>
            <a:pPr algn="just"/>
            <a:r>
              <a:rPr lang="en-US" sz="2400" dirty="0" smtClean="0"/>
              <a:t>Section 8: Quote Evaluation and Award</a:t>
            </a:r>
            <a:endParaRPr lang="en-US" sz="2400" dirty="0"/>
          </a:p>
          <a:p>
            <a:pPr algn="just"/>
            <a:r>
              <a:rPr lang="en-US" sz="2400" dirty="0" smtClean="0"/>
              <a:t>Section 9: </a:t>
            </a:r>
            <a:r>
              <a:rPr lang="en-US" sz="2400" dirty="0"/>
              <a:t>Glossary</a:t>
            </a:r>
          </a:p>
          <a:p>
            <a:pPr algn="just"/>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Section 3</a:t>
            </a:r>
            <a:br>
              <a:rPr lang="en-US" dirty="0" smtClean="0"/>
            </a:br>
            <a:r>
              <a:rPr lang="en-US" dirty="0" smtClean="0"/>
              <a:t>Forms Submission</a:t>
            </a:r>
            <a:endParaRPr lang="en-US" dirty="0"/>
          </a:p>
        </p:txBody>
      </p:sp>
      <p:sp>
        <p:nvSpPr>
          <p:cNvPr id="3" name="Content Placeholder 2"/>
          <p:cNvSpPr>
            <a:spLocks noGrp="1"/>
          </p:cNvSpPr>
          <p:nvPr>
            <p:ph idx="1"/>
          </p:nvPr>
        </p:nvSpPr>
        <p:spPr/>
        <p:txBody>
          <a:bodyPr/>
          <a:lstStyle/>
          <a:p>
            <a:pPr algn="just"/>
            <a:r>
              <a:rPr lang="en-US" dirty="0" smtClean="0"/>
              <a:t>This section details </a:t>
            </a:r>
            <a:r>
              <a:rPr lang="en-US" dirty="0"/>
              <a:t>the instructions for Quote Submission Requirements. This includes how to submit your Quote and what should be in it, </a:t>
            </a:r>
            <a:r>
              <a:rPr lang="en-US" dirty="0" smtClean="0"/>
              <a:t>including </a:t>
            </a:r>
            <a:r>
              <a:rPr lang="en-US" dirty="0"/>
              <a:t>specific forms. </a:t>
            </a:r>
            <a:endParaRPr lang="en-US" dirty="0" smtClean="0"/>
          </a:p>
          <a:p>
            <a:pPr algn="just"/>
            <a:r>
              <a:rPr lang="en-US" dirty="0" smtClean="0"/>
              <a:t>Any Form that is described as a “</a:t>
            </a:r>
            <a:r>
              <a:rPr lang="en-US" b="1" dirty="0" smtClean="0"/>
              <a:t>shall</a:t>
            </a:r>
            <a:r>
              <a:rPr lang="en-US" dirty="0" smtClean="0"/>
              <a:t>” or a “</a:t>
            </a:r>
            <a:r>
              <a:rPr lang="en-US" b="1" dirty="0" smtClean="0"/>
              <a:t>must</a:t>
            </a:r>
            <a:r>
              <a:rPr lang="en-US" dirty="0" smtClean="0"/>
              <a:t>”, you have to submit such forms with your Quote.</a:t>
            </a:r>
          </a:p>
          <a:p>
            <a:pPr algn="just"/>
            <a:r>
              <a:rPr lang="en-US" dirty="0" smtClean="0"/>
              <a:t>Failure to submit such Form would rendered your Quote non-responsive and ineligible for contract award.</a:t>
            </a:r>
            <a:endParaRPr lang="en-US" dirty="0"/>
          </a:p>
        </p:txBody>
      </p:sp>
    </p:spTree>
    <p:extLst>
      <p:ext uri="{BB962C8B-B14F-4D97-AF65-F5344CB8AC3E}">
        <p14:creationId xmlns:p14="http://schemas.microsoft.com/office/powerpoint/2010/main" val="4162440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94209"/>
            <a:ext cx="9404723" cy="2006825"/>
          </a:xfrm>
        </p:spPr>
        <p:txBody>
          <a:bodyPr/>
          <a:lstStyle/>
          <a:p>
            <a:pPr algn="ctr"/>
            <a:r>
              <a:rPr lang="en-US" dirty="0"/>
              <a:t>State-Supplied Price Sheet</a:t>
            </a:r>
            <a:br>
              <a:rPr lang="en-US" dirty="0"/>
            </a:br>
            <a:r>
              <a:rPr lang="en-US" sz="4400" dirty="0"/>
              <a:t>T3026 – Wildland Fire Fighting Aircraft </a:t>
            </a:r>
            <a:r>
              <a:rPr lang="en-US" sz="4400" dirty="0" smtClean="0"/>
              <a:t>Services (Supplemental)</a:t>
            </a:r>
            <a:endParaRPr lang="en-US" dirty="0"/>
          </a:p>
        </p:txBody>
      </p:sp>
      <p:sp>
        <p:nvSpPr>
          <p:cNvPr id="3" name="Content Placeholder 2"/>
          <p:cNvSpPr>
            <a:spLocks noGrp="1"/>
          </p:cNvSpPr>
          <p:nvPr>
            <p:ph idx="1"/>
          </p:nvPr>
        </p:nvSpPr>
        <p:spPr>
          <a:xfrm>
            <a:off x="1103312" y="2435702"/>
            <a:ext cx="8946541" cy="3812697"/>
          </a:xfrm>
        </p:spPr>
        <p:txBody>
          <a:bodyPr/>
          <a:lstStyle/>
          <a:p>
            <a:pPr lvl="1" algn="just">
              <a:buFont typeface="Wingdings" panose="05000000000000000000" pitchFamily="2" charset="2"/>
              <a:buChar char="Ø"/>
            </a:pPr>
            <a:r>
              <a:rPr lang="en-US" dirty="0"/>
              <a:t>See Section 3.35, </a:t>
            </a:r>
            <a:r>
              <a:rPr lang="en-US" i="1" dirty="0"/>
              <a:t>State-Supplied Price Sheet Instructions</a:t>
            </a:r>
            <a:r>
              <a:rPr lang="en-US" dirty="0"/>
              <a:t>, for directions</a:t>
            </a:r>
          </a:p>
          <a:p>
            <a:pPr lvl="1" algn="just">
              <a:buFont typeface="Wingdings" panose="05000000000000000000" pitchFamily="2" charset="2"/>
              <a:buChar char="Ø"/>
            </a:pPr>
            <a:r>
              <a:rPr lang="en-US" dirty="0"/>
              <a:t>There are </a:t>
            </a:r>
            <a:r>
              <a:rPr lang="en-US" dirty="0" smtClean="0"/>
              <a:t>eighteen (18)  </a:t>
            </a:r>
            <a:r>
              <a:rPr lang="en-US" dirty="0"/>
              <a:t>price lines. For Example, there are </a:t>
            </a:r>
            <a:r>
              <a:rPr lang="en-US" dirty="0" smtClean="0"/>
              <a:t>9 </a:t>
            </a:r>
            <a:r>
              <a:rPr lang="en-US" dirty="0"/>
              <a:t>price lines in Group One (1), Bidders MUST be bid on all the </a:t>
            </a:r>
            <a:r>
              <a:rPr lang="en-US" dirty="0" smtClean="0"/>
              <a:t>9 </a:t>
            </a:r>
            <a:r>
              <a:rPr lang="en-US" dirty="0"/>
              <a:t>price lines.</a:t>
            </a:r>
          </a:p>
          <a:p>
            <a:pPr lvl="1" algn="just">
              <a:buFont typeface="Wingdings" panose="05000000000000000000" pitchFamily="2" charset="2"/>
              <a:buChar char="Ø"/>
            </a:pPr>
            <a:r>
              <a:rPr lang="en-US" dirty="0"/>
              <a:t>Bidders must bid in </a:t>
            </a:r>
            <a:r>
              <a:rPr lang="en-US" u="sng" dirty="0">
                <a:solidFill>
                  <a:srgbClr val="FF0000"/>
                </a:solidFill>
              </a:rPr>
              <a:t>ALL LINES WITHIN A</a:t>
            </a:r>
            <a:r>
              <a:rPr lang="en-US" dirty="0"/>
              <a:t> group. </a:t>
            </a:r>
          </a:p>
          <a:p>
            <a:pPr lvl="1" algn="just">
              <a:buFont typeface="Wingdings" panose="05000000000000000000" pitchFamily="2" charset="2"/>
              <a:buChar char="Ø"/>
            </a:pPr>
            <a:r>
              <a:rPr lang="en-US" dirty="0"/>
              <a:t>Any changes or alterations to the State-Supplied Price Sheet may result in the Bidder’s Quote being deemed non-responsive</a:t>
            </a:r>
            <a:r>
              <a:rPr lang="en-US" dirty="0" smtClean="0"/>
              <a:t>.</a:t>
            </a:r>
            <a:endParaRPr lang="en-US" dirty="0"/>
          </a:p>
          <a:p>
            <a:endParaRPr lang="en-US" dirty="0"/>
          </a:p>
        </p:txBody>
      </p:sp>
    </p:spTree>
    <p:extLst>
      <p:ext uri="{BB962C8B-B14F-4D97-AF65-F5344CB8AC3E}">
        <p14:creationId xmlns:p14="http://schemas.microsoft.com/office/powerpoint/2010/main" val="4184281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16666" y="74814"/>
            <a:ext cx="13028309" cy="7142319"/>
          </a:xfrm>
          <a:prstGeom prst="rect">
            <a:avLst/>
          </a:prstGeom>
        </p:spPr>
      </p:pic>
    </p:spTree>
    <p:extLst>
      <p:ext uri="{BB962C8B-B14F-4D97-AF65-F5344CB8AC3E}">
        <p14:creationId xmlns:p14="http://schemas.microsoft.com/office/powerpoint/2010/main" val="252977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pPr algn="just"/>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pPr algn="just"/>
            <a:r>
              <a:rPr lang="en-US" dirty="0"/>
              <a:t>The State-Supplied Price Sheet must be completed in its entirety with no lines added or removed, or </a:t>
            </a:r>
            <a:r>
              <a:rPr lang="en-US" dirty="0" smtClean="0"/>
              <a:t>include additional language, assumptions or fees.</a:t>
            </a:r>
            <a:endParaRPr lang="en-US" dirty="0"/>
          </a:p>
          <a:p>
            <a:pPr algn="just"/>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pPr algn="just"/>
            <a:r>
              <a:rPr lang="en-US" dirty="0" smtClean="0"/>
              <a:t>Confirm that you have completed </a:t>
            </a:r>
            <a:r>
              <a:rPr lang="en-US" b="1" u="sng" dirty="0" smtClean="0"/>
              <a:t>all tabs </a:t>
            </a:r>
            <a:r>
              <a:rPr lang="en-US" dirty="0" smtClean="0"/>
              <a:t>on the State-Supplied Price Sheet.</a:t>
            </a:r>
          </a:p>
          <a:p>
            <a:pPr algn="just"/>
            <a:r>
              <a:rPr lang="en-US" dirty="0" smtClean="0"/>
              <a:t>Confirm you have completed the proper version of the State-Supplied Price Sheet; it may have been revised via Bid Amendment.</a:t>
            </a:r>
          </a:p>
          <a:p>
            <a:pPr algn="just"/>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lgn="just"/>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lgn="just"/>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lgn="just"/>
            <a:endParaRPr lang="en-US" dirty="0" smtClean="0">
              <a:solidFill>
                <a:srgbClr val="FF0000"/>
              </a:solidFill>
            </a:endParaRPr>
          </a:p>
          <a:p>
            <a:pPr lvl="1" algn="just"/>
            <a:r>
              <a:rPr lang="en-US" dirty="0" smtClean="0"/>
              <a:t>Be advised that this is NOT a Waiver or Delegated Purchasing Authority (“DPA”) procurement. The Quote may not be emailed, faxed, or hand-delivered.  The Quote may only be submitted through NJSTART.</a:t>
            </a:r>
          </a:p>
          <a:p>
            <a:pPr marL="457200" lvl="1" indent="0" algn="just">
              <a:buNone/>
            </a:pPr>
            <a:endParaRPr lang="en-US" dirty="0" smtClean="0"/>
          </a:p>
          <a:p>
            <a:pPr lvl="1" algn="just"/>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pPr algn="just"/>
            <a:r>
              <a:rPr lang="en-US" sz="2900" dirty="0"/>
              <a:t>Examples of additional language the may deem a quote non-responsive:</a:t>
            </a:r>
          </a:p>
          <a:p>
            <a:pPr lvl="1" algn="just"/>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lgn="just"/>
            <a:r>
              <a:rPr lang="en-US" sz="2600" dirty="0" smtClean="0"/>
              <a:t>Vendor’s Quote is only valid for </a:t>
            </a:r>
            <a:r>
              <a:rPr lang="en-US" sz="2600" dirty="0" smtClean="0">
                <a:solidFill>
                  <a:srgbClr val="FFFF00"/>
                </a:solidFill>
              </a:rPr>
              <a:t>XX</a:t>
            </a:r>
            <a:r>
              <a:rPr lang="en-US" sz="2600" dirty="0" smtClean="0"/>
              <a:t> days.</a:t>
            </a:r>
          </a:p>
          <a:p>
            <a:pPr lvl="1" algn="just"/>
            <a:r>
              <a:rPr lang="en-US" sz="2600" dirty="0" smtClean="0"/>
              <a:t>Vendor reserves the right to charge additional fees for services that require extensive time and effort.</a:t>
            </a:r>
          </a:p>
          <a:p>
            <a:pPr lvl="1" algn="just"/>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lgn="just"/>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pPr algn="ctr"/>
            <a:r>
              <a:rPr lang="en-US" sz="4000" dirty="0" smtClean="0"/>
              <a:t>Q&amp;A </a:t>
            </a:r>
            <a:r>
              <a:rPr lang="en-US" sz="4000" dirty="0"/>
              <a:t>due by 2pm </a:t>
            </a:r>
            <a:r>
              <a:rPr lang="en-US" sz="4000" dirty="0" smtClean="0"/>
              <a:t>June 17, 2025</a:t>
            </a:r>
            <a:endParaRPr lang="en-US" sz="4000" dirty="0" smtClean="0"/>
          </a:p>
          <a:p>
            <a:pPr algn="ctr"/>
            <a:endParaRPr lang="en-US" sz="4000" dirty="0"/>
          </a:p>
          <a:p>
            <a:pPr algn="ctr"/>
            <a:r>
              <a:rPr lang="en-US" sz="4000" dirty="0"/>
              <a:t>Quotes due by 2pm </a:t>
            </a:r>
            <a:r>
              <a:rPr lang="en-US" sz="4000" dirty="0" smtClean="0"/>
              <a:t>July 8,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
    <ds:schemaRef ds:uri="d4e5d782-6a70-4577-82ee-b2c87f6aa0d2"/>
    <ds:schemaRef ds:uri="http://purl.org/dc/terms/"/>
    <ds:schemaRef ds:uri="4a2393ed-911e-4c9b-9d18-84f1fe0b670e"/>
    <ds:schemaRef ds:uri="http://www.w3.org/XML/1998/namespace"/>
    <ds:schemaRef ds:uri="http://purl.org/dc/dcmityp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1468</TotalTime>
  <Words>1076</Words>
  <Application>Microsoft Office PowerPoint</Application>
  <PresentationFormat>Widescreen</PresentationFormat>
  <Paragraphs>71</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Century Gothic</vt:lpstr>
      <vt:lpstr>Wingdings</vt:lpstr>
      <vt:lpstr>Wingdings 3</vt:lpstr>
      <vt:lpstr>Ion</vt:lpstr>
      <vt:lpstr>Optional Pre-Quote Conference T3026 Wildland Fire Fighting Aircraft Services (Supplemental) 25DPP01169</vt:lpstr>
      <vt:lpstr>WELCOME &amp; INTRODUCTIONS </vt:lpstr>
      <vt:lpstr>PURPOSE &amp; GENERAL INFORMATION</vt:lpstr>
      <vt:lpstr>Cover Page Picture</vt:lpstr>
      <vt:lpstr>BID SOLICITATION AT A GLANCE</vt:lpstr>
      <vt:lpstr>BID SOLICITATION AT A GLANCE</vt:lpstr>
      <vt:lpstr>Section 3 Forms Submission</vt:lpstr>
      <vt:lpstr>State-Supplied Price Sheet T3026 – Wildland Fire Fighting Aircraft Services (Supplemental)</vt:lpstr>
      <vt:lpstr>PowerPoint Presentation</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75</cp:revision>
  <cp:lastPrinted>2020-02-11T14:28:14Z</cp:lastPrinted>
  <dcterms:created xsi:type="dcterms:W3CDTF">2020-01-31T19:31:42Z</dcterms:created>
  <dcterms:modified xsi:type="dcterms:W3CDTF">2025-05-29T14:41:15Z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