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5"/>
  </p:sldMasterIdLst>
  <p:sldIdLst>
    <p:sldId id="256" r:id="rId6"/>
    <p:sldId id="257" r:id="rId7"/>
    <p:sldId id="260" r:id="rId8"/>
    <p:sldId id="270" r:id="rId9"/>
    <p:sldId id="271" r:id="rId10"/>
    <p:sldId id="276" r:id="rId11"/>
    <p:sldId id="277" r:id="rId12"/>
    <p:sldId id="272" r:id="rId13"/>
    <p:sldId id="275" r:id="rId14"/>
    <p:sldId id="274" r:id="rId15"/>
    <p:sldId id="268" r:id="rId16"/>
    <p:sldId id="269" r:id="rId17"/>
    <p:sldId id="273" r:id="rId18"/>
    <p:sldId id="278"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0" d="100"/>
          <a:sy n="60" d="100"/>
        </p:scale>
        <p:origin x="60" y="4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99415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540711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5446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3/10/2025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92041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3/10/2025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52738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114446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17148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282399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68300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5923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764408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437691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15483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97618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91848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43308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96375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t>3/10/2025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181933253"/>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680484"/>
            <a:ext cx="8825658" cy="4096897"/>
          </a:xfrm>
        </p:spPr>
        <p:txBody>
          <a:bodyPr/>
          <a:lstStyle/>
          <a:p>
            <a:pPr algn="ctr"/>
            <a:r>
              <a:rPr lang="en-US" sz="5400" dirty="0" smtClean="0"/>
              <a:t>Optional Pre-Quote Conference</a:t>
            </a:r>
            <a:br>
              <a:rPr lang="en-US" sz="5400" dirty="0" smtClean="0"/>
            </a:br>
            <a:r>
              <a:rPr lang="en-US" sz="5400" dirty="0" smtClean="0"/>
              <a:t>T3143 – Maintenance of Aircraft, Parts &amp; Service</a:t>
            </a:r>
            <a:r>
              <a:rPr lang="en-US" sz="5400" dirty="0"/>
              <a:t/>
            </a:r>
            <a:br>
              <a:rPr lang="en-US" sz="5400" dirty="0"/>
            </a:br>
            <a:r>
              <a:rPr lang="en-US" sz="4400" dirty="0" smtClean="0"/>
              <a:t>Bid Solicitation25DPP01148 </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              </a:t>
            </a:r>
            <a:r>
              <a:rPr lang="en-US" sz="2800" dirty="0" err="1" smtClean="0"/>
              <a:t>Q&amp;a</a:t>
            </a:r>
            <a:r>
              <a:rPr lang="en-US" sz="2800" dirty="0" smtClean="0"/>
              <a:t> due by 2pm, March </a:t>
            </a:r>
            <a:r>
              <a:rPr lang="en-US" sz="2800" dirty="0" smtClean="0"/>
              <a:t>26</a:t>
            </a:r>
            <a:r>
              <a:rPr lang="en-US" sz="2800" dirty="0" smtClean="0"/>
              <a:t>, </a:t>
            </a:r>
            <a:r>
              <a:rPr lang="en-US" sz="2800" dirty="0" smtClean="0"/>
              <a:t>2025</a:t>
            </a:r>
          </a:p>
          <a:p>
            <a:pPr algn="ctr"/>
            <a:r>
              <a:rPr lang="en-US" sz="2800" dirty="0" smtClean="0"/>
              <a:t>Quotes due by 2pm, May 14,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982138"/>
          </a:xfrm>
        </p:spPr>
        <p:txBody>
          <a:bodyPr/>
          <a:lstStyle/>
          <a:p>
            <a:r>
              <a:rPr lang="en-US" dirty="0" smtClean="0"/>
              <a:t>State Supplied Price Sheet</a:t>
            </a:r>
            <a:br>
              <a:rPr lang="en-US" dirty="0" smtClean="0"/>
            </a:br>
            <a:r>
              <a:rPr lang="en-US" dirty="0" smtClean="0"/>
              <a:t>T3143 – Maintenance of Aircraft, Parts &amp; Service</a:t>
            </a:r>
            <a:endParaRPr lang="en-US" dirty="0"/>
          </a:p>
        </p:txBody>
      </p:sp>
      <p:sp>
        <p:nvSpPr>
          <p:cNvPr id="3" name="Content Placeholder 2"/>
          <p:cNvSpPr>
            <a:spLocks noGrp="1"/>
          </p:cNvSpPr>
          <p:nvPr>
            <p:ph idx="1"/>
          </p:nvPr>
        </p:nvSpPr>
        <p:spPr>
          <a:xfrm>
            <a:off x="1103312" y="2434856"/>
            <a:ext cx="8946541" cy="3813543"/>
          </a:xfrm>
        </p:spPr>
        <p:txBody>
          <a:bodyPr/>
          <a:lstStyle/>
          <a:p>
            <a:r>
              <a:rPr lang="en-US" dirty="0"/>
              <a:t>See Section </a:t>
            </a:r>
            <a:r>
              <a:rPr lang="en-US" dirty="0" smtClean="0"/>
              <a:t>3.25, </a:t>
            </a:r>
            <a:r>
              <a:rPr lang="en-US" dirty="0"/>
              <a:t>State-Supplied Price Sheet Instructions, for directions</a:t>
            </a:r>
          </a:p>
          <a:p>
            <a:r>
              <a:rPr lang="en-US" dirty="0"/>
              <a:t>There are </a:t>
            </a:r>
            <a:r>
              <a:rPr lang="en-US" dirty="0" smtClean="0"/>
              <a:t>one hundred and forty-four price lines which are divided by groups. </a:t>
            </a:r>
            <a:r>
              <a:rPr lang="en-US" dirty="0"/>
              <a:t>Bidders </a:t>
            </a:r>
            <a:r>
              <a:rPr lang="en-US" dirty="0" smtClean="0"/>
              <a:t>MUST </a:t>
            </a:r>
            <a:r>
              <a:rPr lang="en-US" dirty="0"/>
              <a:t>bid on </a:t>
            </a:r>
            <a:r>
              <a:rPr lang="en-US" dirty="0" smtClean="0"/>
              <a:t>all </a:t>
            </a:r>
            <a:r>
              <a:rPr lang="en-US" dirty="0"/>
              <a:t>price </a:t>
            </a:r>
            <a:r>
              <a:rPr lang="en-US" dirty="0" smtClean="0"/>
              <a:t>lines contained within a group.</a:t>
            </a:r>
            <a:endParaRPr lang="en-US" dirty="0"/>
          </a:p>
          <a:p>
            <a:r>
              <a:rPr lang="en-US" dirty="0" smtClean="0"/>
              <a:t>For Example, Group 1 – Bell Aircraft – Bidders MUST bid on Price lines 1 to 85. </a:t>
            </a:r>
            <a:endParaRPr lang="en-US" dirty="0"/>
          </a:p>
          <a:p>
            <a:r>
              <a:rPr lang="en-US" dirty="0"/>
              <a:t>Any 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1797872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428" y="1"/>
            <a:ext cx="12117571" cy="7201426"/>
          </a:xfrm>
          <a:prstGeom prst="rect">
            <a:avLst/>
          </a:prstGeom>
        </p:spPr>
      </p:pic>
    </p:spTree>
    <p:extLst>
      <p:ext uri="{BB962C8B-B14F-4D97-AF65-F5344CB8AC3E}">
        <p14:creationId xmlns:p14="http://schemas.microsoft.com/office/powerpoint/2010/main" val="2303282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a:t>
            </a:r>
            <a:r>
              <a:rPr lang="en-US" sz="2900" dirty="0" smtClean="0"/>
              <a:t>that </a:t>
            </a:r>
            <a:r>
              <a:rPr lang="en-US" sz="2900" dirty="0"/>
              <a:t>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Question?</a:t>
            </a:r>
            <a:endParaRPr lang="en-US" dirty="0"/>
          </a:p>
        </p:txBody>
      </p:sp>
      <p:sp>
        <p:nvSpPr>
          <p:cNvPr id="3" name="Content Placeholder 2"/>
          <p:cNvSpPr>
            <a:spLocks noGrp="1"/>
          </p:cNvSpPr>
          <p:nvPr>
            <p:ph idx="1"/>
          </p:nvPr>
        </p:nvSpPr>
        <p:spPr/>
        <p:txBody>
          <a:bodyPr/>
          <a:lstStyle/>
          <a:p>
            <a:r>
              <a:rPr lang="en-US" dirty="0"/>
              <a:t>Your question must pertain to the Procedures and Quote Submission Requirement Only</a:t>
            </a:r>
          </a:p>
          <a:p>
            <a:r>
              <a:rPr lang="en-US" dirty="0"/>
              <a:t>Any question in regards to the Bid Solicitation must be submitted during the Q&amp;A on NJSTART.</a:t>
            </a:r>
          </a:p>
          <a:p>
            <a:endParaRPr lang="en-US" dirty="0"/>
          </a:p>
        </p:txBody>
      </p:sp>
    </p:spTree>
    <p:extLst>
      <p:ext uri="{BB962C8B-B14F-4D97-AF65-F5344CB8AC3E}">
        <p14:creationId xmlns:p14="http://schemas.microsoft.com/office/powerpoint/2010/main" val="1739398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March </a:t>
            </a:r>
            <a:r>
              <a:rPr lang="en-US" sz="4000" dirty="0" smtClean="0"/>
              <a:t>26</a:t>
            </a:r>
            <a:r>
              <a:rPr lang="en-US" sz="4000" dirty="0" smtClean="0"/>
              <a:t>, </a:t>
            </a:r>
            <a:r>
              <a:rPr lang="en-US" sz="4000" dirty="0" smtClean="0"/>
              <a:t>2025</a:t>
            </a:r>
          </a:p>
          <a:p>
            <a:pPr algn="r"/>
            <a:endParaRPr lang="en-US" sz="4000" dirty="0"/>
          </a:p>
          <a:p>
            <a:r>
              <a:rPr lang="en-US" sz="4000" dirty="0"/>
              <a:t>Quotes due by </a:t>
            </a:r>
            <a:r>
              <a:rPr lang="en-US" sz="4000" dirty="0" smtClean="0"/>
              <a:t>2pm, May 14,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microsoft.com/sharepoint/v3"/>
    <ds:schemaRef ds:uri="d4e5d782-6a70-4577-82ee-b2c87f6aa0d2"/>
    <ds:schemaRef ds:uri="http://schemas.openxmlformats.org/package/2006/metadata/core-properties"/>
    <ds:schemaRef ds:uri="4a2393ed-911e-4c9b-9d18-84f1fe0b670e"/>
    <ds:schemaRef ds:uri="http://purl.org/dc/dcmityp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1383</TotalTime>
  <Words>999</Words>
  <Application>Microsoft Office PowerPoint</Application>
  <PresentationFormat>Widescreen</PresentationFormat>
  <Paragraphs>67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Wingdings 3</vt:lpstr>
      <vt:lpstr>Ion</vt:lpstr>
      <vt:lpstr>Optional Pre-Quote Conference T3143 – Maintenance of Aircraft, Parts &amp; Service Bid Solicitation25DPP01148 </vt:lpstr>
      <vt:lpstr>WELCOME &amp; INTRODUCTIONS </vt:lpstr>
      <vt:lpstr>PURPOSE &amp; GENERAL INFORMATION</vt:lpstr>
      <vt:lpstr>BID SOLICITATION AT A GLANCE</vt:lpstr>
      <vt:lpstr>BID SOLICITATION AT A GLANCE</vt:lpstr>
      <vt:lpstr>State Supplied Price Sheet T3143 – Maintenance of Aircraft, Parts &amp; Service</vt:lpstr>
      <vt:lpstr>PowerPoint Presentation</vt:lpstr>
      <vt:lpstr>PRICE SHEET PITFALLS</vt:lpstr>
      <vt:lpstr>HELPFUL TIPS &amp; REMINDERS</vt:lpstr>
      <vt:lpstr>OTHER HELPFUL TIPS</vt:lpstr>
      <vt:lpstr>PowerPoint Presentation</vt:lpstr>
      <vt:lpstr>PowerPoint Presentation</vt:lpstr>
      <vt:lpstr>PowerPoint Presentation</vt:lpstr>
      <vt:lpstr>Question?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69</cp:revision>
  <cp:lastPrinted>2020-02-11T14:28:14Z</cp:lastPrinted>
  <dcterms:created xsi:type="dcterms:W3CDTF">2020-01-31T19:31:42Z</dcterms:created>
  <dcterms:modified xsi:type="dcterms:W3CDTF">2025-03-10T13:44:39Z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