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77" r:id="rId14"/>
    <p:sldId id="268" r:id="rId15"/>
    <p:sldId id="269"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4/8/2026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fr-FR" sz="3600" dirty="0"/>
              <a:t>T2946 - Elevator Maintenance, Repair, </a:t>
            </a:r>
            <a:r>
              <a:rPr lang="fr-FR" sz="3600" dirty="0" err="1"/>
              <a:t>Testing</a:t>
            </a:r>
            <a:r>
              <a:rPr lang="fr-FR" sz="3600" dirty="0"/>
              <a:t>, and Inspection Services</a:t>
            </a:r>
            <a:br>
              <a:rPr lang="en-US" sz="5400" dirty="0"/>
            </a:br>
            <a:r>
              <a:rPr lang="en-US" sz="3600" dirty="0"/>
              <a:t>25DPP01146</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Friday, May 4, 2026</a:t>
            </a:r>
          </a:p>
          <a:p>
            <a:r>
              <a:rPr lang="en-US" sz="2800" dirty="0"/>
              <a:t>Quotes due by 2pm Tuesday, June 16,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700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p>
          <a:p>
            <a:pPr lvl="1"/>
            <a:r>
              <a:rPr lang="en-US" dirty="0"/>
              <a:t>When submitting a Quote through </a:t>
            </a:r>
            <a:r>
              <a:rPr lang="en-US" b="1" i="1" dirty="0"/>
              <a:t>NJSTART</a:t>
            </a:r>
            <a:r>
              <a:rPr lang="en-US"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C7F0B-A147-8475-E61B-F22A7F8417E8}"/>
              </a:ext>
            </a:extLst>
          </p:cNvPr>
          <p:cNvSpPr>
            <a:spLocks noGrp="1"/>
          </p:cNvSpPr>
          <p:nvPr>
            <p:ph type="title"/>
          </p:nvPr>
        </p:nvSpPr>
        <p:spPr/>
        <p:txBody>
          <a:bodyPr/>
          <a:lstStyle/>
          <a:p>
            <a:r>
              <a:rPr lang="en-US" dirty="0"/>
              <a:t>State-Supplied Price Sheet	</a:t>
            </a:r>
          </a:p>
        </p:txBody>
      </p:sp>
      <p:sp>
        <p:nvSpPr>
          <p:cNvPr id="3" name="Content Placeholder 2">
            <a:extLst>
              <a:ext uri="{FF2B5EF4-FFF2-40B4-BE49-F238E27FC236}">
                <a16:creationId xmlns:a16="http://schemas.microsoft.com/office/drawing/2014/main" id="{24E7B176-7AA9-2E51-BE6F-A97BF1F03FB9}"/>
              </a:ext>
            </a:extLst>
          </p:cNvPr>
          <p:cNvSpPr>
            <a:spLocks noGrp="1"/>
          </p:cNvSpPr>
          <p:nvPr>
            <p:ph idx="1"/>
          </p:nvPr>
        </p:nvSpPr>
        <p:spPr/>
        <p:txBody>
          <a:bodyPr>
            <a:normAutofit lnSpcReduction="10000"/>
          </a:bodyPr>
          <a:lstStyle/>
          <a:p>
            <a:r>
              <a:rPr lang="en-US" dirty="0"/>
              <a:t>See Section 3.19, </a:t>
            </a:r>
            <a:r>
              <a:rPr lang="en-US" i="1" dirty="0"/>
              <a:t>State-Supplied Price Sheet Instructions</a:t>
            </a:r>
            <a:r>
              <a:rPr lang="en-US" dirty="0"/>
              <a:t>, for directions.</a:t>
            </a:r>
          </a:p>
          <a:p>
            <a:r>
              <a:rPr lang="en-US" dirty="0"/>
              <a:t>The Price Sheet is divided into fifty-two (52) price lines, which are further split into four (4) Groups.</a:t>
            </a:r>
          </a:p>
          <a:p>
            <a:r>
              <a:rPr lang="en-US" dirty="0"/>
              <a:t>Each of these four (4) Groups contains the same thirteen (13) price lines</a:t>
            </a:r>
          </a:p>
          <a:p>
            <a:pPr lvl="1"/>
            <a:r>
              <a:rPr lang="en-US" dirty="0"/>
              <a:t>Bidders </a:t>
            </a:r>
            <a:r>
              <a:rPr lang="en-US" b="1" dirty="0"/>
              <a:t>must</a:t>
            </a:r>
            <a:r>
              <a:rPr lang="en-US" dirty="0"/>
              <a:t> bid on the first twelve (12) price lines of each group to be responsive for that group. If a Bidder does not submit quotes for these lines, they will be considered non-responsive for that group only</a:t>
            </a:r>
          </a:p>
          <a:p>
            <a:pPr lvl="1"/>
            <a:r>
              <a:rPr lang="en-US" dirty="0"/>
              <a:t>Bidders </a:t>
            </a:r>
            <a:r>
              <a:rPr lang="en-US" b="1" dirty="0"/>
              <a:t>may</a:t>
            </a:r>
            <a:r>
              <a:rPr lang="en-US" dirty="0"/>
              <a:t> bid on the thirteenth (13</a:t>
            </a:r>
            <a:r>
              <a:rPr lang="en-US" baseline="30000" dirty="0"/>
              <a:t>th</a:t>
            </a:r>
            <a:r>
              <a:rPr lang="en-US" dirty="0"/>
              <a:t>) line in a group.</a:t>
            </a:r>
          </a:p>
          <a:p>
            <a:r>
              <a:rPr lang="en-US" dirty="0"/>
              <a:t>Bidders may submit Quotes for one group, all groups, or any combination thereof</a:t>
            </a:r>
          </a:p>
        </p:txBody>
      </p:sp>
    </p:spTree>
    <p:extLst>
      <p:ext uri="{BB962C8B-B14F-4D97-AF65-F5344CB8AC3E}">
        <p14:creationId xmlns:p14="http://schemas.microsoft.com/office/powerpoint/2010/main" val="241617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Friday, </a:t>
            </a:r>
            <a:r>
              <a:rPr lang="en-US" sz="4000"/>
              <a:t>May 4, </a:t>
            </a:r>
            <a:r>
              <a:rPr lang="en-US" sz="4000" dirty="0"/>
              <a:t>2026</a:t>
            </a:r>
          </a:p>
          <a:p>
            <a:endParaRPr lang="en-US" sz="4000" dirty="0"/>
          </a:p>
          <a:p>
            <a:r>
              <a:rPr lang="en-US" sz="4000" dirty="0"/>
              <a:t>Quotes due by 2pm Tuesday, June 16,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1334</TotalTime>
  <Words>1151</Words>
  <Application>Microsoft Office PowerPoint</Application>
  <PresentationFormat>Widescreen</PresentationFormat>
  <Paragraphs>71</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Century Gothic</vt:lpstr>
      <vt:lpstr>Wingdings 3</vt:lpstr>
      <vt:lpstr>Ion</vt:lpstr>
      <vt:lpstr>Optional Pre-Quote Conference T2946 - Elevator Maintenance, Repair, Testing, and Inspection Services 25DPP01146</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State-Supplied Price Sheet </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76</cp:revision>
  <cp:lastPrinted>2020-02-11T14:28:14Z</cp:lastPrinted>
  <dcterms:created xsi:type="dcterms:W3CDTF">2020-01-31T19:31:42Z</dcterms:created>
  <dcterms:modified xsi:type="dcterms:W3CDTF">2026-04-08T13:12:19Z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