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6" r:id="rId11"/>
    <p:sldId id="277" r:id="rId12"/>
    <p:sldId id="278" r:id="rId13"/>
    <p:sldId id="272" r:id="rId14"/>
    <p:sldId id="275" r:id="rId15"/>
    <p:sldId id="274" r:id="rId16"/>
    <p:sldId id="268" r:id="rId17"/>
    <p:sldId id="269" r:id="rId18"/>
    <p:sldId id="273" r:id="rId19"/>
    <p:sldId id="267" r:id="rId20"/>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8" d="100"/>
          <a:sy n="68" d="100"/>
        </p:scale>
        <p:origin x="580"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6/16/2025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6/16/2025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6/16/2025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6/16/2025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6/16/2025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6/16/2025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6/16/2025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6/16/2025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6/16/2025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6/16/2025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6/16/2025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smtClean="0"/>
              <a:t/>
            </a:r>
            <a:br>
              <a:rPr lang="en-US" sz="5400" dirty="0" smtClean="0"/>
            </a:br>
            <a:r>
              <a:rPr lang="en-US" sz="4500" dirty="0"/>
              <a:t>Optional Pre-Quote </a:t>
            </a:r>
            <a:r>
              <a:rPr lang="en-US" sz="4500" dirty="0" smtClean="0"/>
              <a:t>Conference:</a:t>
            </a:r>
            <a:r>
              <a:rPr lang="en-US" sz="5400" dirty="0" smtClean="0"/>
              <a:t> </a:t>
            </a:r>
            <a:r>
              <a:rPr lang="en-US" sz="4500" dirty="0" smtClean="0"/>
              <a:t>T2036 </a:t>
            </a:r>
            <a:r>
              <a:rPr lang="en-US" sz="4500" dirty="0" smtClean="0"/>
              <a:t>- Psychological Testing </a:t>
            </a:r>
            <a:r>
              <a:rPr lang="en-US" sz="4500" dirty="0" smtClean="0"/>
              <a:t>: </a:t>
            </a:r>
            <a:r>
              <a:rPr lang="en-US" sz="4500" dirty="0"/>
              <a:t>Mental Health Evaluations and Risk Assessments </a:t>
            </a:r>
            <a:r>
              <a:rPr lang="en-US" sz="4500" dirty="0" smtClean="0"/>
              <a:t>– </a:t>
            </a:r>
            <a:r>
              <a:rPr lang="en-US" sz="4500" dirty="0" smtClean="0"/>
              <a:t>NJSPB</a:t>
            </a:r>
            <a:r>
              <a:rPr lang="en-US" sz="4800" dirty="0"/>
              <a:t/>
            </a:r>
            <a:br>
              <a:rPr lang="en-US" sz="4800" dirty="0"/>
            </a:br>
            <a:r>
              <a:rPr lang="en-US" sz="4500" dirty="0" smtClean="0"/>
              <a:t>25DPP01135</a:t>
            </a:r>
            <a:r>
              <a:rPr lang="en-US" sz="4800" dirty="0" smtClean="0"/>
              <a:t> </a:t>
            </a:r>
            <a:endParaRPr lang="en-US" sz="48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July 10, 2025 </a:t>
            </a:r>
          </a:p>
          <a:p>
            <a:r>
              <a:rPr lang="en-US" sz="2800" dirty="0" smtClean="0"/>
              <a:t>Quotes due by 2pm, August 14, 2025</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solidFill>
                  <a:srgbClr val="FFFF00"/>
                </a:solidFill>
              </a:rPr>
              <a:t>Section 3: </a:t>
            </a:r>
            <a:r>
              <a:rPr lang="en-US" sz="2400" dirty="0">
                <a:solidFill>
                  <a:srgbClr val="FFFF00"/>
                </a:solidFill>
              </a:rPr>
              <a:t>Section 3: Quote Submission Requirements (forms, technical response, </a:t>
            </a:r>
            <a:r>
              <a:rPr lang="en-US" sz="2400" dirty="0" smtClean="0">
                <a:solidFill>
                  <a:srgbClr val="FFFF00"/>
                </a:solidFill>
              </a:rPr>
              <a:t>State-Supplied Price </a:t>
            </a:r>
            <a:r>
              <a:rPr lang="en-US" sz="2400" dirty="0">
                <a:solidFill>
                  <a:srgbClr val="FFFF00"/>
                </a:solidFill>
              </a:rPr>
              <a:t>Sheet Instructions)</a:t>
            </a:r>
            <a:endParaRPr lang="en-US" sz="2400" dirty="0" smtClean="0">
              <a:solidFill>
                <a:srgbClr val="FFFF00"/>
              </a:solidFill>
            </a:endParaRPr>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Glossary</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smtClean="0"/>
              <a:t>Attachment 1</a:t>
            </a:r>
            <a:r>
              <a:rPr lang="en-US" sz="2400" dirty="0"/>
              <a:t>:  Combined State of New Jersey Standard Terms and Conditions (6/3/2025</a:t>
            </a:r>
            <a:r>
              <a:rPr lang="en-US" sz="2400" dirty="0" smtClean="0"/>
              <a:t>)</a:t>
            </a:r>
            <a:endParaRPr lang="en-US" sz="2400" dirty="0"/>
          </a:p>
          <a:p>
            <a:r>
              <a:rPr lang="en-US" sz="2400" dirty="0" smtClean="0"/>
              <a:t>Attachment 2</a:t>
            </a:r>
            <a:r>
              <a:rPr lang="en-US" sz="2400" dirty="0"/>
              <a:t>: Standard Procurement Forms Packet</a:t>
            </a:r>
            <a:endParaRPr lang="en-US" sz="2400" dirty="0" smtClean="0"/>
          </a:p>
          <a:p>
            <a:r>
              <a:rPr lang="en-US" sz="2400" dirty="0" smtClean="0"/>
              <a:t>Attachment 3</a:t>
            </a:r>
            <a:r>
              <a:rPr lang="en-US" sz="2400" dirty="0"/>
              <a:t>: State of New Jersey Security Due Diligence Third-Party Information Security </a:t>
            </a:r>
            <a:r>
              <a:rPr lang="en-US" sz="2400" dirty="0" smtClean="0"/>
              <a:t>Questionnaire</a:t>
            </a:r>
          </a:p>
          <a:p>
            <a:r>
              <a:rPr lang="en-US" sz="2400" dirty="0" smtClean="0"/>
              <a:t>Attachment 4</a:t>
            </a:r>
            <a:r>
              <a:rPr lang="en-US" sz="2400" dirty="0"/>
              <a:t>: Appendix A – List and Facility Descriptions</a:t>
            </a:r>
          </a:p>
          <a:p>
            <a:r>
              <a:rPr lang="en-US" sz="2400" dirty="0" smtClean="0"/>
              <a:t>Attachment 5</a:t>
            </a:r>
            <a:r>
              <a:rPr lang="en-US" sz="2400" dirty="0"/>
              <a:t>: Appendix B – Surveillance </a:t>
            </a:r>
            <a:r>
              <a:rPr lang="en-US" sz="2400" dirty="0" smtClean="0"/>
              <a:t>Tool</a:t>
            </a:r>
            <a:endParaRPr lang="en-US" sz="2400" dirty="0"/>
          </a:p>
        </p:txBody>
      </p:sp>
    </p:spTree>
    <p:extLst>
      <p:ext uri="{BB962C8B-B14F-4D97-AF65-F5344CB8AC3E}">
        <p14:creationId xmlns:p14="http://schemas.microsoft.com/office/powerpoint/2010/main" val="804433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s://gbc-powerpoint.officeapps.live.com/pods/GetClipboardImage.ashx?Id=522199df-06d3-44a7-a2c6-bc6476773330&amp;DC=GB4&amp;pkey=46ab44be-a732-48d6-b3ac-3012dd98eb16&amp;wdwaccluster=GB4"/>
          <p:cNvSpPr>
            <a:spLocks noChangeAspect="1" noChangeArrowheads="1"/>
          </p:cNvSpPr>
          <p:nvPr/>
        </p:nvSpPr>
        <p:spPr bwMode="auto">
          <a:xfrm flipV="1">
            <a:off x="212725" y="160338"/>
            <a:ext cx="304800" cy="49824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Title 1"/>
          <p:cNvSpPr>
            <a:spLocks noGrp="1"/>
          </p:cNvSpPr>
          <p:nvPr>
            <p:ph type="title"/>
          </p:nvPr>
        </p:nvSpPr>
        <p:spPr>
          <a:xfrm>
            <a:off x="646111" y="452718"/>
            <a:ext cx="9404723" cy="1081726"/>
          </a:xfrm>
        </p:spPr>
        <p:txBody>
          <a:bodyPr/>
          <a:lstStyle/>
          <a:p>
            <a:r>
              <a:rPr lang="en-US" dirty="0"/>
              <a:t>BID SOLICITATION AT A GLANCE</a:t>
            </a:r>
          </a:p>
        </p:txBody>
      </p:sp>
      <p:sp>
        <p:nvSpPr>
          <p:cNvPr id="8" name="Content Placeholder 2"/>
          <p:cNvSpPr txBox="1">
            <a:spLocks/>
          </p:cNvSpPr>
          <p:nvPr/>
        </p:nvSpPr>
        <p:spPr>
          <a:xfrm>
            <a:off x="517525" y="1811796"/>
            <a:ext cx="5044289" cy="4195481"/>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600" dirty="0" smtClean="0"/>
              <a:t>Section 3.13.1 Offer and Acceptance - SHOULD</a:t>
            </a:r>
          </a:p>
          <a:p>
            <a:r>
              <a:rPr lang="en-US" sz="1600" dirty="0" smtClean="0">
                <a:solidFill>
                  <a:srgbClr val="FFFF00"/>
                </a:solidFill>
              </a:rPr>
              <a:t>Section 3.13.2 Ownership Disclosure - SHALL</a:t>
            </a:r>
          </a:p>
          <a:p>
            <a:r>
              <a:rPr lang="en-US" sz="1600" dirty="0" smtClean="0"/>
              <a:t>Section 3.13.3 Disclosure of Investment Activities in Iran Form - SHOULD</a:t>
            </a:r>
          </a:p>
          <a:p>
            <a:r>
              <a:rPr lang="en-US" sz="1600" dirty="0" smtClean="0"/>
              <a:t>Section 3.13.4 Disclosure of Investigations and Other Actions Involving Bidder Form - SHOULD</a:t>
            </a:r>
          </a:p>
          <a:p>
            <a:r>
              <a:rPr lang="en-US" sz="1600" dirty="0" smtClean="0"/>
              <a:t>Section 3.13.5 MacBride Principles Form - SHOULD</a:t>
            </a:r>
          </a:p>
          <a:p>
            <a:r>
              <a:rPr lang="en-US" sz="1600" dirty="0" smtClean="0"/>
              <a:t>Section 3.13.6 Service Performance Within the United States - SHOULD</a:t>
            </a:r>
          </a:p>
          <a:p>
            <a:r>
              <a:rPr lang="en-US" sz="1600" dirty="0" smtClean="0"/>
              <a:t>3.13.7 Confidentiality/Commitment to Defend - SHOULD</a:t>
            </a:r>
            <a:endParaRPr lang="en-US" sz="1600" dirty="0"/>
          </a:p>
        </p:txBody>
      </p:sp>
      <p:sp>
        <p:nvSpPr>
          <p:cNvPr id="9" name="Content Placeholder 2"/>
          <p:cNvSpPr>
            <a:spLocks noGrp="1"/>
          </p:cNvSpPr>
          <p:nvPr>
            <p:ph idx="1"/>
          </p:nvPr>
        </p:nvSpPr>
        <p:spPr>
          <a:xfrm>
            <a:off x="5935991" y="1820298"/>
            <a:ext cx="4419225" cy="4195481"/>
          </a:xfrm>
        </p:spPr>
        <p:txBody>
          <a:bodyPr>
            <a:normAutofit fontScale="70000" lnSpcReduction="20000"/>
          </a:bodyPr>
          <a:lstStyle/>
          <a:p>
            <a:r>
              <a:rPr lang="en-US" dirty="0" smtClean="0">
                <a:solidFill>
                  <a:srgbClr val="FFFF00"/>
                </a:solidFill>
              </a:rPr>
              <a:t>Section 3.13.8 Subcontractor Utilization Plan - SHALL </a:t>
            </a:r>
            <a:r>
              <a:rPr lang="en-US" sz="1700" dirty="0" smtClean="0">
                <a:solidFill>
                  <a:srgbClr val="FFFF00"/>
                </a:solidFill>
              </a:rPr>
              <a:t>(if intending to use subcontractors)</a:t>
            </a:r>
          </a:p>
          <a:p>
            <a:r>
              <a:rPr lang="en-US" dirty="0" smtClean="0"/>
              <a:t>Section 3.13.10 Affirmative Action</a:t>
            </a:r>
          </a:p>
          <a:p>
            <a:r>
              <a:rPr lang="en-US" dirty="0" smtClean="0"/>
              <a:t>Section 3.13.12 State of New Jersey Security Due Diligence Third-Party Information Security Questionnaire - SHOULD</a:t>
            </a:r>
          </a:p>
          <a:p>
            <a:r>
              <a:rPr lang="en-US" dirty="0" smtClean="0">
                <a:solidFill>
                  <a:srgbClr val="FFFF00"/>
                </a:solidFill>
              </a:rPr>
              <a:t>Section 3.13.13 Business Registration - SHALL </a:t>
            </a:r>
            <a:r>
              <a:rPr lang="en-US" sz="1700" dirty="0" smtClean="0">
                <a:solidFill>
                  <a:srgbClr val="FFFF00"/>
                </a:solidFill>
              </a:rPr>
              <a:t>(prior to award)</a:t>
            </a:r>
          </a:p>
          <a:p>
            <a:r>
              <a:rPr lang="en-US" dirty="0" smtClean="0"/>
              <a:t>Section 3.13.14 Certification of Non-Involvement in Prohibited Activities in Russia or Belarus </a:t>
            </a:r>
            <a:r>
              <a:rPr lang="en-US" dirty="0"/>
              <a:t>-</a:t>
            </a:r>
            <a:r>
              <a:rPr lang="en-US" dirty="0" smtClean="0"/>
              <a:t> SHOULD</a:t>
            </a:r>
            <a:endParaRPr lang="en-US" dirty="0" smtClean="0">
              <a:solidFill>
                <a:srgbClr val="FFFF00"/>
              </a:solidFill>
            </a:endParaRPr>
          </a:p>
          <a:p>
            <a:r>
              <a:rPr lang="en-US" dirty="0" smtClean="0"/>
              <a:t>Section 3.19 Additional Plan(s) - SHOULD</a:t>
            </a:r>
          </a:p>
          <a:p>
            <a:r>
              <a:rPr lang="en-US" dirty="0" smtClean="0"/>
              <a:t>Section 3.25 Financial Capability of The Bidder - SHOULD</a:t>
            </a:r>
          </a:p>
          <a:p>
            <a:r>
              <a:rPr lang="en-US" dirty="0" smtClean="0">
                <a:solidFill>
                  <a:srgbClr val="FFFF00"/>
                </a:solidFill>
              </a:rPr>
              <a:t>Section 3.26 State-Supplied Price Sheet Instructions - SHALL</a:t>
            </a:r>
          </a:p>
        </p:txBody>
      </p:sp>
    </p:spTree>
    <p:extLst>
      <p:ext uri="{BB962C8B-B14F-4D97-AF65-F5344CB8AC3E}">
        <p14:creationId xmlns:p14="http://schemas.microsoft.com/office/powerpoint/2010/main" val="33429277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a:t>
            </a:r>
            <a:r>
              <a:rPr lang="en-US" dirty="0"/>
              <a:t>AT A GLANCE</a:t>
            </a:r>
          </a:p>
        </p:txBody>
      </p:sp>
      <p:sp>
        <p:nvSpPr>
          <p:cNvPr id="3" name="Content Placeholder 2"/>
          <p:cNvSpPr>
            <a:spLocks noGrp="1"/>
          </p:cNvSpPr>
          <p:nvPr>
            <p:ph idx="1"/>
          </p:nvPr>
        </p:nvSpPr>
        <p:spPr>
          <a:xfrm>
            <a:off x="1104293" y="1728722"/>
            <a:ext cx="8946541" cy="4195481"/>
          </a:xfrm>
        </p:spPr>
        <p:txBody>
          <a:bodyPr>
            <a:normAutofit/>
          </a:bodyPr>
          <a:lstStyle/>
          <a:p>
            <a:pPr marL="0" indent="0">
              <a:buNone/>
            </a:pPr>
            <a:endParaRPr lang="en-US" dirty="0"/>
          </a:p>
          <a:p>
            <a:pPr marL="0" indent="0">
              <a:buNone/>
            </a:pPr>
            <a:endParaRPr lang="en-US" dirty="0"/>
          </a:p>
          <a:p>
            <a:pPr marL="457200" lvl="1" indent="0">
              <a:buNone/>
            </a:pPr>
            <a:endParaRPr lang="en-US" dirty="0"/>
          </a:p>
        </p:txBody>
      </p:sp>
      <p:pic>
        <p:nvPicPr>
          <p:cNvPr id="4" name="Picture 3"/>
          <p:cNvPicPr>
            <a:picLocks noChangeAspect="1"/>
          </p:cNvPicPr>
          <p:nvPr/>
        </p:nvPicPr>
        <p:blipFill>
          <a:blip r:embed="rId2"/>
          <a:stretch>
            <a:fillRect/>
          </a:stretch>
        </p:blipFill>
        <p:spPr>
          <a:xfrm>
            <a:off x="704626" y="1643168"/>
            <a:ext cx="9544274" cy="4692891"/>
          </a:xfrm>
          <a:prstGeom prst="rect">
            <a:avLst/>
          </a:prstGeom>
        </p:spPr>
      </p:pic>
    </p:spTree>
    <p:extLst>
      <p:ext uri="{BB962C8B-B14F-4D97-AF65-F5344CB8AC3E}">
        <p14:creationId xmlns:p14="http://schemas.microsoft.com/office/powerpoint/2010/main" val="31213268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2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a:t>
            </a:r>
            <a:r>
              <a:rPr lang="en-US" dirty="0" smtClean="0"/>
              <a:t>required price </a:t>
            </a:r>
            <a:r>
              <a:rPr lang="en-US" dirty="0" smtClean="0"/>
              <a:t>line blank. </a:t>
            </a:r>
          </a:p>
          <a:p>
            <a:r>
              <a:rPr lang="en-US" dirty="0"/>
              <a:t>The State-Supplied Price Sheet must be completed in its entirety with no lines added or removed, or </a:t>
            </a:r>
            <a:r>
              <a:rPr lang="en-US" dirty="0" smtClean="0"/>
              <a:t>include additional language, assumptions or fees.</a:t>
            </a:r>
            <a:endParaRPr lang="en-US" dirty="0"/>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t>
            </a:r>
            <a:r>
              <a:rPr lang="en-US" b="1" u="sng" dirty="0" smtClean="0"/>
              <a:t>all applicable tabs </a:t>
            </a:r>
            <a:r>
              <a:rPr lang="en-US" dirty="0" smtClean="0"/>
              <a:t>on the State-Supplied Price Sheet.</a:t>
            </a:r>
          </a:p>
          <a:p>
            <a:r>
              <a:rPr lang="en-US" dirty="0" smtClean="0"/>
              <a:t>Confirm you have completed the proper version of the State-Supplied Price Sheet; it may have been revised via Bid Amendment.</a:t>
            </a:r>
          </a:p>
          <a:p>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77500" lnSpcReduction="20000"/>
          </a:bodyPr>
          <a:lstStyle/>
          <a:p>
            <a:pPr lvl="1"/>
            <a:endParaRPr lang="en-US" dirty="0" smtClean="0"/>
          </a:p>
          <a:p>
            <a:pPr lvl="1"/>
            <a:r>
              <a:rPr lang="en-US" dirty="0" smtClean="0"/>
              <a:t>Review Bid Solicitation in its entirety and submit any questions prior to the deadline including exceptions to the SSTC. Updated documents will be posted in NJSTART and should be reviewed as posted.</a:t>
            </a:r>
          </a:p>
          <a:p>
            <a:pPr lvl="1"/>
            <a:endParaRPr lang="en-US" dirty="0" smtClean="0"/>
          </a:p>
          <a:p>
            <a:pPr lvl="1"/>
            <a:r>
              <a:rPr lang="en-US" dirty="0"/>
              <a:t>Price Sheet must be completed in its entirety with no lines added or removed, or additional language or </a:t>
            </a:r>
            <a:r>
              <a:rPr lang="en-US"/>
              <a:t>fees </a:t>
            </a:r>
            <a:r>
              <a:rPr lang="en-US" smtClean="0"/>
              <a:t>referenced.</a:t>
            </a:r>
            <a:endParaRPr lang="en-US" dirty="0" smtClean="0"/>
          </a:p>
          <a:p>
            <a:pPr lvl="1"/>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lvl="1"/>
            <a:endParaRPr lang="en-US" dirty="0" smtClean="0">
              <a:solidFill>
                <a:srgbClr val="FF0000"/>
              </a:solidFill>
            </a:endParaRPr>
          </a:p>
          <a:p>
            <a:pPr lvl="1"/>
            <a:r>
              <a:rPr lang="en-US" dirty="0" smtClean="0"/>
              <a:t>Be advised that this is NOT a Waiver or Delegated Purchasing Authority (“DPA”) procurement. The Quote may not be emailed, faxed, or hand-delivered.  The Quote may only be submitted through NJSTART.</a:t>
            </a:r>
          </a:p>
          <a:p>
            <a:pPr marL="457200" lvl="1" indent="0">
              <a:buNone/>
            </a:pPr>
            <a:endParaRPr lang="en-US" dirty="0" smtClean="0"/>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anim calcmode="lin" valueType="num">
                                      <p:cBhvr>
                                        <p:cTn id="2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7" end="7"/>
                                            </p:txEl>
                                          </p:spTgt>
                                        </p:tgtEl>
                                        <p:attrNameLst>
                                          <p:attrName>ppt_h</p:attrName>
                                        </p:attrNameLst>
                                      </p:cBhvr>
                                      <p:tavLst>
                                        <p:tav tm="0">
                                          <p:val>
                                            <p:strVal val="#ppt_h"/>
                                          </p:val>
                                        </p:tav>
                                        <p:tav tm="100000">
                                          <p:val>
                                            <p:strVal val="#ppt_h"/>
                                          </p:val>
                                        </p:tav>
                                      </p:tavLst>
                                    </p:anim>
                                  </p:childTnLst>
                                </p:cTn>
                              </p:par>
                              <p:par>
                                <p:cTn id="25" presetID="45" presetClass="entr" presetSubtype="0" fill="hold" grpId="0"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animEffect transition="in" filter="fade">
                                      <p:cBhvr>
                                        <p:cTn id="27" dur="2000"/>
                                        <p:tgtEl>
                                          <p:spTgt spid="3">
                                            <p:txEl>
                                              <p:pRg st="9" end="9"/>
                                            </p:txEl>
                                          </p:spTgt>
                                        </p:tgtEl>
                                      </p:cBhvr>
                                    </p:animEffect>
                                    <p:anim calcmode="lin" valueType="num">
                                      <p:cBhvr>
                                        <p:cTn id="28" dur="2000" fill="hold"/>
                                        <p:tgtEl>
                                          <p:spTgt spid="3">
                                            <p:txEl>
                                              <p:pRg st="9" end="9"/>
                                            </p:txEl>
                                          </p:spTgt>
                                        </p:tgtEl>
                                        <p:attrNameLst>
                                          <p:attrName>ppt_w</p:attrName>
                                        </p:attrNameLst>
                                      </p:cBhvr>
                                      <p:tavLst>
                                        <p:tav tm="0" fmla="#ppt_w*sin(2.5*pi*$)">
                                          <p:val>
                                            <p:fltVal val="0"/>
                                          </p:val>
                                        </p:tav>
                                        <p:tav tm="100000">
                                          <p:val>
                                            <p:fltVal val="1"/>
                                          </p:val>
                                        </p:tav>
                                      </p:tavLst>
                                    </p:anim>
                                    <p:anim calcmode="lin" valueType="num">
                                      <p:cBhvr>
                                        <p:cTn id="29" dur="2000" fill="hold"/>
                                        <p:tgtEl>
                                          <p:spTgt spid="3">
                                            <p:txEl>
                                              <p:pRg st="9" end="9"/>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July 10, 2025</a:t>
            </a:r>
          </a:p>
          <a:p>
            <a:endParaRPr lang="en-US" sz="4000" dirty="0"/>
          </a:p>
          <a:p>
            <a:r>
              <a:rPr lang="en-US" sz="4000" dirty="0"/>
              <a:t>Quotes due by </a:t>
            </a:r>
            <a:r>
              <a:rPr lang="en-US" sz="4000" dirty="0" smtClean="0"/>
              <a:t>2pm, August 14, 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Props1.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3.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4.xml><?xml version="1.0" encoding="utf-8"?>
<ds:datastoreItem xmlns:ds="http://schemas.openxmlformats.org/officeDocument/2006/customXml" ds:itemID="{312E865A-0D6C-468F-AD69-D8CD94906944}">
  <ds:schemaRefs>
    <ds:schemaRef ds:uri="http://schemas.microsoft.com/office/2006/documentManagement/types"/>
    <ds:schemaRef ds:uri="http://www.w3.org/XML/1998/namespace"/>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purl.org/dc/terms/"/>
    <ds:schemaRef ds:uri="d4e5d782-6a70-4577-82ee-b2c87f6aa0d2"/>
    <ds:schemaRef ds:uri="4a2393ed-911e-4c9b-9d18-84f1fe0b670e"/>
    <ds:schemaRef ds:uri="http://schemas.microsoft.com/sharepoint/v3"/>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Ion</Template>
  <TotalTime>1248</TotalTime>
  <Words>1144</Words>
  <Application>Microsoft Office PowerPoint</Application>
  <PresentationFormat>Widescreen</PresentationFormat>
  <Paragraphs>86</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Century Gothic</vt:lpstr>
      <vt:lpstr>Wingdings 3</vt:lpstr>
      <vt:lpstr>Ion</vt:lpstr>
      <vt:lpstr> Optional Pre-Quote Conference: T2036 - Psychological Testing : Mental Health Evaluations and Risk Assessments – NJSPB 25DPP01135 </vt:lpstr>
      <vt:lpstr>WELCOME &amp; INTRODUCTIONS </vt:lpstr>
      <vt:lpstr>PURPOSE &amp; GENERAL INFORMATION</vt:lpstr>
      <vt:lpstr>BID SOLICITATION AT A GLANCE</vt:lpstr>
      <vt:lpstr>BID SOLICITATION AT A GLANCE</vt:lpstr>
      <vt:lpstr>BID SOLICITATION AT A GLANCE</vt:lpstr>
      <vt:lpstr>BID SOLICITATION AT A GLANCE</vt:lpstr>
      <vt:lpstr>PRICE SHEET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Rodriguez, Jared [TREAS]</cp:lastModifiedBy>
  <cp:revision>85</cp:revision>
  <cp:lastPrinted>2020-02-11T14:28:14Z</cp:lastPrinted>
  <dcterms:created xsi:type="dcterms:W3CDTF">2020-01-31T19:31:42Z</dcterms:created>
  <dcterms:modified xsi:type="dcterms:W3CDTF">2025-06-16T19:10:22Z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