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1" r:id="rId10"/>
    <p:sldId id="272" r:id="rId11"/>
    <p:sldId id="276" r:id="rId12"/>
    <p:sldId id="277" r:id="rId13"/>
    <p:sldId id="278" r:id="rId14"/>
    <p:sldId id="279" r:id="rId15"/>
    <p:sldId id="275" r:id="rId16"/>
    <p:sldId id="274" r:id="rId17"/>
    <p:sldId id="268" r:id="rId18"/>
    <p:sldId id="269" r:id="rId19"/>
    <p:sldId id="273" r:id="rId20"/>
    <p:sldId id="267" r:id="rId21"/>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heme" Target="theme/theme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1/21/2025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1/21/2025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1/21/2025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1/21/2025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1/21/2025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1/21/2025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1/21/2025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5400" dirty="0" smtClean="0"/>
              <a:t>Optional Pre-Quote Conference</a:t>
            </a:r>
            <a:br>
              <a:rPr lang="en-US" sz="5400" dirty="0" smtClean="0"/>
            </a:br>
            <a:r>
              <a:rPr lang="en-US" sz="4800" dirty="0"/>
              <a:t>T0777 – Snow Plowing and Spreading Services - NJDOT</a:t>
            </a:r>
            <a:r>
              <a:rPr lang="en-US" sz="5400" dirty="0"/>
              <a:t/>
            </a:r>
            <a:br>
              <a:rPr lang="en-US" sz="5400" dirty="0"/>
            </a:br>
            <a:r>
              <a:rPr lang="en-US" sz="5400" dirty="0"/>
              <a:t>25DPP01134</a:t>
            </a:r>
          </a:p>
        </p:txBody>
      </p:sp>
      <p:sp>
        <p:nvSpPr>
          <p:cNvPr id="3" name="Subtitle 2"/>
          <p:cNvSpPr>
            <a:spLocks noGrp="1"/>
          </p:cNvSpPr>
          <p:nvPr>
            <p:ph type="subTitle" idx="1"/>
          </p:nvPr>
        </p:nvSpPr>
        <p:spPr>
          <a:xfrm>
            <a:off x="1154955" y="4777380"/>
            <a:ext cx="8825658" cy="1279388"/>
          </a:xfrm>
        </p:spPr>
        <p:txBody>
          <a:bodyPr>
            <a:normAutofit fontScale="92500"/>
          </a:bodyPr>
          <a:lstStyle/>
          <a:p>
            <a:r>
              <a:rPr lang="en-US" sz="2800" dirty="0" smtClean="0"/>
              <a:t>Q&amp;a due by 2pm on Thursday, February 13, 2025</a:t>
            </a:r>
          </a:p>
          <a:p>
            <a:r>
              <a:rPr lang="en-US" sz="2800" dirty="0" smtClean="0"/>
              <a:t>Quotes due by 2pm on Friday, April 4, 2025</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smtClean="0"/>
              <a:t>A list of attendees and these </a:t>
            </a:r>
            <a:r>
              <a:rPr lang="en-US" dirty="0"/>
              <a:t>slides will be </a:t>
            </a:r>
            <a:r>
              <a:rPr lang="en-US" dirty="0" smtClean="0"/>
              <a:t>posted to </a:t>
            </a:r>
            <a:r>
              <a:rPr lang="en-US" dirty="0"/>
              <a:t>NJSTART. </a:t>
            </a:r>
          </a:p>
          <a:p>
            <a:r>
              <a:rPr lang="en-US" dirty="0" smtClean="0"/>
              <a:t>Please note this </a:t>
            </a:r>
            <a:r>
              <a:rPr lang="en-US" dirty="0"/>
              <a:t>conference is being recorded</a:t>
            </a:r>
            <a:r>
              <a:rPr lang="en-US" dirty="0" smtClean="0"/>
              <a:t>. </a:t>
            </a:r>
          </a:p>
          <a:p>
            <a:r>
              <a:rPr lang="en-US" dirty="0" smtClean="0"/>
              <a:t>Please </a:t>
            </a:r>
            <a:r>
              <a:rPr lang="en-US" dirty="0"/>
              <a:t>identify yourself and the firm you represent prior to asking a question</a:t>
            </a:r>
            <a:r>
              <a:rPr lang="en-US" dirty="0" smtClean="0"/>
              <a:t>.</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r>
              <a:rPr lang="en-US" dirty="0"/>
              <a:t>This is also an opportunity for potential Vendors to partner with other potentials Vendors and/or meet small, woman-owned, minority-owned, </a:t>
            </a:r>
            <a:r>
              <a:rPr lang="en-US" dirty="0" smtClean="0"/>
              <a:t>veteran-owned, </a:t>
            </a:r>
            <a:r>
              <a:rPr lang="en-US" dirty="0"/>
              <a:t>and disabled veteran-owned businesses</a:t>
            </a:r>
            <a:r>
              <a:rPr lang="en-US" dirty="0" smtClean="0"/>
              <a:t>.</a:t>
            </a:r>
            <a:endParaRPr lang="en-US" dirty="0"/>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a:xfrm>
            <a:off x="1104293" y="1459647"/>
            <a:ext cx="8946541" cy="4429525"/>
          </a:xfrm>
        </p:spPr>
        <p:txBody>
          <a:bodyPr>
            <a:noAutofit/>
          </a:bodyPr>
          <a:lstStyle/>
          <a:p>
            <a:r>
              <a:rPr lang="en-US" sz="2400" dirty="0" smtClean="0"/>
              <a:t>Cover page: Submission dates and set-aside requirements</a:t>
            </a:r>
          </a:p>
          <a:p>
            <a:r>
              <a:rPr lang="en-US" sz="2400" dirty="0" smtClean="0"/>
              <a:t>Section 1: </a:t>
            </a:r>
            <a:r>
              <a:rPr lang="en-US" sz="2400" dirty="0"/>
              <a:t>Introduction and Summary of the Bid Solicitation</a:t>
            </a:r>
          </a:p>
          <a:p>
            <a:r>
              <a:rPr lang="en-US" sz="2400" dirty="0" smtClean="0"/>
              <a:t>Section 2: </a:t>
            </a:r>
            <a:r>
              <a:rPr lang="en-US" sz="2400" dirty="0"/>
              <a:t>Pre-Quote Submission </a:t>
            </a:r>
            <a:r>
              <a:rPr lang="en-US" sz="2400" dirty="0" smtClean="0"/>
              <a:t>Information </a:t>
            </a:r>
            <a:r>
              <a:rPr lang="en-US" sz="2400" dirty="0"/>
              <a:t>e-Q&amp;A, exceptions to the SSTC, Bid Amendments)</a:t>
            </a:r>
          </a:p>
          <a:p>
            <a:r>
              <a:rPr lang="en-US" sz="2400" dirty="0" smtClean="0"/>
              <a:t>Section 3: </a:t>
            </a:r>
            <a:r>
              <a:rPr lang="en-US" sz="2400" dirty="0"/>
              <a:t>Section 3: Quote Submission Requirements (forms, technical response, </a:t>
            </a:r>
            <a:r>
              <a:rPr lang="en-US" sz="2400" dirty="0" smtClean="0"/>
              <a:t>State-Supplied Price </a:t>
            </a:r>
            <a:r>
              <a:rPr lang="en-US" sz="2400" dirty="0"/>
              <a:t>Sheet Instructions)</a:t>
            </a:r>
            <a:endParaRPr lang="en-US" sz="2400" dirty="0" smtClean="0"/>
          </a:p>
          <a:p>
            <a:r>
              <a:rPr lang="en-US" sz="2400" dirty="0" smtClean="0"/>
              <a:t>Section </a:t>
            </a:r>
            <a:r>
              <a:rPr lang="en-US" sz="2400" dirty="0"/>
              <a:t>4: Scope </a:t>
            </a:r>
            <a:r>
              <a:rPr lang="en-US" sz="2400" dirty="0" smtClean="0"/>
              <a:t>of Work</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a:bodyPr>
          <a:lstStyle/>
          <a:p>
            <a:r>
              <a:rPr lang="en-US" sz="2400" dirty="0"/>
              <a:t>Section 5: General Contract Terms</a:t>
            </a:r>
          </a:p>
          <a:p>
            <a:r>
              <a:rPr lang="en-US" sz="2400" dirty="0" smtClean="0"/>
              <a:t>Section 6: Data Security Requirements (N/A)</a:t>
            </a:r>
          </a:p>
          <a:p>
            <a:r>
              <a:rPr lang="en-US" sz="2400" dirty="0" smtClean="0"/>
              <a:t>Section </a:t>
            </a:r>
            <a:r>
              <a:rPr lang="en-US" sz="2400" dirty="0"/>
              <a:t>7: Modifications to the State of New Jersey Standard Terms and Conditions </a:t>
            </a:r>
            <a:r>
              <a:rPr lang="en-US" sz="2400" dirty="0" smtClean="0"/>
              <a:t>(SSTC) (N/A)</a:t>
            </a:r>
          </a:p>
          <a:p>
            <a:r>
              <a:rPr lang="en-US" sz="2400" dirty="0" smtClean="0"/>
              <a:t>Section 8: Quote Evaluation and Award</a:t>
            </a:r>
            <a:endParaRPr lang="en-US" sz="2400" dirty="0"/>
          </a:p>
          <a:p>
            <a:r>
              <a:rPr lang="en-US" sz="2400" dirty="0" smtClean="0"/>
              <a:t>Section 9: </a:t>
            </a:r>
            <a:r>
              <a:rPr lang="en-US" sz="2400" dirty="0"/>
              <a:t>Glossary</a:t>
            </a:r>
          </a:p>
          <a:p>
            <a:r>
              <a:rPr lang="en-US" sz="2400" dirty="0" smtClean="0"/>
              <a:t>Attachment 1:  State of New Jersey Standard Terms and Conditions</a:t>
            </a:r>
            <a:endParaRPr lang="en-US" sz="2400"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2000"/>
                                        <p:tgtEl>
                                          <p:spTgt spid="3">
                                            <p:txEl>
                                              <p:pRg st="4" end="4"/>
                                            </p:txEl>
                                          </p:spTgt>
                                        </p:tgtEl>
                                      </p:cBhvr>
                                    </p:animEffect>
                                    <p:anim calcmode="lin" valueType="num">
                                      <p:cBhvr>
                                        <p:cTn id="36"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38" fill="hold">
                      <p:stCondLst>
                        <p:cond delay="indefinite"/>
                      </p:stCondLst>
                      <p:childTnLst>
                        <p:par>
                          <p:cTn id="39" fill="hold">
                            <p:stCondLst>
                              <p:cond delay="0"/>
                            </p:stCondLst>
                            <p:childTnLst>
                              <p:par>
                                <p:cTn id="40" presetID="45"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2000"/>
                                        <p:tgtEl>
                                          <p:spTgt spid="3">
                                            <p:txEl>
                                              <p:pRg st="5" end="5"/>
                                            </p:txEl>
                                          </p:spTgt>
                                        </p:tgtEl>
                                      </p:cBhvr>
                                    </p:animEffect>
                                    <p:anim calcmode="lin" valueType="num">
                                      <p:cBhvr>
                                        <p:cTn id="43"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44"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a:xfrm>
            <a:off x="1104293" y="1853248"/>
            <a:ext cx="8946541" cy="4195481"/>
          </a:xfrm>
        </p:spPr>
        <p:txBody>
          <a:bodyPr>
            <a:normAutofit fontScale="85000" lnSpcReduction="20000"/>
          </a:bodyPr>
          <a:lstStyle/>
          <a:p>
            <a:r>
              <a:rPr lang="en-US" dirty="0" smtClean="0"/>
              <a:t>Complete all required price lines on the State-Supplied Price Sheet pursuant to the Bid Solicitation instructions, or Quote may be deemed non-responsive. Indicate “no charge” if the cost is $0.  Do not leave any price lines blank. </a:t>
            </a:r>
          </a:p>
          <a:p>
            <a:r>
              <a:rPr lang="en-US" dirty="0" smtClean="0"/>
              <a:t>Do not make formatting changes to the State-Supplied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all tabs on the State-Supplied Price Sheet.</a:t>
            </a:r>
          </a:p>
          <a:p>
            <a:r>
              <a:rPr lang="en-US" dirty="0" smtClean="0"/>
              <a:t>Do not add additional language, assumptions, or fees on the State-Supplied Price Sheet. Do not add or remove any price lines.</a:t>
            </a:r>
          </a:p>
          <a:p>
            <a:r>
              <a:rPr lang="en-US" dirty="0" smtClean="0"/>
              <a:t>Confirm you have completed the proper version of the State-Supplied Price Sheet; it may have been revised via Bid Amendment.</a:t>
            </a:r>
          </a:p>
          <a:p>
            <a:r>
              <a:rPr lang="en-US" dirty="0"/>
              <a:t>Submitting a State-Supplied Price Sheet in a format other than the supplied Excel document can lead to a price sheet being deemed non-responsive when the information in a cell cannot be confirmed by the Bureau.</a:t>
            </a:r>
          </a:p>
          <a:p>
            <a:endParaRPr lang="en-US" dirty="0" smtClean="0"/>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Instructions (</a:t>
            </a:r>
            <a:r>
              <a:rPr lang="en-US" dirty="0" err="1" smtClean="0"/>
              <a:t>Con’t</a:t>
            </a:r>
            <a:r>
              <a:rPr lang="en-US" dirty="0" smtClean="0"/>
              <a:t>)</a:t>
            </a:r>
            <a:endParaRPr lang="en-US" dirty="0"/>
          </a:p>
        </p:txBody>
      </p:sp>
      <p:sp>
        <p:nvSpPr>
          <p:cNvPr id="3" name="Content Placeholder 2"/>
          <p:cNvSpPr>
            <a:spLocks noGrp="1"/>
          </p:cNvSpPr>
          <p:nvPr>
            <p:ph idx="1"/>
          </p:nvPr>
        </p:nvSpPr>
        <p:spPr>
          <a:xfrm>
            <a:off x="1104293" y="1716034"/>
            <a:ext cx="8946541" cy="4195481"/>
          </a:xfrm>
        </p:spPr>
        <p:txBody>
          <a:bodyPr/>
          <a:lstStyle/>
          <a:p>
            <a:r>
              <a:rPr lang="en-US" dirty="0" smtClean="0"/>
              <a:t>This Bid Solicitation Contains three (3) Price Sheets (Instructions Section in Parentheses):</a:t>
            </a:r>
          </a:p>
          <a:p>
            <a:pPr lvl="1"/>
            <a:r>
              <a:rPr lang="en-US" dirty="0" smtClean="0"/>
              <a:t>Plowing (3.17.1)</a:t>
            </a:r>
          </a:p>
          <a:p>
            <a:pPr lvl="1"/>
            <a:r>
              <a:rPr lang="en-US" dirty="0" smtClean="0"/>
              <a:t>Spreading (3.17.3)</a:t>
            </a:r>
          </a:p>
          <a:p>
            <a:pPr lvl="1"/>
            <a:r>
              <a:rPr lang="en-US" dirty="0" smtClean="0"/>
              <a:t>Other Equipment (3.17.2)</a:t>
            </a:r>
            <a:endParaRPr lang="en-US" dirty="0"/>
          </a:p>
          <a:p>
            <a:r>
              <a:rPr lang="en-US" dirty="0" smtClean="0"/>
              <a:t>Bidders do NOT need to Bid on all lines. Bidders </a:t>
            </a:r>
            <a:r>
              <a:rPr lang="en-US" dirty="0" smtClean="0"/>
              <a:t>should </a:t>
            </a:r>
            <a:r>
              <a:rPr lang="en-US" dirty="0" smtClean="0"/>
              <a:t>only Bid on lines they are willing and able to service.</a:t>
            </a:r>
          </a:p>
          <a:p>
            <a:endParaRPr lang="en-US" dirty="0" smtClean="0"/>
          </a:p>
        </p:txBody>
      </p:sp>
    </p:spTree>
    <p:extLst>
      <p:ext uri="{BB962C8B-B14F-4D97-AF65-F5344CB8AC3E}">
        <p14:creationId xmlns:p14="http://schemas.microsoft.com/office/powerpoint/2010/main" val="40707689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Instructions (</a:t>
            </a:r>
            <a:r>
              <a:rPr lang="en-US" dirty="0" err="1"/>
              <a:t>Con’t</a:t>
            </a:r>
            <a:r>
              <a:rPr lang="en-US" dirty="0"/>
              <a:t>)</a:t>
            </a:r>
          </a:p>
        </p:txBody>
      </p:sp>
      <p:sp>
        <p:nvSpPr>
          <p:cNvPr id="3" name="Content Placeholder 2"/>
          <p:cNvSpPr>
            <a:spLocks noGrp="1"/>
          </p:cNvSpPr>
          <p:nvPr>
            <p:ph idx="1"/>
          </p:nvPr>
        </p:nvSpPr>
        <p:spPr>
          <a:xfrm>
            <a:off x="1104293" y="1767692"/>
            <a:ext cx="8946541" cy="4195481"/>
          </a:xfrm>
        </p:spPr>
        <p:txBody>
          <a:bodyPr>
            <a:normAutofit fontScale="85000" lnSpcReduction="10000"/>
          </a:bodyPr>
          <a:lstStyle/>
          <a:p>
            <a:r>
              <a:rPr lang="en-US" dirty="0" smtClean="0"/>
              <a:t>Snow Plowing and Hauling Services (PL’s 1 – 317)</a:t>
            </a:r>
          </a:p>
          <a:p>
            <a:pPr lvl="1"/>
            <a:r>
              <a:rPr lang="en-US" dirty="0" smtClean="0"/>
              <a:t>Bidders should only bid on one (1) Preference.</a:t>
            </a:r>
          </a:p>
          <a:p>
            <a:pPr lvl="2"/>
            <a:r>
              <a:rPr lang="en-US" dirty="0" smtClean="0"/>
              <a:t>1</a:t>
            </a:r>
            <a:r>
              <a:rPr lang="en-US" baseline="30000" dirty="0" smtClean="0"/>
              <a:t>st</a:t>
            </a:r>
            <a:r>
              <a:rPr lang="en-US" dirty="0" smtClean="0"/>
              <a:t> Preference = Contractor Provides Plows</a:t>
            </a:r>
          </a:p>
          <a:p>
            <a:pPr lvl="2"/>
            <a:r>
              <a:rPr lang="en-US" dirty="0" smtClean="0"/>
              <a:t>2</a:t>
            </a:r>
            <a:r>
              <a:rPr lang="en-US" baseline="30000" dirty="0" smtClean="0"/>
              <a:t>nd</a:t>
            </a:r>
            <a:r>
              <a:rPr lang="en-US" dirty="0" smtClean="0"/>
              <a:t> Preference = NJDOT Provides Plows</a:t>
            </a:r>
          </a:p>
          <a:p>
            <a:pPr lvl="1"/>
            <a:r>
              <a:rPr lang="en-US" dirty="0" smtClean="0"/>
              <a:t>The State will first evaluate 1</a:t>
            </a:r>
            <a:r>
              <a:rPr lang="en-US" baseline="30000" dirty="0" smtClean="0"/>
              <a:t>st</a:t>
            </a:r>
            <a:r>
              <a:rPr lang="en-US" dirty="0" smtClean="0"/>
              <a:t> Preference Bids for each line. If there are no responsive 1</a:t>
            </a:r>
            <a:r>
              <a:rPr lang="en-US" baseline="30000" dirty="0" smtClean="0"/>
              <a:t>st</a:t>
            </a:r>
            <a:r>
              <a:rPr lang="en-US" dirty="0" smtClean="0"/>
              <a:t> Preference Bidders, 2</a:t>
            </a:r>
            <a:r>
              <a:rPr lang="en-US" baseline="30000" dirty="0" smtClean="0"/>
              <a:t>nd</a:t>
            </a:r>
            <a:r>
              <a:rPr lang="en-US" dirty="0" smtClean="0"/>
              <a:t> Preference Bidders will be evaluated.</a:t>
            </a:r>
          </a:p>
          <a:p>
            <a:pPr lvl="1"/>
            <a:r>
              <a:rPr lang="en-US" dirty="0" smtClean="0"/>
              <a:t>If both 1</a:t>
            </a:r>
            <a:r>
              <a:rPr lang="en-US" baseline="30000" dirty="0" smtClean="0"/>
              <a:t>st</a:t>
            </a:r>
            <a:r>
              <a:rPr lang="en-US" dirty="0" smtClean="0"/>
              <a:t> and 2</a:t>
            </a:r>
            <a:r>
              <a:rPr lang="en-US" baseline="30000" dirty="0" smtClean="0"/>
              <a:t>nd</a:t>
            </a:r>
            <a:r>
              <a:rPr lang="en-US" dirty="0" smtClean="0"/>
              <a:t> Preference is Bid on for a line, the State will evaluate the 1</a:t>
            </a:r>
            <a:r>
              <a:rPr lang="en-US" baseline="30000" dirty="0" smtClean="0"/>
              <a:t>st</a:t>
            </a:r>
            <a:r>
              <a:rPr lang="en-US" dirty="0" smtClean="0"/>
              <a:t> Preference only. If awarded, the Bidder will be required to provide plows for that line.</a:t>
            </a:r>
          </a:p>
          <a:p>
            <a:pPr lvl="1"/>
            <a:r>
              <a:rPr lang="en-US" dirty="0" smtClean="0"/>
              <a:t>Bidder must provide All-Inclusive Hourly Rate (Per Truck) and Superintendent Rate.</a:t>
            </a:r>
          </a:p>
          <a:p>
            <a:pPr lvl="2"/>
            <a:r>
              <a:rPr lang="en-US" dirty="0" smtClean="0"/>
              <a:t>Superintendent rate shall not exceed 50% of Plowing Rate for that line, or $150. If submitted rate exceeds this, the Bid for this line will be considered nonresponsive.</a:t>
            </a:r>
          </a:p>
          <a:p>
            <a:pPr lvl="1"/>
            <a:r>
              <a:rPr lang="en-US" dirty="0" smtClean="0"/>
              <a:t>If Hauling is included with line, Hourly Rate for Hauling must be provided.</a:t>
            </a:r>
          </a:p>
          <a:p>
            <a:pPr lvl="2"/>
            <a:r>
              <a:rPr lang="en-US" dirty="0" smtClean="0"/>
              <a:t>See Section 3.17.1 for listing of all Lines that have a Hauling component. This is also clearly denoted on Price Sheet.</a:t>
            </a:r>
            <a:endParaRPr lang="en-US" dirty="0"/>
          </a:p>
        </p:txBody>
      </p:sp>
    </p:spTree>
    <p:extLst>
      <p:ext uri="{BB962C8B-B14F-4D97-AF65-F5344CB8AC3E}">
        <p14:creationId xmlns:p14="http://schemas.microsoft.com/office/powerpoint/2010/main" val="9057114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Instructions (</a:t>
            </a:r>
            <a:r>
              <a:rPr lang="en-US" dirty="0" err="1"/>
              <a:t>Con’t</a:t>
            </a:r>
            <a:r>
              <a:rPr lang="en-US" dirty="0"/>
              <a:t>)</a:t>
            </a:r>
          </a:p>
        </p:txBody>
      </p:sp>
      <p:sp>
        <p:nvSpPr>
          <p:cNvPr id="3" name="Content Placeholder 2"/>
          <p:cNvSpPr>
            <a:spLocks noGrp="1"/>
          </p:cNvSpPr>
          <p:nvPr>
            <p:ph idx="1"/>
          </p:nvPr>
        </p:nvSpPr>
        <p:spPr/>
        <p:txBody>
          <a:bodyPr/>
          <a:lstStyle/>
          <a:p>
            <a:r>
              <a:rPr lang="en-US" dirty="0" smtClean="0"/>
              <a:t>Other Equipment (PL’s 318 </a:t>
            </a:r>
            <a:r>
              <a:rPr lang="en-US" dirty="0"/>
              <a:t>– </a:t>
            </a:r>
            <a:r>
              <a:rPr lang="en-US" dirty="0" smtClean="0"/>
              <a:t>326)</a:t>
            </a:r>
          </a:p>
          <a:p>
            <a:pPr lvl="1"/>
            <a:r>
              <a:rPr lang="en-US" dirty="0" smtClean="0"/>
              <a:t>Bidders can bid on any Lines on this Price Sheet. There is no minimum amount of lines to be bid on. </a:t>
            </a:r>
            <a:endParaRPr lang="en-US" dirty="0"/>
          </a:p>
          <a:p>
            <a:pPr lvl="1"/>
            <a:r>
              <a:rPr lang="en-US" dirty="0" smtClean="0"/>
              <a:t>For all pieces of Equipment the Bidder is willing and able to provide, the Bidder will </a:t>
            </a:r>
            <a:r>
              <a:rPr lang="en-US" dirty="0"/>
              <a:t>p</a:t>
            </a:r>
            <a:r>
              <a:rPr lang="en-US" dirty="0" smtClean="0"/>
              <a:t>rovide the Quantity of equipment it has available, the Yards it is willing and able to service with this equipment, and the Hourly Rate.</a:t>
            </a:r>
          </a:p>
          <a:p>
            <a:pPr lvl="1"/>
            <a:r>
              <a:rPr lang="en-US" dirty="0" smtClean="0"/>
              <a:t>Please reference Attachment 6 for a listing of the NJDOT Yards which currently have a need for equipment.</a:t>
            </a:r>
          </a:p>
          <a:p>
            <a:pPr lvl="1"/>
            <a:endParaRPr lang="en-US" dirty="0" smtClean="0"/>
          </a:p>
          <a:p>
            <a:pPr lvl="1"/>
            <a:endParaRPr lang="en-US" dirty="0" smtClean="0"/>
          </a:p>
          <a:p>
            <a:pPr lvl="1"/>
            <a:endParaRPr lang="en-US" dirty="0"/>
          </a:p>
          <a:p>
            <a:endParaRPr lang="en-US" dirty="0"/>
          </a:p>
        </p:txBody>
      </p:sp>
    </p:spTree>
    <p:extLst>
      <p:ext uri="{BB962C8B-B14F-4D97-AF65-F5344CB8AC3E}">
        <p14:creationId xmlns:p14="http://schemas.microsoft.com/office/powerpoint/2010/main" val="15978996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Instructions (</a:t>
            </a:r>
            <a:r>
              <a:rPr lang="en-US" dirty="0" err="1"/>
              <a:t>Con’t</a:t>
            </a:r>
            <a:r>
              <a:rPr lang="en-US" dirty="0"/>
              <a:t>)</a:t>
            </a:r>
          </a:p>
        </p:txBody>
      </p:sp>
      <p:sp>
        <p:nvSpPr>
          <p:cNvPr id="3" name="Content Placeholder 2"/>
          <p:cNvSpPr>
            <a:spLocks noGrp="1"/>
          </p:cNvSpPr>
          <p:nvPr>
            <p:ph idx="1"/>
          </p:nvPr>
        </p:nvSpPr>
        <p:spPr/>
        <p:txBody>
          <a:bodyPr/>
          <a:lstStyle/>
          <a:p>
            <a:r>
              <a:rPr lang="en-US" dirty="0" smtClean="0"/>
              <a:t>Spreading Services (PL’s 327 – 392)</a:t>
            </a:r>
          </a:p>
          <a:p>
            <a:pPr lvl="1"/>
            <a:r>
              <a:rPr lang="en-US" dirty="0" smtClean="0"/>
              <a:t>Each Price Line on the Spreading Price Sheet denoted the number of trucks required for this line by class. If Bidding on a line, Bidders shall be willing and able to provide that quantity of trucks of the specified class.</a:t>
            </a:r>
          </a:p>
          <a:p>
            <a:pPr lvl="1"/>
            <a:r>
              <a:rPr lang="en-US" dirty="0"/>
              <a:t>Bidder must provide All-Inclusive Hourly Rate (Per Truck) and Superintendent Rate.</a:t>
            </a:r>
          </a:p>
          <a:p>
            <a:pPr lvl="2"/>
            <a:r>
              <a:rPr lang="en-US" dirty="0"/>
              <a:t>Superintendent rate shall not exceed 50% of Plowing Rate for that line, or $150. If submitted rate exceeds this, the Bid for this line will be considered nonresponsive.</a:t>
            </a:r>
          </a:p>
        </p:txBody>
      </p:sp>
    </p:spTree>
    <p:extLst>
      <p:ext uri="{BB962C8B-B14F-4D97-AF65-F5344CB8AC3E}">
        <p14:creationId xmlns:p14="http://schemas.microsoft.com/office/powerpoint/2010/main" val="24050772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627414"/>
            <a:ext cx="8946541" cy="4620985"/>
          </a:xfrm>
        </p:spPr>
        <p:txBody>
          <a:bodyPr>
            <a:normAutofit lnSpcReduction="10000"/>
          </a:bodyPr>
          <a:lstStyle/>
          <a:p>
            <a:pPr lvl="1"/>
            <a:r>
              <a:rPr lang="en-US" dirty="0" smtClean="0"/>
              <a:t>Review Bid Solicitation in its entirety and submit any questions prior to the deadline including exceptions to the SSTC. Updated documents will be posted in NJSTART and should be reviewed as posted.</a:t>
            </a:r>
          </a:p>
          <a:p>
            <a:pPr lvl="1"/>
            <a:r>
              <a:rPr lang="en-US" dirty="0"/>
              <a:t>Complete all required price lines in the State Supplied Price </a:t>
            </a:r>
            <a:r>
              <a:rPr lang="en-US" dirty="0" smtClean="0"/>
              <a:t>Sheet or Quote </a:t>
            </a:r>
            <a:r>
              <a:rPr lang="en-US" dirty="0"/>
              <a:t>may be deemed non-responsive. Indicate “$0” if the cost is $0.  Do not leave any price lines blank. The State is aware a “$0” input will auto populate a dash (-) on </a:t>
            </a:r>
            <a:r>
              <a:rPr lang="en-US" dirty="0" smtClean="0"/>
              <a:t>the State-Supplied Price Sheet</a:t>
            </a:r>
            <a:r>
              <a:rPr lang="en-US" dirty="0"/>
              <a:t>, and the State will deem this answer </a:t>
            </a:r>
            <a:r>
              <a:rPr lang="en-US" dirty="0" smtClean="0"/>
              <a:t>responsive </a:t>
            </a:r>
            <a:r>
              <a:rPr lang="en-US" dirty="0">
                <a:solidFill>
                  <a:srgbClr val="FF0000"/>
                </a:solidFill>
              </a:rPr>
              <a:t>when it can confirm the information in the submitted price sheet</a:t>
            </a:r>
            <a:r>
              <a:rPr lang="en-US" dirty="0" smtClean="0">
                <a:solidFill>
                  <a:srgbClr val="FF0000"/>
                </a:solidFill>
              </a:rPr>
              <a:t>.</a:t>
            </a:r>
            <a:endParaRPr lang="en-US" sz="2000" dirty="0">
              <a:solidFill>
                <a:srgbClr val="FF0000"/>
              </a:solidFill>
            </a:endParaRPr>
          </a:p>
          <a:p>
            <a:pPr lvl="1"/>
            <a:r>
              <a:rPr lang="en-US" dirty="0"/>
              <a:t>Submit Quotes on time addressing all mandatory requirements (designated by “shall”) including forms. Quotes missing mandatory requirements may be deemed non-responsive.  Not submitting requested information (“should”) may impact the technical evaluation score.</a:t>
            </a:r>
          </a:p>
          <a:p>
            <a:pPr lvl="1"/>
            <a:r>
              <a:rPr lang="en-US" dirty="0" smtClean="0"/>
              <a:t>The State-Supplied Price </a:t>
            </a:r>
            <a:r>
              <a:rPr lang="en-US" dirty="0"/>
              <a:t>Sheet must be </a:t>
            </a:r>
            <a:r>
              <a:rPr lang="en-US" dirty="0" smtClean="0"/>
              <a:t>completed in its entirety with </a:t>
            </a:r>
            <a:r>
              <a:rPr lang="en-US" dirty="0"/>
              <a:t>no </a:t>
            </a:r>
            <a:r>
              <a:rPr lang="en-US" dirty="0" smtClean="0"/>
              <a:t>lines added or removed, or additional language or fees referenced.</a:t>
            </a:r>
            <a:endParaRPr lang="en-US" dirty="0"/>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anim calcmode="lin" valueType="num">
                                      <p:cBhvr>
                                        <p:cTn id="13"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1" end="1"/>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anim calcmode="lin" valueType="num">
                                      <p:cBhvr>
                                        <p:cTn id="18"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2" end="2"/>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anim calcmode="lin" valueType="num">
                                      <p:cBhvr>
                                        <p:cTn id="2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the may deem a quote non-responsive:</a:t>
            </a:r>
          </a:p>
          <a:p>
            <a:pPr lvl="1"/>
            <a:r>
              <a:rPr lang="en-US" sz="2600" dirty="0" smtClean="0"/>
              <a:t>Vendor </a:t>
            </a:r>
            <a:r>
              <a:rPr lang="en-US" sz="2600" dirty="0"/>
              <a:t>accepts all terms and conditions of this </a:t>
            </a:r>
            <a:r>
              <a:rPr lang="en-US" sz="2600" dirty="0" smtClean="0"/>
              <a:t>Bid Solicitation with </a:t>
            </a:r>
            <a:r>
              <a:rPr lang="en-US" sz="2600" dirty="0"/>
              <a:t>the following additional language</a:t>
            </a:r>
            <a:r>
              <a:rPr lang="en-US" sz="2600" dirty="0" smtClean="0"/>
              <a:t>: Section X </a:t>
            </a:r>
            <a:r>
              <a:rPr lang="en-US" sz="2600" dirty="0"/>
              <a:t>- Agree, as it applies to changes that impact administrative fees as outlined in this provision, provided that Vendor reserves the right to modify </a:t>
            </a:r>
            <a:r>
              <a:rPr lang="en-US" sz="2600" dirty="0" smtClean="0"/>
              <a:t>Contracted </a:t>
            </a:r>
            <a:r>
              <a:rPr lang="en-US" sz="2600" dirty="0"/>
              <a:t>Terms based on changes by the </a:t>
            </a:r>
            <a:r>
              <a:rPr lang="en-US" sz="2600" dirty="0" smtClean="0"/>
              <a:t>State.</a:t>
            </a:r>
          </a:p>
          <a:p>
            <a:pPr lvl="1"/>
            <a:r>
              <a:rPr lang="en-US" sz="2600" dirty="0" smtClean="0"/>
              <a:t>Vendor’s Quote is only valid for </a:t>
            </a:r>
            <a:r>
              <a:rPr lang="en-US" sz="2600" dirty="0" smtClean="0">
                <a:solidFill>
                  <a:srgbClr val="FFFF00"/>
                </a:solidFill>
              </a:rPr>
              <a:t>XX</a:t>
            </a:r>
            <a:r>
              <a:rPr lang="en-US" sz="2600" dirty="0" smtClean="0"/>
              <a:t> days.</a:t>
            </a:r>
          </a:p>
          <a:p>
            <a:pPr lvl="1"/>
            <a:r>
              <a:rPr lang="en-US" sz="2600" dirty="0" smtClean="0"/>
              <a:t>Vendor reserves the right to charge additional fees for services that require extensive time and effort.</a:t>
            </a:r>
          </a:p>
          <a:p>
            <a:pPr lvl="1"/>
            <a:r>
              <a:rPr lang="en-US" sz="2600" dirty="0"/>
              <a:t>This </a:t>
            </a:r>
            <a:r>
              <a:rPr lang="en-US" sz="2600" dirty="0" smtClean="0"/>
              <a:t>Quote </a:t>
            </a:r>
            <a:r>
              <a:rPr lang="en-US" sz="2600" dirty="0"/>
              <a:t>is a nonbinding expression of interest only and is not intended to create a binding commitment on either party unless and until a definitive agreement has been executed between the parties.</a:t>
            </a:r>
          </a:p>
          <a:p>
            <a:pPr lvl="1"/>
            <a:r>
              <a:rPr lang="en-US" sz="2600" dirty="0"/>
              <a:t>This </a:t>
            </a:r>
            <a:r>
              <a:rPr lang="en-US" sz="2600" dirty="0" smtClean="0"/>
              <a:t>Quote </a:t>
            </a:r>
            <a:r>
              <a:rPr lang="en-US" sz="2600" dirty="0"/>
              <a:t>may include statements regarding plans for future products and services, or future versions of existing products and services. Any such statements are provided solely for your general information and are not part of this </a:t>
            </a:r>
            <a:r>
              <a:rPr lang="en-US" sz="2600" dirty="0" smtClean="0"/>
              <a:t>Quote </a:t>
            </a:r>
            <a:r>
              <a:rPr lang="en-US" sz="2600" dirty="0"/>
              <a:t>unless specifically stated in writing in this </a:t>
            </a:r>
            <a:r>
              <a:rPr lang="en-US" sz="2600" dirty="0" smtClean="0"/>
              <a:t>Quote.</a:t>
            </a:r>
            <a:endParaRPr lang="en-US" sz="2600"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1938992"/>
          </a:xfrm>
          <a:prstGeom prst="rect">
            <a:avLst/>
          </a:prstGeom>
        </p:spPr>
        <p:txBody>
          <a:bodyPr wrap="square">
            <a:spAutoFit/>
          </a:bodyPr>
          <a:lstStyle/>
          <a:p>
            <a:r>
              <a:rPr lang="en-US" sz="4000" dirty="0" smtClean="0"/>
              <a:t>Q&amp;A </a:t>
            </a:r>
            <a:r>
              <a:rPr lang="en-US" sz="4000" dirty="0"/>
              <a:t>due by 2pm </a:t>
            </a:r>
            <a:r>
              <a:rPr lang="en-US" sz="4000" dirty="0" smtClean="0"/>
              <a:t>February 13, 2025</a:t>
            </a:r>
          </a:p>
          <a:p>
            <a:endParaRPr lang="en-US" sz="4000" dirty="0"/>
          </a:p>
          <a:p>
            <a:r>
              <a:rPr lang="en-US" sz="4000" dirty="0"/>
              <a:t>Quotes due by 2pm </a:t>
            </a:r>
            <a:r>
              <a:rPr lang="en-US" sz="4000" dirty="0" smtClean="0"/>
              <a:t>April 4, 2025</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UHEEMK3J3FEE-1573984473-718</_dlc_DocId>
    <_dlc_DocIdUrl xmlns="d4e5d782-6a70-4577-82ee-b2c87f6aa0d2">
      <Url>http://treassp19/sites/purchase/NJSTART Document Templates/_layouts/15/DocIdRedir.aspx?ID=UHEEMK3J3FEE-1573984473-718</Url>
      <Description>UHEEMK3J3FEE-1573984473-718</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4.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12E865A-0D6C-468F-AD69-D8CD94906944}">
  <ds:schemaRefs>
    <ds:schemaRef ds:uri="http://purl.org/dc/terms/"/>
    <ds:schemaRef ds:uri="http://schemas.microsoft.com/office/2006/documentManagement/types"/>
    <ds:schemaRef ds:uri="http://schemas.microsoft.com/office/2006/metadata/properties"/>
    <ds:schemaRef ds:uri="http://purl.org/dc/elements/1.1/"/>
    <ds:schemaRef ds:uri="d4e5d782-6a70-4577-82ee-b2c87f6aa0d2"/>
    <ds:schemaRef ds:uri="http://schemas.openxmlformats.org/package/2006/metadata/core-properties"/>
    <ds:schemaRef ds:uri="http://schemas.microsoft.com/office/infopath/2007/PartnerControls"/>
    <ds:schemaRef ds:uri="http://www.w3.org/XML/1998/namespace"/>
    <ds:schemaRef ds:uri="4a2393ed-911e-4c9b-9d18-84f1fe0b670e"/>
    <ds:schemaRef ds:uri="http://schemas.microsoft.com/sharepoint/v3"/>
    <ds:schemaRef ds:uri="http://purl.org/dc/dcmitype/"/>
  </ds:schemaRefs>
</ds:datastoreItem>
</file>

<file path=customXml/itemProps2.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3.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4.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Ion</Template>
  <TotalTime>1128</TotalTime>
  <Words>1403</Words>
  <Application>Microsoft Office PowerPoint</Application>
  <PresentationFormat>Widescreen</PresentationFormat>
  <Paragraphs>86</Paragraphs>
  <Slides>16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Century Gothic</vt:lpstr>
      <vt:lpstr>Wingdings 3</vt:lpstr>
      <vt:lpstr>Ion</vt:lpstr>
      <vt:lpstr>Optional Pre-Quote Conference T0777 – Snow Plowing and Spreading Services - NJDOT 25DPP01134</vt:lpstr>
      <vt:lpstr>WELCOME &amp; INTRODUCTIONS </vt:lpstr>
      <vt:lpstr>PURPOSE &amp; GENERAL INFORMATION</vt:lpstr>
      <vt:lpstr>BID SOLICITATION AT A GLANCE</vt:lpstr>
      <vt:lpstr>BID SOLICITATION AT A GLANCE</vt:lpstr>
      <vt:lpstr>PRICE SHEET PITFALLS</vt:lpstr>
      <vt:lpstr>Price Sheet Instructions (Con’t)</vt:lpstr>
      <vt:lpstr>Price Sheet Instructions (Con’t)</vt:lpstr>
      <vt:lpstr>Price Sheet Instructions (Con’t)</vt:lpstr>
      <vt:lpstr>Price Sheet Instructions (Con’t)</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Maciolek, Michael [TREAS]</cp:lastModifiedBy>
  <cp:revision>62</cp:revision>
  <cp:lastPrinted>2020-02-11T14:28:14Z</cp:lastPrinted>
  <dcterms:created xsi:type="dcterms:W3CDTF">2020-01-31T19:31:42Z</dcterms:created>
  <dcterms:modified xsi:type="dcterms:W3CDTF">2025-01-21T20:33:59Z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3e773f48-7e95-4d23-bfed-4e97e5cd713f</vt:lpwstr>
  </property>
  <property fmtid="{D5CDD505-2E9C-101B-9397-08002B2CF9AE}" pid="4" name="URL">
    <vt:lpwstr/>
  </property>
  <property fmtid="{D5CDD505-2E9C-101B-9397-08002B2CF9AE}" pid="5" name="DocumentSetDescription">
    <vt:lpwstr/>
  </property>
</Properties>
</file>