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2" r:id="rId11"/>
    <p:sldId id="277" r:id="rId12"/>
    <p:sldId id="275" r:id="rId13"/>
    <p:sldId id="274" r:id="rId14"/>
    <p:sldId id="268" r:id="rId15"/>
    <p:sldId id="269" r:id="rId16"/>
    <p:sldId id="276" r:id="rId17"/>
    <p:sldId id="267" r:id="rId18"/>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1" d="100"/>
          <a:sy n="111" d="100"/>
        </p:scale>
        <p:origin x="534" y="9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3/17/2026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3/17/2026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3/17/2026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3/17/2026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3/17/2026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3/17/2026</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3/17/2026</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3/17/2026</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3/17/2026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3/17/2026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3/17/2026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3/17/2026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3/17/2026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3/17/2026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3/17/2026</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063689"/>
            <a:ext cx="8825658" cy="3079210"/>
          </a:xfrm>
        </p:spPr>
        <p:txBody>
          <a:bodyPr/>
          <a:lstStyle/>
          <a:p>
            <a:r>
              <a:rPr lang="en-US" sz="4000" b="1" dirty="0"/>
              <a:t>Optional Pre-Quote Conference</a:t>
            </a:r>
            <a:br>
              <a:rPr lang="en-US" sz="3600" dirty="0"/>
            </a:br>
            <a:r>
              <a:rPr lang="en-US" sz="3200" dirty="0"/>
              <a:t>T3156 - Pest Control Services: Residential Facilities, Non-Residential Facilities, and State Vehicles</a:t>
            </a:r>
            <a:br>
              <a:rPr lang="en-US" sz="3600" dirty="0"/>
            </a:br>
            <a:r>
              <a:rPr lang="en-US" sz="3200" dirty="0"/>
              <a:t>Bid Solicitation #25DPP01132</a:t>
            </a:r>
            <a:endParaRPr lang="en-US" sz="3600" dirty="0"/>
          </a:p>
        </p:txBody>
      </p:sp>
      <p:sp>
        <p:nvSpPr>
          <p:cNvPr id="3" name="Subtitle 2"/>
          <p:cNvSpPr>
            <a:spLocks noGrp="1"/>
          </p:cNvSpPr>
          <p:nvPr>
            <p:ph type="subTitle" idx="1"/>
          </p:nvPr>
        </p:nvSpPr>
        <p:spPr>
          <a:xfrm>
            <a:off x="1154955" y="4441478"/>
            <a:ext cx="8825658" cy="1279388"/>
          </a:xfrm>
        </p:spPr>
        <p:txBody>
          <a:bodyPr>
            <a:normAutofit/>
          </a:bodyPr>
          <a:lstStyle/>
          <a:p>
            <a:r>
              <a:rPr lang="en-US" sz="2800" b="1" dirty="0"/>
              <a:t>Q&amp;a </a:t>
            </a:r>
            <a:r>
              <a:rPr lang="en-US" sz="2800" dirty="0"/>
              <a:t>due by </a:t>
            </a:r>
            <a:r>
              <a:rPr lang="en-US" sz="2800" b="1" u="sng" dirty="0"/>
              <a:t>2pm</a:t>
            </a:r>
            <a:r>
              <a:rPr lang="en-US" sz="2800" dirty="0"/>
              <a:t> on </a:t>
            </a:r>
            <a:r>
              <a:rPr lang="en-US" sz="2800" b="1" u="sng" dirty="0"/>
              <a:t>Thursday April 9, 2026</a:t>
            </a:r>
          </a:p>
          <a:p>
            <a:r>
              <a:rPr lang="en-US" sz="2800" b="1" dirty="0"/>
              <a:t>Quotes</a:t>
            </a:r>
            <a:r>
              <a:rPr lang="en-US" sz="2800" dirty="0"/>
              <a:t> due by </a:t>
            </a:r>
            <a:r>
              <a:rPr lang="en-US" sz="2800" b="1" u="sng" dirty="0"/>
              <a:t>2pm</a:t>
            </a:r>
            <a:r>
              <a:rPr lang="en-US" sz="2800" dirty="0"/>
              <a:t> on </a:t>
            </a:r>
            <a:r>
              <a:rPr lang="en-US" sz="2800" b="1" u="sng" dirty="0"/>
              <a:t>Thursday May 7, 2026</a:t>
            </a:r>
          </a:p>
        </p:txBody>
      </p:sp>
    </p:spTree>
    <p:extLst>
      <p:ext uri="{BB962C8B-B14F-4D97-AF65-F5344CB8AC3E}">
        <p14:creationId xmlns:p14="http://schemas.microsoft.com/office/powerpoint/2010/main" val="42416919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a:t>A list of attendees and these slides will be posted to NJSTART. </a:t>
            </a:r>
          </a:p>
          <a:p>
            <a:r>
              <a:rPr lang="en-US" dirty="0"/>
              <a:t>Please note this conference is being recorded. </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br>
              <a:rPr lang="en-US" dirty="0"/>
            </a:br>
            <a:r>
              <a:rPr lang="en-US" dirty="0"/>
              <a:t>NJSTART Vendor phone support – (609)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a:xfrm>
            <a:off x="1104293" y="1717016"/>
            <a:ext cx="8946541" cy="4195481"/>
          </a:xfrm>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r>
              <a:rPr lang="en-US" dirty="0"/>
              <a:t>This is also an opportunity for potential Vendors to partner with other potentials Vendors and/or meet small, woman-owned, minority-owned, veteran-owned, and disabled veteran-owned businesses.</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4293" y="1459647"/>
            <a:ext cx="8946541" cy="4429525"/>
          </a:xfrm>
        </p:spPr>
        <p:txBody>
          <a:bodyPr>
            <a:noAutofit/>
          </a:bodyPr>
          <a:lstStyle/>
          <a:p>
            <a:r>
              <a:rPr lang="en-US" sz="2400" dirty="0"/>
              <a:t>Cover page: Submission dates and set-aside requirements</a:t>
            </a:r>
          </a:p>
          <a:p>
            <a:r>
              <a:rPr lang="en-US" sz="2400" dirty="0"/>
              <a:t>Section 1: Introduction and Summary of the Bid Solicitation</a:t>
            </a:r>
          </a:p>
          <a:p>
            <a:r>
              <a:rPr lang="en-US" sz="2400" dirty="0"/>
              <a:t>Section 2: Pre-Quote Submission Information (e-Q&amp;A, exceptions to the SSTC, Bid Amendments)</a:t>
            </a:r>
          </a:p>
          <a:p>
            <a:r>
              <a:rPr lang="en-US" sz="2400" dirty="0"/>
              <a:t>Section 3: Quote Submission Requirements (forms, technical response, State-Supplied Price Sheet Instructions)</a:t>
            </a:r>
          </a:p>
          <a:p>
            <a:r>
              <a:rPr lang="en-US" sz="2400" dirty="0"/>
              <a:t>Section 4: Scope of Work</a:t>
            </a:r>
          </a:p>
        </p:txBody>
      </p:sp>
    </p:spTree>
    <p:extLst>
      <p:ext uri="{BB962C8B-B14F-4D97-AF65-F5344CB8AC3E}">
        <p14:creationId xmlns:p14="http://schemas.microsoft.com/office/powerpoint/2010/main" val="36862506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a:bodyPr>
          <a:lstStyle/>
          <a:p>
            <a:r>
              <a:rPr lang="en-US" sz="2400" dirty="0"/>
              <a:t>Section 5: General Contract Terms</a:t>
            </a:r>
          </a:p>
          <a:p>
            <a:r>
              <a:rPr lang="en-US" sz="2400" dirty="0"/>
              <a:t>Section 6: Data Security Requirements</a:t>
            </a:r>
          </a:p>
          <a:p>
            <a:r>
              <a:rPr lang="en-US" sz="2400" dirty="0"/>
              <a:t>Section 7: Modifications to the State of New Jersey Standard Terms and Conditions (SSTC)</a:t>
            </a:r>
          </a:p>
          <a:p>
            <a:r>
              <a:rPr lang="en-US" sz="2400" dirty="0"/>
              <a:t>Section 8: Quote Evaluation and Award</a:t>
            </a:r>
          </a:p>
          <a:p>
            <a:r>
              <a:rPr lang="en-US" sz="2400" dirty="0"/>
              <a:t>Section 9: Glossary</a:t>
            </a:r>
          </a:p>
          <a:p>
            <a:r>
              <a:rPr lang="en-US" sz="2400" dirty="0"/>
              <a:t>Attachment 1:  State of New Jersey Standard Terms and Conditions</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a:xfrm>
            <a:off x="1104293" y="1627414"/>
            <a:ext cx="8946541" cy="4421315"/>
          </a:xfrm>
        </p:spPr>
        <p:txBody>
          <a:bodyPr>
            <a:normAutofit fontScale="85000" lnSpcReduction="10000"/>
          </a:bodyPr>
          <a:lstStyle/>
          <a:p>
            <a:r>
              <a:rPr lang="en-US" dirty="0"/>
              <a:t>Complete all required price lines on the State-Supplied Price Sheet pursuant to the Bid Solicitation instructions or Quote may be deemed non-responsive. Indicate “</a:t>
            </a:r>
            <a:r>
              <a:rPr lang="en-US" b="1" u="sng" dirty="0"/>
              <a:t>no charge</a:t>
            </a:r>
            <a:r>
              <a:rPr lang="en-US" dirty="0"/>
              <a:t>” if the cost is $0.  Do not leave any price line blank. </a:t>
            </a:r>
          </a:p>
          <a:p>
            <a:r>
              <a:rPr lang="en-US" dirty="0"/>
              <a:t>The State-Supplied Price Sheet must be completed in its entirety with no lines added or removed, or include additional language, assumptions or fees.</a:t>
            </a:r>
          </a:p>
          <a:p>
            <a:r>
              <a:rPr lang="en-US" dirty="0"/>
              <a:t>Do not make formatting changes to the State-Supplied Price Sheet.  If the price line requires a dollar amount, don’t change it to a percentage, or vice versa.    If the price line includes 2 decimal places, don’t change the settings to allow 4 decimals.  </a:t>
            </a:r>
          </a:p>
          <a:p>
            <a:r>
              <a:rPr lang="en-US" dirty="0"/>
              <a:t>Confirm that you have completed </a:t>
            </a:r>
            <a:r>
              <a:rPr lang="en-US" b="1" u="sng" dirty="0"/>
              <a:t>all tabs </a:t>
            </a:r>
            <a:r>
              <a:rPr lang="en-US" dirty="0"/>
              <a:t>on the State-Supplied Price Sheet.</a:t>
            </a:r>
          </a:p>
          <a:p>
            <a:r>
              <a:rPr lang="en-US" dirty="0"/>
              <a:t>Confirm you have completed the proper version of the State-Supplied Price Sheet; it may have been revised via Bid Amendment.</a:t>
            </a:r>
          </a:p>
          <a:p>
            <a:r>
              <a:rPr lang="en-US" dirty="0"/>
              <a:t>Submitting a State-Supplied Price Sheet in a format other than the supplied Excel document can lead to a price sheet being deemed non-responsive when the information in a cell cannot be confirmed by the Bureau.</a:t>
            </a:r>
          </a:p>
          <a:p>
            <a:endParaRPr lang="en-US" dirty="0"/>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811F64-9007-D0F7-0B93-863ED9AE0553}"/>
              </a:ext>
            </a:extLst>
          </p:cNvPr>
          <p:cNvSpPr>
            <a:spLocks noGrp="1"/>
          </p:cNvSpPr>
          <p:nvPr>
            <p:ph type="title"/>
          </p:nvPr>
        </p:nvSpPr>
        <p:spPr/>
        <p:txBody>
          <a:bodyPr/>
          <a:lstStyle/>
          <a:p>
            <a:r>
              <a:rPr lang="en-US" dirty="0"/>
              <a:t>State-Supplied Price Sheet Instructions</a:t>
            </a:r>
          </a:p>
        </p:txBody>
      </p:sp>
      <p:sp>
        <p:nvSpPr>
          <p:cNvPr id="9" name="TextBox 8">
            <a:extLst>
              <a:ext uri="{FF2B5EF4-FFF2-40B4-BE49-F238E27FC236}">
                <a16:creationId xmlns:a16="http://schemas.microsoft.com/office/drawing/2014/main" id="{087C3C22-8F39-FC12-A1BF-4B97FB54F340}"/>
              </a:ext>
            </a:extLst>
          </p:cNvPr>
          <p:cNvSpPr txBox="1"/>
          <p:nvPr/>
        </p:nvSpPr>
        <p:spPr>
          <a:xfrm>
            <a:off x="811763" y="1853248"/>
            <a:ext cx="9517225" cy="4001095"/>
          </a:xfrm>
          <a:prstGeom prst="rect">
            <a:avLst/>
          </a:prstGeom>
          <a:noFill/>
        </p:spPr>
        <p:txBody>
          <a:bodyPr wrap="square">
            <a:spAutoFit/>
          </a:bodyPr>
          <a:lstStyle/>
          <a:p>
            <a:pPr marL="285750" indent="-285750">
              <a:buFont typeface="Wingdings" panose="05000000000000000000" pitchFamily="2" charset="2"/>
              <a:buChar char="Ø"/>
            </a:pPr>
            <a:r>
              <a:rPr lang="en-US" sz="2000" dirty="0"/>
              <a:t>See Bid Solicitation Section 3.34, State-Supplied Price Sheet Instructions, for instructions.</a:t>
            </a:r>
          </a:p>
          <a:p>
            <a:pPr marL="285750" indent="-285750">
              <a:buFont typeface="Wingdings" panose="05000000000000000000" pitchFamily="2" charset="2"/>
              <a:buChar char="Ø"/>
            </a:pPr>
            <a:r>
              <a:rPr lang="en-US" sz="2000" dirty="0"/>
              <a:t>Bidders can submit bids for one (1) or more Regions (Northern, Central, and Southern) within each Category.</a:t>
            </a:r>
          </a:p>
          <a:p>
            <a:pPr marL="285750" indent="-285750">
              <a:buFont typeface="Wingdings" panose="05000000000000000000" pitchFamily="2" charset="2"/>
              <a:buChar char="Ø"/>
            </a:pPr>
            <a:r>
              <a:rPr lang="en-US" sz="2000" dirty="0"/>
              <a:t>Categories are separated by tabs: </a:t>
            </a:r>
          </a:p>
          <a:p>
            <a:pPr marL="742950" lvl="1" indent="-285750">
              <a:buFont typeface="Wingdings" panose="05000000000000000000" pitchFamily="2" charset="2"/>
              <a:buChar char="Ø"/>
            </a:pPr>
            <a:r>
              <a:rPr lang="en-US" dirty="0"/>
              <a:t>Category 1: Residential Facilities (Price Lines 1-54);</a:t>
            </a:r>
          </a:p>
          <a:p>
            <a:pPr marL="742950" lvl="1" indent="-285750">
              <a:buFont typeface="Wingdings" panose="05000000000000000000" pitchFamily="2" charset="2"/>
              <a:buChar char="Ø"/>
            </a:pPr>
            <a:r>
              <a:rPr lang="en-US" dirty="0"/>
              <a:t>Category 2: Non-Residential Facilities (Price Lines 55-109); and</a:t>
            </a:r>
          </a:p>
          <a:p>
            <a:pPr marL="742950" lvl="1" indent="-285750">
              <a:buFont typeface="Wingdings" panose="05000000000000000000" pitchFamily="2" charset="2"/>
              <a:buChar char="Ø"/>
            </a:pPr>
            <a:r>
              <a:rPr lang="en-US" dirty="0"/>
              <a:t>Category 3: State Vehicles (Price Lines 110-163).</a:t>
            </a:r>
          </a:p>
          <a:p>
            <a:pPr marL="285750" indent="-285750">
              <a:buFont typeface="Wingdings" panose="05000000000000000000" pitchFamily="2" charset="2"/>
              <a:buChar char="Ø"/>
            </a:pPr>
            <a:r>
              <a:rPr lang="en-US" sz="2000" dirty="0"/>
              <a:t>If bidding on a </a:t>
            </a:r>
            <a:r>
              <a:rPr lang="en-US" sz="2000" b="1" dirty="0"/>
              <a:t>Region</a:t>
            </a:r>
            <a:r>
              <a:rPr lang="en-US" sz="2000" dirty="0"/>
              <a:t>, prices for </a:t>
            </a:r>
            <a:r>
              <a:rPr lang="en-US" sz="2000" b="1" dirty="0"/>
              <a:t>all</a:t>
            </a:r>
            <a:r>
              <a:rPr lang="en-US" sz="2000" dirty="0"/>
              <a:t> Price Lines </a:t>
            </a:r>
            <a:r>
              <a:rPr lang="en-US" sz="2000" b="1" u="sng" dirty="0"/>
              <a:t>must</a:t>
            </a:r>
            <a:r>
              <a:rPr lang="en-US" sz="2000" dirty="0"/>
              <a:t> be provided, except for </a:t>
            </a:r>
            <a:r>
              <a:rPr lang="en-US" sz="2000" b="1" dirty="0"/>
              <a:t>Price Line 91</a:t>
            </a:r>
            <a:r>
              <a:rPr lang="en-US" sz="2000" dirty="0"/>
              <a:t>, which is blacked out on the State-Supplied Price Sheet and shall be used as an Agency net line.</a:t>
            </a:r>
          </a:p>
          <a:p>
            <a:pPr marL="285750" indent="-285750">
              <a:buFont typeface="Wingdings" panose="05000000000000000000" pitchFamily="2" charset="2"/>
              <a:buChar char="Ø"/>
            </a:pPr>
            <a:r>
              <a:rPr lang="en-US" sz="2000" dirty="0"/>
              <a:t>Any changes or alterations to the State-Supplied Price Sheet may result in the Bidder’s Quote being deemed non-responsive.</a:t>
            </a:r>
          </a:p>
        </p:txBody>
      </p:sp>
    </p:spTree>
    <p:extLst>
      <p:ext uri="{BB962C8B-B14F-4D97-AF65-F5344CB8AC3E}">
        <p14:creationId xmlns:p14="http://schemas.microsoft.com/office/powerpoint/2010/main" val="23088402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fontScale="92500" lnSpcReduction="20000"/>
          </a:bodyPr>
          <a:lstStyle/>
          <a:p>
            <a:pPr lvl="1"/>
            <a:endParaRPr lang="en-US" dirty="0"/>
          </a:p>
          <a:p>
            <a:pPr lvl="1"/>
            <a:r>
              <a:rPr lang="en-US" dirty="0"/>
              <a:t>Review Bid Solicitation in its entirety and submit any questions prior to the deadline including exceptions to the SSTC. Updated documents will be posted in NJSTART and should be reviewed as posted.</a:t>
            </a:r>
          </a:p>
          <a:p>
            <a:pPr lvl="1"/>
            <a:endParaRPr lang="en-US" dirty="0"/>
          </a:p>
          <a:p>
            <a:pPr lvl="1"/>
            <a:r>
              <a:rPr lang="en-US" dirty="0"/>
              <a:t>Submit Quotes on time addressing all mandatory requirements (designated by “shall”) including forms. Quotes missing mandatory requirements may be deemed non-responsive.  Not submitting requested information (“should”) may impact the technical evaluation score.</a:t>
            </a:r>
          </a:p>
          <a:p>
            <a:pPr lvl="1"/>
            <a:endParaRPr lang="en-US" dirty="0">
              <a:solidFill>
                <a:srgbClr val="FF0000"/>
              </a:solidFill>
            </a:endParaRPr>
          </a:p>
          <a:p>
            <a:pPr lvl="1"/>
            <a:r>
              <a:rPr lang="en-US" dirty="0"/>
              <a:t>Be advised that this is NOT a Waiver or Delegated Purchasing Authority (“DPA”) procurement. The Quote may not be emailed, faxed, or hand-delivered.  The Quote may only be submitted through NJSTART.</a:t>
            </a:r>
          </a:p>
          <a:p>
            <a:pPr marL="457200" lvl="1" indent="0">
              <a:buNone/>
            </a:pPr>
            <a:endParaRPr lang="en-US" dirty="0"/>
          </a:p>
          <a:p>
            <a:pPr lvl="1"/>
            <a:r>
              <a:rPr lang="en-US" dirty="0"/>
              <a:t>Do not select “No Bid” on the NJSTART “General Tab” unless you are not intending to submit a bid. Your bid will not appear in the Bid Tab if this option is selected.</a:t>
            </a:r>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may deem a quote non-responsive:</a:t>
            </a:r>
          </a:p>
          <a:p>
            <a:pPr lvl="1"/>
            <a:r>
              <a:rPr lang="en-US" sz="2600"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sz="2600" dirty="0"/>
              <a:t>Vendor’s Quote is only valid for </a:t>
            </a:r>
            <a:r>
              <a:rPr lang="en-US" sz="2600" dirty="0">
                <a:solidFill>
                  <a:srgbClr val="FFFF00"/>
                </a:solidFill>
              </a:rPr>
              <a:t>XX</a:t>
            </a:r>
            <a:r>
              <a:rPr lang="en-US" sz="2600" dirty="0"/>
              <a:t> days.</a:t>
            </a:r>
          </a:p>
          <a:p>
            <a:pPr lvl="1"/>
            <a:r>
              <a:rPr lang="en-US" sz="2600" dirty="0"/>
              <a:t>Vendor reserves the right to charge additional fees for services that require extensive time and effort.</a:t>
            </a:r>
          </a:p>
          <a:p>
            <a:pPr lvl="1"/>
            <a:r>
              <a:rPr lang="en-US" sz="2600" dirty="0"/>
              <a:t>This Quote is a nonbinding expression of interest only and is not intended to create a binding commitment on either party unless and until a definitive agreement has been executed between the parties.</a:t>
            </a:r>
          </a:p>
          <a:p>
            <a:pPr lvl="1"/>
            <a:r>
              <a:rPr lang="en-US" sz="2600"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8" name="Content Placeholder 7" descr="A screenshot of a computer">
            <a:extLst>
              <a:ext uri="{FF2B5EF4-FFF2-40B4-BE49-F238E27FC236}">
                <a16:creationId xmlns:a16="http://schemas.microsoft.com/office/drawing/2014/main" id="{0AD7173D-6BAB-E00E-1C1D-8262CB6B421F}"/>
              </a:ext>
            </a:extLst>
          </p:cNvPr>
          <p:cNvPicPr>
            <a:picLocks noGrp="1" noChangeAspect="1"/>
          </p:cNvPicPr>
          <p:nvPr>
            <p:ph idx="1"/>
          </p:nvPr>
        </p:nvPicPr>
        <p:blipFill>
          <a:blip r:embed="rId2"/>
          <a:stretch>
            <a:fillRect/>
          </a:stretch>
        </p:blipFill>
        <p:spPr>
          <a:xfrm>
            <a:off x="186813" y="258096"/>
            <a:ext cx="11739716" cy="6341807"/>
          </a:xfrm>
        </p:spPr>
      </p:pic>
    </p:spTree>
    <p:extLst>
      <p:ext uri="{BB962C8B-B14F-4D97-AF65-F5344CB8AC3E}">
        <p14:creationId xmlns:p14="http://schemas.microsoft.com/office/powerpoint/2010/main" val="38815442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6" name="Content Placeholder 5" descr="A screenshot of a computer&#10;&#10;AI-generated content may be incorrect.">
            <a:extLst>
              <a:ext uri="{FF2B5EF4-FFF2-40B4-BE49-F238E27FC236}">
                <a16:creationId xmlns:a16="http://schemas.microsoft.com/office/drawing/2014/main" id="{EFA3A81C-9398-A13A-CCD2-0C6B650DEB3C}"/>
              </a:ext>
            </a:extLst>
          </p:cNvPr>
          <p:cNvPicPr>
            <a:picLocks noGrp="1" noChangeAspect="1"/>
          </p:cNvPicPr>
          <p:nvPr>
            <p:ph idx="1"/>
          </p:nvPr>
        </p:nvPicPr>
        <p:blipFill>
          <a:blip r:embed="rId2"/>
          <a:stretch>
            <a:fillRect/>
          </a:stretch>
        </p:blipFill>
        <p:spPr>
          <a:xfrm>
            <a:off x="233680" y="320638"/>
            <a:ext cx="11795760" cy="6344322"/>
          </a:xfrm>
        </p:spPr>
      </p:pic>
    </p:spTree>
    <p:extLst>
      <p:ext uri="{BB962C8B-B14F-4D97-AF65-F5344CB8AC3E}">
        <p14:creationId xmlns:p14="http://schemas.microsoft.com/office/powerpoint/2010/main" val="28708501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7" name="Content Placeholder 6" descr="NJSTART Website Homepage ">
            <a:extLst>
              <a:ext uri="{FF2B5EF4-FFF2-40B4-BE49-F238E27FC236}">
                <a16:creationId xmlns:a16="http://schemas.microsoft.com/office/drawing/2014/main" id="{0D19B615-303F-95A2-3AE2-AF4ECAAC5BD0}"/>
              </a:ext>
            </a:extLst>
          </p:cNvPr>
          <p:cNvPicPr>
            <a:picLocks noGrp="1" noChangeAspect="1"/>
          </p:cNvPicPr>
          <p:nvPr>
            <p:ph idx="1"/>
          </p:nvPr>
        </p:nvPicPr>
        <p:blipFill>
          <a:blip r:embed="rId2"/>
          <a:stretch>
            <a:fillRect/>
          </a:stretch>
        </p:blipFill>
        <p:spPr>
          <a:xfrm>
            <a:off x="354564" y="279918"/>
            <a:ext cx="11535008" cy="6316825"/>
          </a:xfrm>
        </p:spPr>
      </p:pic>
    </p:spTree>
    <p:extLst>
      <p:ext uri="{BB962C8B-B14F-4D97-AF65-F5344CB8AC3E}">
        <p14:creationId xmlns:p14="http://schemas.microsoft.com/office/powerpoint/2010/main" val="42025804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62416" y="2151727"/>
            <a:ext cx="11307778" cy="2369880"/>
          </a:xfrm>
          <a:prstGeom prst="rect">
            <a:avLst/>
          </a:prstGeom>
        </p:spPr>
        <p:txBody>
          <a:bodyPr wrap="square">
            <a:spAutoFit/>
          </a:bodyPr>
          <a:lstStyle/>
          <a:p>
            <a:pPr marL="571500" indent="-571500">
              <a:buFont typeface="Wingdings" panose="05000000000000000000" pitchFamily="2" charset="2"/>
              <a:buChar char="Ø"/>
            </a:pPr>
            <a:r>
              <a:rPr lang="en-US" sz="3600" dirty="0"/>
              <a:t>Q&amp;A due by 2pm on </a:t>
            </a:r>
            <a:r>
              <a:rPr lang="en-US" sz="3600" b="1" u="sng" dirty="0"/>
              <a:t>Thursday April 9, 2026</a:t>
            </a:r>
          </a:p>
          <a:p>
            <a:endParaRPr lang="en-US" sz="3600" dirty="0"/>
          </a:p>
          <a:p>
            <a:pPr marL="571500" indent="-571500">
              <a:buFont typeface="Wingdings" panose="05000000000000000000" pitchFamily="2" charset="2"/>
              <a:buChar char="Ø"/>
            </a:pPr>
            <a:r>
              <a:rPr lang="en-US" sz="3600" dirty="0"/>
              <a:t>Quotes due by 2pm on </a:t>
            </a:r>
            <a:r>
              <a:rPr lang="en-US" sz="3600" b="1" u="sng" dirty="0"/>
              <a:t>Thursday May 7, 2026</a:t>
            </a:r>
          </a:p>
          <a:p>
            <a:endParaRPr lang="en-US" sz="4000" dirty="0"/>
          </a:p>
        </p:txBody>
      </p:sp>
    </p:spTree>
    <p:extLst>
      <p:ext uri="{BB962C8B-B14F-4D97-AF65-F5344CB8AC3E}">
        <p14:creationId xmlns:p14="http://schemas.microsoft.com/office/powerpoint/2010/main" val="423852776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UHEEMK3J3FEE-1573984473-834</_dlc_DocId>
    <_dlc_DocIdUrl xmlns="d4e5d782-6a70-4577-82ee-b2c87f6aa0d2">
      <Url>http://treassp19/sites/purchase/NJSTART Document Templates/_layouts/15/DocIdRedir.aspx?ID=UHEEMK3J3FEE-1573984473-834</Url>
      <Description>UHEEMK3J3FEE-1573984473-834</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2.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12E865A-0D6C-468F-AD69-D8CD94906944}">
  <ds:schemaRefs>
    <ds:schemaRef ds:uri="http://schemas.microsoft.com/office/2006/metadata/properties"/>
    <ds:schemaRef ds:uri="http://schemas.microsoft.com/office/infopath/2007/PartnerControls"/>
    <ds:schemaRef ds:uri="http://schemas.microsoft.com/sharepoint/v3"/>
    <ds:schemaRef ds:uri="d4e5d782-6a70-4577-82ee-b2c87f6aa0d2"/>
  </ds:schemaRefs>
</ds:datastoreItem>
</file>

<file path=customXml/itemProps4.xml><?xml version="1.0" encoding="utf-8"?>
<ds:datastoreItem xmlns:ds="http://schemas.openxmlformats.org/officeDocument/2006/customXml" ds:itemID="{DFB9C7C4-02AF-468B-AF2C-A66F6BCAD43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Ion</Template>
  <TotalTime>1242</TotalTime>
  <Words>1097</Words>
  <Application>Microsoft Office PowerPoint</Application>
  <PresentationFormat>Widescreen</PresentationFormat>
  <Paragraphs>70</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Century Gothic</vt:lpstr>
      <vt:lpstr>Wingdings</vt:lpstr>
      <vt:lpstr>Wingdings 3</vt:lpstr>
      <vt:lpstr>Ion</vt:lpstr>
      <vt:lpstr>Optional Pre-Quote Conference T3156 - Pest Control Services: Residential Facilities, Non-Residential Facilities, and State Vehicles Bid Solicitation #25DPP01132</vt:lpstr>
      <vt:lpstr>WELCOME &amp; INTRODUCTIONS </vt:lpstr>
      <vt:lpstr>PURPOSE &amp; GENERAL INFORMATION</vt:lpstr>
      <vt:lpstr>BID SOLICITATION AT A GLANCE</vt:lpstr>
      <vt:lpstr>BID SOLICITATION AT A GLANCE</vt:lpstr>
      <vt:lpstr>PRICE SHEET PITFALLS</vt:lpstr>
      <vt:lpstr>State-Supplied Price Sheet Instructions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Aponte, Karissa [TREAS]</cp:lastModifiedBy>
  <cp:revision>73</cp:revision>
  <cp:lastPrinted>2020-02-11T14:28:14Z</cp:lastPrinted>
  <dcterms:created xsi:type="dcterms:W3CDTF">2020-01-31T19:31:42Z</dcterms:created>
  <dcterms:modified xsi:type="dcterms:W3CDTF">2026-03-17T19:36:55Z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844035ec-b79e-452f-bbbe-11583fdc8f84</vt:lpwstr>
  </property>
  <property fmtid="{D5CDD505-2E9C-101B-9397-08002B2CF9AE}" pid="4" name="URL">
    <vt:lpwstr/>
  </property>
  <property fmtid="{D5CDD505-2E9C-101B-9397-08002B2CF9AE}" pid="5" name="DocumentSetDescription">
    <vt:lpwstr/>
  </property>
</Properties>
</file>