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0" r:id="rId7"/>
    <p:sldId id="270" r:id="rId8"/>
    <p:sldId id="271" r:id="rId9"/>
    <p:sldId id="272" r:id="rId10"/>
    <p:sldId id="276" r:id="rId11"/>
    <p:sldId id="274" r:id="rId12"/>
    <p:sldId id="268" r:id="rId13"/>
    <p:sldId id="269" r:id="rId14"/>
    <p:sldId id="273" r:id="rId15"/>
    <p:sldId id="267" r:id="rId16"/>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7" d="100"/>
          <a:sy n="87" d="100"/>
        </p:scale>
        <p:origin x="476" y="6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3/26/2025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3/26/2025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3/26/2025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3/26/2025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3/26/2025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3/26/2025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3/26/2025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3/26/2025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3/26/2025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3/26/2025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4000" dirty="0"/>
              <a:t>T2769 - Non-Tax Debt Collection: Management and Related Services</a:t>
            </a:r>
            <a:br>
              <a:rPr lang="en-US" sz="4000" dirty="0"/>
            </a:br>
            <a:r>
              <a:rPr lang="en-US" sz="4000" dirty="0"/>
              <a:t>25DPP01127</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t>
            </a:r>
            <a:r>
              <a:rPr lang="en-US" sz="2800" dirty="0" smtClean="0">
                <a:solidFill>
                  <a:srgbClr val="FF0000"/>
                </a:solidFill>
              </a:rPr>
              <a:t>April 18, 2025</a:t>
            </a:r>
          </a:p>
          <a:p>
            <a:r>
              <a:rPr lang="en-US" sz="2800" dirty="0" smtClean="0"/>
              <a:t>Quotes due by 2pm </a:t>
            </a:r>
            <a:r>
              <a:rPr lang="en-US" sz="2800" dirty="0" smtClean="0">
                <a:solidFill>
                  <a:srgbClr val="FF0000"/>
                </a:solidFill>
              </a:rPr>
              <a:t>may 14, 2025</a:t>
            </a:r>
            <a:endParaRPr lang="en-US" sz="2800" dirty="0">
              <a:solidFill>
                <a:srgbClr val="FF00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lnSpcReduction="1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t>
            </a:r>
            <a:r>
              <a:rPr lang="en-US" sz="2400" dirty="0" smtClean="0"/>
              <a:t>Amendments, Exhibits for review)</a:t>
            </a:r>
            <a:endParaRPr lang="en-US" sz="2400" dirty="0"/>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lines blank. </a:t>
            </a:r>
            <a:endParaRPr lang="en-US" dirty="0" smtClean="0"/>
          </a:p>
          <a:p>
            <a:r>
              <a:rPr lang="en-US" dirty="0"/>
              <a:t>The State-Supplied Price Sheet must be completed in its entirety with no lines added or removed, or include additional language, assumptions or fees</a:t>
            </a:r>
            <a:r>
              <a:rPr lang="en-US" dirty="0" smtClean="0"/>
              <a:t>.</a:t>
            </a:r>
            <a:endParaRPr lang="en-US" dirty="0" smtClean="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Do not add or change formulas. </a:t>
            </a:r>
            <a:endParaRPr lang="en-US" dirty="0"/>
          </a:p>
          <a:p>
            <a:r>
              <a:rPr lang="en-US" dirty="0" smtClean="0"/>
              <a:t>Confirm that you have completed all tabs on the State-Supplied Price Sheet.</a:t>
            </a:r>
          </a:p>
          <a:p>
            <a:r>
              <a:rPr lang="en-US" smtClean="0"/>
              <a:t>Confirm </a:t>
            </a:r>
            <a:r>
              <a:rPr lang="en-US" dirty="0" smtClean="0"/>
              <a:t>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921784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2000548"/>
          </a:xfrm>
          <a:prstGeom prst="rect">
            <a:avLst/>
          </a:prstGeom>
        </p:spPr>
        <p:txBody>
          <a:bodyPr wrap="square">
            <a:spAutoFit/>
          </a:bodyPr>
          <a:lstStyle/>
          <a:p>
            <a:r>
              <a:rPr lang="en-US" sz="4000" dirty="0" smtClean="0"/>
              <a:t>Q&amp;A </a:t>
            </a:r>
            <a:r>
              <a:rPr lang="en-US" sz="4000" dirty="0"/>
              <a:t>due by 2pm </a:t>
            </a:r>
            <a:r>
              <a:rPr lang="en-US" sz="4000" dirty="0" smtClean="0">
                <a:solidFill>
                  <a:srgbClr val="FF0000"/>
                </a:solidFill>
              </a:rPr>
              <a:t>APRIL 18, 2025</a:t>
            </a:r>
          </a:p>
          <a:p>
            <a:endParaRPr lang="en-US" sz="4000" dirty="0"/>
          </a:p>
          <a:p>
            <a:r>
              <a:rPr lang="en-US" sz="4000" dirty="0"/>
              <a:t>Quotes due by 2pm </a:t>
            </a:r>
            <a:r>
              <a:rPr lang="en-US" sz="4000" dirty="0" smtClean="0">
                <a:solidFill>
                  <a:srgbClr val="FF0000"/>
                </a:solidFill>
              </a:rPr>
              <a:t>MAY 14, 2025</a:t>
            </a:r>
            <a:endParaRPr lang="en-US" sz="4000" dirty="0">
              <a:solidFill>
                <a:srgbClr val="FF0000"/>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f31a5db9-8c35-4575-8f18-d0697ff052a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F2E1D71863717488BEEBBEBE61EAF6E" ma:contentTypeVersion="15" ma:contentTypeDescription="Create a new document." ma:contentTypeScope="" ma:versionID="540e49e42517cdc99b374a52e4a30df7">
  <xsd:schema xmlns:xsd="http://www.w3.org/2001/XMLSchema" xmlns:xs="http://www.w3.org/2001/XMLSchema" xmlns:p="http://schemas.microsoft.com/office/2006/metadata/properties" xmlns:ns3="ca514211-2110-4898-9640-f963038a24d8" xmlns:ns4="f31a5db9-8c35-4575-8f18-d0697ff052ab" targetNamespace="http://schemas.microsoft.com/office/2006/metadata/properties" ma:root="true" ma:fieldsID="b635179bf34088981d4ac1b6d7c0d023" ns3:_="" ns4:_="">
    <xsd:import namespace="ca514211-2110-4898-9640-f963038a24d8"/>
    <xsd:import namespace="f31a5db9-8c35-4575-8f18-d0697ff052ab"/>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MediaServiceLocation" minOccurs="0"/>
                <xsd:element ref="ns4:_activity" minOccurs="0"/>
                <xsd:element ref="ns4:MediaServiceObjectDetectorVersions"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a514211-2110-4898-9640-f963038a24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31a5db9-8c35-4575-8f18-d0697ff052ab"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_activity" ma:index="19" nillable="true" ma:displayName="_activity" ma:hidden="true" ma:internalName="_activity">
      <xsd:simpleType>
        <xsd:restriction base="dms:Note"/>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ystemTags" ma:index="21" nillable="true" ma:displayName="MediaServiceSystemTags" ma:hidden="true" ma:internalName="MediaServiceSystemTags" ma:readOnly="true">
      <xsd:simpleType>
        <xsd:restriction base="dms:Note"/>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2E865A-0D6C-468F-AD69-D8CD94906944}">
  <ds:schemaRefs>
    <ds:schemaRef ds:uri="http://schemas.microsoft.com/office/infopath/2007/PartnerControls"/>
    <ds:schemaRef ds:uri="http://schemas.microsoft.com/office/2006/documentManagement/types"/>
    <ds:schemaRef ds:uri="http://purl.org/dc/elements/1.1/"/>
    <ds:schemaRef ds:uri="http://schemas.microsoft.com/office/2006/metadata/properties"/>
    <ds:schemaRef ds:uri="f31a5db9-8c35-4575-8f18-d0697ff052ab"/>
    <ds:schemaRef ds:uri="http://purl.org/dc/terms/"/>
    <ds:schemaRef ds:uri="http://schemas.openxmlformats.org/package/2006/metadata/core-properties"/>
    <ds:schemaRef ds:uri="http://purl.org/dc/dcmitype/"/>
    <ds:schemaRef ds:uri="ca514211-2110-4898-9640-f963038a24d8"/>
    <ds:schemaRef ds:uri="http://www.w3.org/XML/1998/namespace"/>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35A9F48-68CC-47C9-95B2-3FFCEA8152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a514211-2110-4898-9640-f963038a24d8"/>
    <ds:schemaRef ds:uri="f31a5db9-8c35-4575-8f18-d0697ff052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2898</TotalTime>
  <Words>878</Words>
  <Application>Microsoft Office PowerPoint</Application>
  <PresentationFormat>Widescreen</PresentationFormat>
  <Paragraphs>58</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T2769 - Non-Tax Debt Collection: Management and Related Services 25DPP01127</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Santos, Amanda [TREAS]</cp:lastModifiedBy>
  <cp:revision>68</cp:revision>
  <cp:lastPrinted>2020-02-11T14:28:14Z</cp:lastPrinted>
  <dcterms:created xsi:type="dcterms:W3CDTF">2020-01-31T19:31:42Z</dcterms:created>
  <dcterms:modified xsi:type="dcterms:W3CDTF">2025-03-26T16:06:36Z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0x010100AF2E1D71863717488BEEBBEBE61EAF6E</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