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4115" r:id="rId4"/>
  </p:sldMasterIdLst>
  <p:notesMasterIdLst>
    <p:notesMasterId r:id="rId24"/>
  </p:notesMasterIdLst>
  <p:sldIdLst>
    <p:sldId id="256" r:id="rId5"/>
    <p:sldId id="257" r:id="rId6"/>
    <p:sldId id="260" r:id="rId7"/>
    <p:sldId id="281" r:id="rId8"/>
    <p:sldId id="270" r:id="rId9"/>
    <p:sldId id="287" r:id="rId10"/>
    <p:sldId id="296" r:id="rId11"/>
    <p:sldId id="294" r:id="rId12"/>
    <p:sldId id="288" r:id="rId13"/>
    <p:sldId id="271" r:id="rId14"/>
    <p:sldId id="292" r:id="rId15"/>
    <p:sldId id="272" r:id="rId16"/>
    <p:sldId id="289" r:id="rId17"/>
    <p:sldId id="297" r:id="rId18"/>
    <p:sldId id="277" r:id="rId19"/>
    <p:sldId id="278" r:id="rId20"/>
    <p:sldId id="279" r:id="rId21"/>
    <p:sldId id="280" r:id="rId22"/>
    <p:sldId id="267" r:id="rId2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723B1E-3E51-B523-3CB4-B97EDBEB343E}" v="180" dt="2024-07-23T19:10:41.1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359" autoAdjust="0"/>
    <p:restoredTop sz="96009" autoAdjust="0"/>
  </p:normalViewPr>
  <p:slideViewPr>
    <p:cSldViewPr snapToGrid="0">
      <p:cViewPr varScale="1">
        <p:scale>
          <a:sx n="109" d="100"/>
          <a:sy n="109" d="100"/>
        </p:scale>
        <p:origin x="1050" y="11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95290ED8-9972-400D-9809-5554465387F1}" type="datetimeFigureOut">
              <a:rPr lang="en-US" smtClean="0"/>
              <a:t>2/26/2025</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00B1A954-2105-498B-82C2-E90C79FF5D9E}" type="slidenum">
              <a:rPr lang="en-US" smtClean="0"/>
              <a:t>‹#›</a:t>
            </a:fld>
            <a:endParaRPr lang="en-US"/>
          </a:p>
        </p:txBody>
      </p:sp>
    </p:spTree>
    <p:extLst>
      <p:ext uri="{BB962C8B-B14F-4D97-AF65-F5344CB8AC3E}">
        <p14:creationId xmlns:p14="http://schemas.microsoft.com/office/powerpoint/2010/main" val="40226736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a:t>
            </a:fld>
            <a:endParaRPr lang="en-US"/>
          </a:p>
        </p:txBody>
      </p:sp>
    </p:spTree>
    <p:extLst>
      <p:ext uri="{BB962C8B-B14F-4D97-AF65-F5344CB8AC3E}">
        <p14:creationId xmlns:p14="http://schemas.microsoft.com/office/powerpoint/2010/main" val="6548534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2</a:t>
            </a:fld>
            <a:endParaRPr lang="en-US"/>
          </a:p>
        </p:txBody>
      </p:sp>
    </p:spTree>
    <p:extLst>
      <p:ext uri="{BB962C8B-B14F-4D97-AF65-F5344CB8AC3E}">
        <p14:creationId xmlns:p14="http://schemas.microsoft.com/office/powerpoint/2010/main" val="20453531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3</a:t>
            </a:fld>
            <a:endParaRPr lang="en-US"/>
          </a:p>
        </p:txBody>
      </p:sp>
    </p:spTree>
    <p:extLst>
      <p:ext uri="{BB962C8B-B14F-4D97-AF65-F5344CB8AC3E}">
        <p14:creationId xmlns:p14="http://schemas.microsoft.com/office/powerpoint/2010/main" val="2318485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4</a:t>
            </a:fld>
            <a:endParaRPr lang="en-US"/>
          </a:p>
        </p:txBody>
      </p:sp>
    </p:spTree>
    <p:extLst>
      <p:ext uri="{BB962C8B-B14F-4D97-AF65-F5344CB8AC3E}">
        <p14:creationId xmlns:p14="http://schemas.microsoft.com/office/powerpoint/2010/main" val="25136779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5</a:t>
            </a:fld>
            <a:endParaRPr lang="en-US"/>
          </a:p>
        </p:txBody>
      </p:sp>
    </p:spTree>
    <p:extLst>
      <p:ext uri="{BB962C8B-B14F-4D97-AF65-F5344CB8AC3E}">
        <p14:creationId xmlns:p14="http://schemas.microsoft.com/office/powerpoint/2010/main" val="12129630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6</a:t>
            </a:fld>
            <a:endParaRPr lang="en-US"/>
          </a:p>
        </p:txBody>
      </p:sp>
    </p:spTree>
    <p:extLst>
      <p:ext uri="{BB962C8B-B14F-4D97-AF65-F5344CB8AC3E}">
        <p14:creationId xmlns:p14="http://schemas.microsoft.com/office/powerpoint/2010/main" val="6840396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7</a:t>
            </a:fld>
            <a:endParaRPr lang="en-US"/>
          </a:p>
        </p:txBody>
      </p:sp>
    </p:spTree>
    <p:extLst>
      <p:ext uri="{BB962C8B-B14F-4D97-AF65-F5344CB8AC3E}">
        <p14:creationId xmlns:p14="http://schemas.microsoft.com/office/powerpoint/2010/main" val="7549303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8</a:t>
            </a:fld>
            <a:endParaRPr lang="en-US"/>
          </a:p>
        </p:txBody>
      </p:sp>
    </p:spTree>
    <p:extLst>
      <p:ext uri="{BB962C8B-B14F-4D97-AF65-F5344CB8AC3E}">
        <p14:creationId xmlns:p14="http://schemas.microsoft.com/office/powerpoint/2010/main" val="1955545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9</a:t>
            </a:fld>
            <a:endParaRPr lang="en-US"/>
          </a:p>
        </p:txBody>
      </p:sp>
    </p:spTree>
    <p:extLst>
      <p:ext uri="{BB962C8B-B14F-4D97-AF65-F5344CB8AC3E}">
        <p14:creationId xmlns:p14="http://schemas.microsoft.com/office/powerpoint/2010/main" val="1061356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10</a:t>
            </a:fld>
            <a:endParaRPr lang="en-US"/>
          </a:p>
        </p:txBody>
      </p:sp>
    </p:spTree>
    <p:extLst>
      <p:ext uri="{BB962C8B-B14F-4D97-AF65-F5344CB8AC3E}">
        <p14:creationId xmlns:p14="http://schemas.microsoft.com/office/powerpoint/2010/main" val="3436395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11</a:t>
            </a:fld>
            <a:endParaRPr lang="en-US"/>
          </a:p>
        </p:txBody>
      </p:sp>
    </p:spTree>
    <p:extLst>
      <p:ext uri="{BB962C8B-B14F-4D97-AF65-F5344CB8AC3E}">
        <p14:creationId xmlns:p14="http://schemas.microsoft.com/office/powerpoint/2010/main" val="25850716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12</a:t>
            </a:fld>
            <a:endParaRPr lang="en-US"/>
          </a:p>
        </p:txBody>
      </p:sp>
    </p:spTree>
    <p:extLst>
      <p:ext uri="{BB962C8B-B14F-4D97-AF65-F5344CB8AC3E}">
        <p14:creationId xmlns:p14="http://schemas.microsoft.com/office/powerpoint/2010/main" val="1056316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13</a:t>
            </a:fld>
            <a:endParaRPr lang="en-US"/>
          </a:p>
        </p:txBody>
      </p:sp>
    </p:spTree>
    <p:extLst>
      <p:ext uri="{BB962C8B-B14F-4D97-AF65-F5344CB8AC3E}">
        <p14:creationId xmlns:p14="http://schemas.microsoft.com/office/powerpoint/2010/main" val="18730138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14</a:t>
            </a:fld>
            <a:endParaRPr lang="en-US"/>
          </a:p>
        </p:txBody>
      </p:sp>
    </p:spTree>
    <p:extLst>
      <p:ext uri="{BB962C8B-B14F-4D97-AF65-F5344CB8AC3E}">
        <p14:creationId xmlns:p14="http://schemas.microsoft.com/office/powerpoint/2010/main" val="1971157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15</a:t>
            </a:fld>
            <a:endParaRPr lang="en-US"/>
          </a:p>
        </p:txBody>
      </p:sp>
    </p:spTree>
    <p:extLst>
      <p:ext uri="{BB962C8B-B14F-4D97-AF65-F5344CB8AC3E}">
        <p14:creationId xmlns:p14="http://schemas.microsoft.com/office/powerpoint/2010/main" val="36356902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16</a:t>
            </a:fld>
            <a:endParaRPr lang="en-US"/>
          </a:p>
        </p:txBody>
      </p:sp>
    </p:spTree>
    <p:extLst>
      <p:ext uri="{BB962C8B-B14F-4D97-AF65-F5344CB8AC3E}">
        <p14:creationId xmlns:p14="http://schemas.microsoft.com/office/powerpoint/2010/main" val="19101396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17</a:t>
            </a:fld>
            <a:endParaRPr lang="en-US"/>
          </a:p>
        </p:txBody>
      </p:sp>
    </p:spTree>
    <p:extLst>
      <p:ext uri="{BB962C8B-B14F-4D97-AF65-F5344CB8AC3E}">
        <p14:creationId xmlns:p14="http://schemas.microsoft.com/office/powerpoint/2010/main" val="2052380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18</a:t>
            </a:fld>
            <a:endParaRPr lang="en-US"/>
          </a:p>
        </p:txBody>
      </p:sp>
    </p:spTree>
    <p:extLst>
      <p:ext uri="{BB962C8B-B14F-4D97-AF65-F5344CB8AC3E}">
        <p14:creationId xmlns:p14="http://schemas.microsoft.com/office/powerpoint/2010/main" val="32582629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19</a:t>
            </a:fld>
            <a:endParaRPr lang="en-US"/>
          </a:p>
        </p:txBody>
      </p:sp>
    </p:spTree>
    <p:extLst>
      <p:ext uri="{BB962C8B-B14F-4D97-AF65-F5344CB8AC3E}">
        <p14:creationId xmlns:p14="http://schemas.microsoft.com/office/powerpoint/2010/main" val="930710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2/26/2025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5128399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2/26/2025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544382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2/26/2025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587189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2/26/2025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73631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13"/>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AAD347D-5ACD-4C99-B74B-A9C85AD731AF}" type="datetimeFigureOut">
              <a:rPr lang="en-US" smtClean="0"/>
              <a:t>2/26/2025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58525623"/>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2/26/2025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5752725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09A250-FF31-4206-8172-F9D3106AACB1}" type="datetimeFigureOut">
              <a:rPr lang="en-US" smtClean="0"/>
              <a:t>2/26/2025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456144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2/26/2025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419936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2/26/2025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571864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2/26/2025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12535205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2/26/2025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02111984F565}" type="slidenum">
              <a:rPr lang="en-US" smtClean="0"/>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475744664"/>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4AAD347D-5ACD-4C99-B74B-A9C85AD731AF}" type="datetimeFigureOut">
              <a:rPr lang="en-US" smtClean="0"/>
              <a:t>2/26/2025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17032111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4AAD347D-5ACD-4C99-B74B-A9C85AD731AF}" type="datetimeFigureOut">
              <a:rPr lang="en-US" smtClean="0"/>
              <a:t>2/26/2025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02111984F565}" type="slidenum">
              <a:rPr lang="en-US" smtClean="0"/>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64889888"/>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4AAD347D-5ACD-4C99-B74B-A9C85AD731AF}" type="datetimeFigureOut">
              <a:rPr lang="en-US" smtClean="0"/>
              <a:t>2/26/2025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335825320"/>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2/26/2025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265111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2/26/2025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979350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32"/>
            <a:ext cx="2356674" cy="6853285"/>
            <a:chOff x="6627813" y="195454"/>
            <a:chExt cx="1952625" cy="5678297"/>
          </a:xfrm>
        </p:grpSpPr>
        <p:sp>
          <p:nvSpPr>
            <p:cNvPr id="11" name="Freeform 27"/>
            <p:cNvSpPr/>
            <p:nvPr/>
          </p:nvSpPr>
          <p:spPr bwMode="auto">
            <a:xfrm>
              <a:off x="6627813" y="195454"/>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AAD347D-5ACD-4C99-B74B-A9C85AD731AF}" type="datetimeFigureOut">
              <a:rPr lang="en-US" smtClean="0"/>
              <a:t>2/26/2025</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538314388"/>
      </p:ext>
    </p:extLst>
  </p:cSld>
  <p:clrMap bg1="lt1" tx1="dk1" bg2="lt2" tx2="dk2" accent1="accent1" accent2="accent2" accent3="accent3" accent4="accent4" accent5="accent5" accent6="accent6" hlink="hlink" folHlink="folHlink"/>
  <p:sldLayoutIdLst>
    <p:sldLayoutId id="2147484116" r:id="rId1"/>
    <p:sldLayoutId id="2147484117" r:id="rId2"/>
    <p:sldLayoutId id="2147484118" r:id="rId3"/>
    <p:sldLayoutId id="2147484119" r:id="rId4"/>
    <p:sldLayoutId id="2147484120" r:id="rId5"/>
    <p:sldLayoutId id="2147484121" r:id="rId6"/>
    <p:sldLayoutId id="2147484122" r:id="rId7"/>
    <p:sldLayoutId id="2147484123" r:id="rId8"/>
    <p:sldLayoutId id="2147484124" r:id="rId9"/>
    <p:sldLayoutId id="2147484125" r:id="rId10"/>
    <p:sldLayoutId id="2147484126" r:id="rId11"/>
    <p:sldLayoutId id="2147484127" r:id="rId12"/>
    <p:sldLayoutId id="2147484128" r:id="rId13"/>
    <p:sldLayoutId id="2147484129" r:id="rId14"/>
    <p:sldLayoutId id="2147484130" r:id="rId15"/>
    <p:sldLayoutId id="2147484131" r:id="rId16"/>
  </p:sldLayoutIdLst>
  <p:hf sldNum="0"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njstart@treas.nj.gov"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state.nj.us/treasury/purchase/vendor.shtml"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93966" y="257111"/>
            <a:ext cx="8903896" cy="4149969"/>
          </a:xfrm>
        </p:spPr>
        <p:txBody>
          <a:bodyPr>
            <a:normAutofit fontScale="90000"/>
          </a:bodyPr>
          <a:lstStyle/>
          <a:p>
            <a:r>
              <a:rPr lang="en-US" sz="4400" dirty="0">
                <a:solidFill>
                  <a:schemeClr val="tx1"/>
                </a:solidFill>
              </a:rPr>
              <a:t>Optional Pre-Quote Conference</a:t>
            </a:r>
            <a:r>
              <a:rPr lang="en-US" sz="4400" dirty="0">
                <a:solidFill>
                  <a:schemeClr val="bg1"/>
                </a:solidFill>
              </a:rPr>
              <a:t/>
            </a:r>
            <a:br>
              <a:rPr lang="en-US" sz="4400" dirty="0">
                <a:solidFill>
                  <a:schemeClr val="bg1"/>
                </a:solidFill>
              </a:rPr>
            </a:br>
            <a:r>
              <a:rPr lang="en-US" sz="4400" dirty="0">
                <a:solidFill>
                  <a:schemeClr val="accent3">
                    <a:lumMod val="50000"/>
                  </a:schemeClr>
                </a:solidFill>
              </a:rPr>
              <a:t/>
            </a:r>
            <a:br>
              <a:rPr lang="en-US" sz="4400" dirty="0">
                <a:solidFill>
                  <a:schemeClr val="accent3">
                    <a:lumMod val="50000"/>
                  </a:schemeClr>
                </a:solidFill>
              </a:rPr>
            </a:br>
            <a:r>
              <a:rPr lang="en-US" sz="3200" dirty="0">
                <a:solidFill>
                  <a:schemeClr val="accent3">
                    <a:lumMod val="50000"/>
                  </a:schemeClr>
                </a:solidFill>
              </a:rPr>
              <a:t>T2435S – Environmental Emergency Response Services: NJDEP &amp; Statewide</a:t>
            </a:r>
            <a:br>
              <a:rPr lang="en-US" sz="3200" dirty="0">
                <a:solidFill>
                  <a:schemeClr val="accent3">
                    <a:lumMod val="50000"/>
                  </a:schemeClr>
                </a:solidFill>
              </a:rPr>
            </a:br>
            <a:r>
              <a:rPr lang="en-US" sz="4000" dirty="0">
                <a:solidFill>
                  <a:schemeClr val="accent3">
                    <a:lumMod val="50000"/>
                  </a:schemeClr>
                </a:solidFill>
              </a:rPr>
              <a:t/>
            </a:r>
            <a:br>
              <a:rPr lang="en-US" sz="4000" dirty="0">
                <a:solidFill>
                  <a:schemeClr val="accent3">
                    <a:lumMod val="50000"/>
                  </a:schemeClr>
                </a:solidFill>
              </a:rPr>
            </a:br>
            <a:r>
              <a:rPr lang="en-US" sz="3200" dirty="0">
                <a:solidFill>
                  <a:schemeClr val="accent3">
                    <a:lumMod val="50000"/>
                  </a:schemeClr>
                </a:solidFill>
              </a:rPr>
              <a:t>Bid Solicitation #25DPP01125</a:t>
            </a:r>
            <a:endParaRPr lang="en-US" sz="3600" dirty="0">
              <a:solidFill>
                <a:schemeClr val="accent3">
                  <a:lumMod val="50000"/>
                </a:schemeClr>
              </a:solidFill>
            </a:endParaRPr>
          </a:p>
        </p:txBody>
      </p:sp>
      <p:sp>
        <p:nvSpPr>
          <p:cNvPr id="3" name="Subtitle 2"/>
          <p:cNvSpPr>
            <a:spLocks noGrp="1"/>
          </p:cNvSpPr>
          <p:nvPr>
            <p:ph type="subTitle" idx="1"/>
          </p:nvPr>
        </p:nvSpPr>
        <p:spPr>
          <a:xfrm>
            <a:off x="2357414" y="4670152"/>
            <a:ext cx="7576999" cy="1279388"/>
          </a:xfrm>
        </p:spPr>
        <p:txBody>
          <a:bodyPr>
            <a:normAutofit/>
          </a:bodyPr>
          <a:lstStyle/>
          <a:p>
            <a:r>
              <a:rPr lang="en-US" sz="2800" b="1" dirty="0">
                <a:solidFill>
                  <a:schemeClr val="accent1">
                    <a:lumMod val="50000"/>
                  </a:schemeClr>
                </a:solidFill>
              </a:rPr>
              <a:t>Q&amp;A due by 2PM on </a:t>
            </a:r>
            <a:r>
              <a:rPr lang="en-US" sz="2800" b="1" dirty="0" smtClean="0">
                <a:solidFill>
                  <a:schemeClr val="accent1">
                    <a:lumMod val="50000"/>
                  </a:schemeClr>
                </a:solidFill>
              </a:rPr>
              <a:t>March </a:t>
            </a:r>
            <a:r>
              <a:rPr lang="en-US" sz="2800" b="1" dirty="0" smtClean="0">
                <a:solidFill>
                  <a:schemeClr val="accent1">
                    <a:lumMod val="50000"/>
                  </a:schemeClr>
                </a:solidFill>
              </a:rPr>
              <a:t>26, </a:t>
            </a:r>
            <a:r>
              <a:rPr lang="en-US" sz="2800" b="1" dirty="0" smtClean="0">
                <a:solidFill>
                  <a:schemeClr val="accent1">
                    <a:lumMod val="50000"/>
                  </a:schemeClr>
                </a:solidFill>
              </a:rPr>
              <a:t>2025</a:t>
            </a:r>
            <a:endParaRPr lang="en-US" sz="2800" b="1" dirty="0">
              <a:solidFill>
                <a:schemeClr val="accent1">
                  <a:lumMod val="50000"/>
                </a:schemeClr>
              </a:solidFill>
            </a:endParaRPr>
          </a:p>
          <a:p>
            <a:r>
              <a:rPr lang="en-US" sz="2800" b="1" dirty="0">
                <a:solidFill>
                  <a:schemeClr val="accent1">
                    <a:lumMod val="50000"/>
                  </a:schemeClr>
                </a:solidFill>
              </a:rPr>
              <a:t>Quotes due by 2PM on </a:t>
            </a:r>
            <a:r>
              <a:rPr lang="en-US" sz="2800" b="1" dirty="0" smtClean="0">
                <a:solidFill>
                  <a:schemeClr val="accent1">
                    <a:lumMod val="50000"/>
                  </a:schemeClr>
                </a:solidFill>
              </a:rPr>
              <a:t>May 7, 2025</a:t>
            </a:r>
            <a:endParaRPr lang="en-US" sz="2800" b="1" dirty="0">
              <a:solidFill>
                <a:schemeClr val="accent1">
                  <a:lumMod val="50000"/>
                </a:schemeClr>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1587044"/>
            <a:ext cx="9601196" cy="776330"/>
          </a:xfrm>
        </p:spPr>
        <p:txBody>
          <a:bodyPr>
            <a:noAutofit/>
          </a:bodyPr>
          <a:lstStyle/>
          <a:p>
            <a:pPr algn="ctr"/>
            <a:r>
              <a:rPr lang="en-US" sz="4000" dirty="0">
                <a:solidFill>
                  <a:schemeClr val="accent3">
                    <a:lumMod val="75000"/>
                  </a:schemeClr>
                </a:solidFill>
              </a:rPr>
              <a:t>WELCOME &amp; INTRODUCTIONS</a:t>
            </a:r>
            <a:br>
              <a:rPr lang="en-US" sz="4000" dirty="0">
                <a:solidFill>
                  <a:schemeClr val="accent3">
                    <a:lumMod val="75000"/>
                  </a:schemeClr>
                </a:solidFill>
              </a:rPr>
            </a:br>
            <a:endParaRPr lang="en-US" sz="4000" dirty="0">
              <a:solidFill>
                <a:schemeClr val="accent3">
                  <a:lumMod val="75000"/>
                </a:schemeClr>
              </a:solidFill>
            </a:endParaRPr>
          </a:p>
        </p:txBody>
      </p:sp>
      <p:sp>
        <p:nvSpPr>
          <p:cNvPr id="3" name="Content Placeholder 2"/>
          <p:cNvSpPr>
            <a:spLocks noGrp="1"/>
          </p:cNvSpPr>
          <p:nvPr>
            <p:ph idx="1"/>
          </p:nvPr>
        </p:nvSpPr>
        <p:spPr>
          <a:xfrm>
            <a:off x="1497725" y="2637561"/>
            <a:ext cx="9717562" cy="4220439"/>
          </a:xfrm>
        </p:spPr>
        <p:txBody>
          <a:bodyPr vert="horz" lIns="91440" tIns="45720" rIns="91440" bIns="45720" rtlCol="0" anchor="t">
            <a:normAutofit fontScale="85000" lnSpcReduction="20000"/>
          </a:bodyPr>
          <a:lstStyle/>
          <a:p>
            <a:pPr>
              <a:buFont typeface="Wingdings" charset="2"/>
              <a:buChar char="q"/>
            </a:pPr>
            <a:r>
              <a:rPr lang="en-US" sz="2600" dirty="0">
                <a:solidFill>
                  <a:schemeClr val="accent3">
                    <a:lumMod val="75000"/>
                  </a:schemeClr>
                </a:solidFill>
              </a:rPr>
              <a:t>Please sign in by entering your </a:t>
            </a:r>
            <a:r>
              <a:rPr lang="en-US" sz="2600" dirty="0" smtClean="0">
                <a:solidFill>
                  <a:schemeClr val="accent3">
                    <a:lumMod val="75000"/>
                  </a:schemeClr>
                </a:solidFill>
              </a:rPr>
              <a:t>name and company in </a:t>
            </a:r>
            <a:r>
              <a:rPr lang="en-US" sz="2600" dirty="0">
                <a:solidFill>
                  <a:schemeClr val="accent3">
                    <a:lumMod val="75000"/>
                  </a:schemeClr>
                </a:solidFill>
              </a:rPr>
              <a:t>the Microsoft Teams chat window. </a:t>
            </a:r>
          </a:p>
          <a:p>
            <a:pPr lvl="1">
              <a:buFont typeface="Wingdings" charset="2"/>
              <a:buChar char="q"/>
            </a:pPr>
            <a:r>
              <a:rPr lang="en-US" sz="2400" dirty="0">
                <a:solidFill>
                  <a:schemeClr val="accent3">
                    <a:lumMod val="75000"/>
                  </a:schemeClr>
                </a:solidFill>
              </a:rPr>
              <a:t>A list of </a:t>
            </a:r>
            <a:r>
              <a:rPr lang="en-US" sz="2400" dirty="0" smtClean="0">
                <a:solidFill>
                  <a:schemeClr val="accent3">
                    <a:lumMod val="75000"/>
                  </a:schemeClr>
                </a:solidFill>
              </a:rPr>
              <a:t>attending firms </a:t>
            </a:r>
            <a:r>
              <a:rPr lang="en-US" sz="2400" dirty="0">
                <a:solidFill>
                  <a:schemeClr val="accent3">
                    <a:lumMod val="75000"/>
                  </a:schemeClr>
                </a:solidFill>
              </a:rPr>
              <a:t>and </a:t>
            </a:r>
            <a:r>
              <a:rPr lang="en-US" sz="2400" dirty="0" smtClean="0">
                <a:solidFill>
                  <a:schemeClr val="accent3">
                    <a:lumMod val="75000"/>
                  </a:schemeClr>
                </a:solidFill>
              </a:rPr>
              <a:t>this presentation will </a:t>
            </a:r>
            <a:r>
              <a:rPr lang="en-US" sz="2400" dirty="0">
                <a:solidFill>
                  <a:schemeClr val="accent3">
                    <a:lumMod val="75000"/>
                  </a:schemeClr>
                </a:solidFill>
              </a:rPr>
              <a:t>be posted to NJSTART. </a:t>
            </a:r>
          </a:p>
          <a:p>
            <a:pPr>
              <a:buFont typeface="Wingdings" charset="2"/>
              <a:buChar char="q"/>
            </a:pPr>
            <a:r>
              <a:rPr lang="en-US" sz="2600" dirty="0" smtClean="0">
                <a:solidFill>
                  <a:schemeClr val="accent3">
                    <a:lumMod val="75000"/>
                  </a:schemeClr>
                </a:solidFill>
              </a:rPr>
              <a:t>Please </a:t>
            </a:r>
            <a:r>
              <a:rPr lang="en-US" sz="2600" dirty="0">
                <a:solidFill>
                  <a:schemeClr val="accent3">
                    <a:lumMod val="75000"/>
                  </a:schemeClr>
                </a:solidFill>
              </a:rPr>
              <a:t>identify yourself and the firm you represent prior to asking a question.</a:t>
            </a:r>
            <a:endParaRPr lang="en-US" sz="2600" dirty="0"/>
          </a:p>
          <a:p>
            <a:pPr lvl="0">
              <a:buFont typeface="Wingdings" charset="2"/>
              <a:buChar char="q"/>
            </a:pPr>
            <a:r>
              <a:rPr lang="en-US" sz="2600" dirty="0">
                <a:solidFill>
                  <a:schemeClr val="accent3">
                    <a:lumMod val="75000"/>
                  </a:schemeClr>
                </a:solidFill>
              </a:rPr>
              <a:t>Please make sure you are registered in NJSTART, and that your contact information remains current.  </a:t>
            </a:r>
          </a:p>
          <a:p>
            <a:pPr lvl="1">
              <a:buFont typeface="Wingdings" charset="2"/>
              <a:buChar char="§"/>
            </a:pPr>
            <a:r>
              <a:rPr lang="en-US" sz="2600" dirty="0">
                <a:solidFill>
                  <a:schemeClr val="accent3">
                    <a:lumMod val="75000"/>
                  </a:schemeClr>
                </a:solidFill>
              </a:rPr>
              <a:t>NJSTART Vendor email support: </a:t>
            </a:r>
            <a:r>
              <a:rPr lang="en-US" sz="2600" b="1" dirty="0" smtClean="0">
                <a:solidFill>
                  <a:schemeClr val="accent3">
                    <a:lumMod val="75000"/>
                  </a:schemeClr>
                </a:solidFill>
                <a:hlinkClick r:id="rId3"/>
              </a:rPr>
              <a:t>njstart@treas.nj.gov</a:t>
            </a:r>
            <a:endParaRPr lang="en-US" sz="2600" dirty="0" smtClean="0">
              <a:solidFill>
                <a:schemeClr val="accent3">
                  <a:lumMod val="75000"/>
                </a:schemeClr>
              </a:solidFill>
            </a:endParaRPr>
          </a:p>
          <a:p>
            <a:pPr lvl="1">
              <a:buFont typeface="Wingdings" charset="2"/>
              <a:buChar char="§"/>
            </a:pPr>
            <a:r>
              <a:rPr lang="en-US" sz="2600" dirty="0" smtClean="0">
                <a:solidFill>
                  <a:schemeClr val="accent3">
                    <a:lumMod val="75000"/>
                  </a:schemeClr>
                </a:solidFill>
              </a:rPr>
              <a:t>NJSTART </a:t>
            </a:r>
            <a:r>
              <a:rPr lang="en-US" sz="2600" dirty="0">
                <a:solidFill>
                  <a:schemeClr val="accent3">
                    <a:lumMod val="75000"/>
                  </a:schemeClr>
                </a:solidFill>
              </a:rPr>
              <a:t>Vendor phone support – (609) 341-3500 </a:t>
            </a:r>
            <a:endParaRPr lang="en-US" sz="2600" dirty="0" smtClean="0">
              <a:solidFill>
                <a:schemeClr val="accent3">
                  <a:lumMod val="75000"/>
                </a:schemeClr>
              </a:solidFill>
            </a:endParaRPr>
          </a:p>
          <a:p>
            <a:pPr lvl="2">
              <a:buFont typeface="Wingdings" charset="2"/>
              <a:buChar char="§"/>
            </a:pPr>
            <a:r>
              <a:rPr lang="en-US" sz="2400" dirty="0" smtClean="0">
                <a:solidFill>
                  <a:schemeClr val="accent3">
                    <a:lumMod val="75000"/>
                  </a:schemeClr>
                </a:solidFill>
              </a:rPr>
              <a:t>Staffed </a:t>
            </a:r>
            <a:r>
              <a:rPr lang="en-US" sz="2400" dirty="0">
                <a:solidFill>
                  <a:schemeClr val="accent3">
                    <a:lumMod val="75000"/>
                  </a:schemeClr>
                </a:solidFill>
              </a:rPr>
              <a:t>Monday to Friday 8:30 a.m. to 4:30 p.m.</a:t>
            </a:r>
          </a:p>
          <a:p>
            <a:pPr lvl="1">
              <a:buFont typeface="Wingdings" charset="2"/>
              <a:buChar char="§"/>
            </a:pPr>
            <a:r>
              <a:rPr lang="en-US" sz="2600" dirty="0">
                <a:solidFill>
                  <a:schemeClr val="accent3">
                    <a:lumMod val="75000"/>
                  </a:schemeClr>
                </a:solidFill>
                <a:hlinkClick r:id="rId4"/>
              </a:rPr>
              <a:t>https://</a:t>
            </a:r>
            <a:r>
              <a:rPr lang="en-US" sz="2600" dirty="0" smtClean="0">
                <a:solidFill>
                  <a:schemeClr val="accent3">
                    <a:lumMod val="75000"/>
                  </a:schemeClr>
                </a:solidFill>
                <a:hlinkClick r:id="rId4"/>
              </a:rPr>
              <a:t>www.state.nj.us/treasury/purchase/vendor.shtml</a:t>
            </a:r>
            <a:r>
              <a:rPr lang="en-US" sz="2600" dirty="0" smtClean="0">
                <a:solidFill>
                  <a:schemeClr val="accent3">
                    <a:lumMod val="75000"/>
                  </a:schemeClr>
                </a:solidFill>
              </a:rPr>
              <a:t> </a:t>
            </a:r>
            <a:endParaRPr lang="en-US" sz="2600" dirty="0">
              <a:solidFill>
                <a:schemeClr val="accent3">
                  <a:lumMod val="75000"/>
                </a:schemeClr>
              </a:solidFill>
            </a:endParaRPr>
          </a:p>
          <a:p>
            <a:pPr marL="457200" lvl="1" indent="0">
              <a:buNone/>
            </a:pPr>
            <a:r>
              <a:rPr lang="en-US" sz="2000" dirty="0" smtClean="0">
                <a:solidFill>
                  <a:schemeClr val="accent3">
                    <a:lumMod val="75000"/>
                  </a:schemeClr>
                </a:solidFill>
              </a:rPr>
              <a:t>  </a:t>
            </a:r>
            <a:endParaRPr lang="en-US" sz="2000" dirty="0">
              <a:solidFill>
                <a:schemeClr val="accent3">
                  <a:lumMod val="75000"/>
                </a:schemeClr>
              </a:solidFill>
            </a:endParaRPr>
          </a:p>
          <a:p>
            <a:pPr marL="0" indent="0">
              <a:buNone/>
            </a:pPr>
            <a:endParaRPr lang="en-US" sz="2400" dirty="0">
              <a:solidFill>
                <a:schemeClr val="accent3">
                  <a:lumMod val="75000"/>
                </a:schemeClr>
              </a:solidFill>
            </a:endParaRPr>
          </a:p>
          <a:p>
            <a:pPr marL="0" indent="0">
              <a:buNone/>
            </a:pPr>
            <a:endParaRPr lang="en-US" sz="2400" dirty="0">
              <a:solidFill>
                <a:schemeClr val="accent3">
                  <a:lumMod val="75000"/>
                </a:schemeClr>
              </a:solidFill>
            </a:endParaRPr>
          </a:p>
          <a:p>
            <a:endParaRPr lang="en-US" sz="2400" dirty="0">
              <a:solidFill>
                <a:schemeClr val="accent3">
                  <a:lumMod val="75000"/>
                </a:schemeClr>
              </a:solidFill>
            </a:endParaRPr>
          </a:p>
          <a:p>
            <a:pPr marL="0" indent="0">
              <a:buNone/>
            </a:pPr>
            <a:endParaRPr lang="en-US" dirty="0">
              <a:solidFill>
                <a:schemeClr val="accent3">
                  <a:lumMod val="75000"/>
                </a:schemeClr>
              </a:solidFill>
            </a:endParaRPr>
          </a:p>
        </p:txBody>
      </p:sp>
    </p:spTree>
    <p:extLst>
      <p:ext uri="{BB962C8B-B14F-4D97-AF65-F5344CB8AC3E}">
        <p14:creationId xmlns:p14="http://schemas.microsoft.com/office/powerpoint/2010/main" val="2972536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3303" y="593113"/>
            <a:ext cx="9520828" cy="1280890"/>
          </a:xfrm>
        </p:spPr>
        <p:txBody>
          <a:bodyPr>
            <a:noAutofit/>
          </a:bodyPr>
          <a:lstStyle/>
          <a:p>
            <a:pPr algn="ctr"/>
            <a:r>
              <a:rPr lang="en-US" sz="4000" dirty="0">
                <a:solidFill>
                  <a:schemeClr val="accent3">
                    <a:lumMod val="75000"/>
                  </a:schemeClr>
                </a:solidFill>
              </a:rPr>
              <a:t>PURPOSE &amp; GENERAL INFORMATION</a:t>
            </a:r>
          </a:p>
        </p:txBody>
      </p:sp>
      <p:sp>
        <p:nvSpPr>
          <p:cNvPr id="3" name="Content Placeholder 2"/>
          <p:cNvSpPr>
            <a:spLocks noGrp="1"/>
          </p:cNvSpPr>
          <p:nvPr>
            <p:ph idx="1"/>
          </p:nvPr>
        </p:nvSpPr>
        <p:spPr/>
        <p:txBody>
          <a:bodyPr vert="horz" lIns="91440" tIns="45720" rIns="91440" bIns="45720" rtlCol="0" anchor="t">
            <a:normAutofit/>
          </a:bodyPr>
          <a:lstStyle/>
          <a:p>
            <a:pPr>
              <a:buFont typeface="Wingdings" charset="2"/>
              <a:buChar char="§"/>
            </a:pPr>
            <a:r>
              <a:rPr lang="en-US" sz="2400" dirty="0">
                <a:solidFill>
                  <a:schemeClr val="accent3">
                    <a:lumMod val="75000"/>
                  </a:schemeClr>
                </a:solidFill>
              </a:rPr>
              <a:t>The purpose of this conference is to address procedural questions only, regarding the Bid Solicitation and Quote submission requirements. </a:t>
            </a:r>
            <a:endParaRPr lang="en-US" dirty="0"/>
          </a:p>
          <a:p>
            <a:pPr lvl="1">
              <a:buFont typeface="Courier New" charset="2"/>
              <a:buChar char="o"/>
            </a:pPr>
            <a:r>
              <a:rPr lang="en-US" sz="2000" b="1" dirty="0">
                <a:solidFill>
                  <a:schemeClr val="accent3">
                    <a:lumMod val="75000"/>
                  </a:schemeClr>
                </a:solidFill>
              </a:rPr>
              <a:t>No questions relating to the Scope of </a:t>
            </a:r>
            <a:r>
              <a:rPr lang="en-US" sz="2000" b="1" dirty="0" smtClean="0">
                <a:solidFill>
                  <a:schemeClr val="accent3">
                    <a:lumMod val="75000"/>
                  </a:schemeClr>
                </a:solidFill>
              </a:rPr>
              <a:t>Work, services, </a:t>
            </a:r>
            <a:r>
              <a:rPr lang="en-US" sz="2000" b="1" dirty="0">
                <a:solidFill>
                  <a:schemeClr val="accent3">
                    <a:lumMod val="75000"/>
                  </a:schemeClr>
                </a:solidFill>
              </a:rPr>
              <a:t>or products required in the Bid Solicitation will be </a:t>
            </a:r>
            <a:r>
              <a:rPr lang="en-US" sz="2000" b="1" dirty="0" smtClean="0">
                <a:solidFill>
                  <a:schemeClr val="accent3">
                    <a:lumMod val="75000"/>
                  </a:schemeClr>
                </a:solidFill>
              </a:rPr>
              <a:t>addressed. </a:t>
            </a:r>
            <a:r>
              <a:rPr lang="en-US" sz="2000" dirty="0">
                <a:solidFill>
                  <a:schemeClr val="accent3">
                    <a:lumMod val="75000"/>
                  </a:schemeClr>
                </a:solidFill>
              </a:rPr>
              <a:t>Vendors should utilize the Q&amp;A Tab of the Bid Solicitation in NJSTART to submit those questions electronically.</a:t>
            </a:r>
          </a:p>
          <a:p>
            <a:pPr>
              <a:buFont typeface="Wingdings" charset="2"/>
              <a:buChar char="§"/>
            </a:pPr>
            <a:r>
              <a:rPr lang="en-US" sz="2400" dirty="0">
                <a:solidFill>
                  <a:schemeClr val="accent3">
                    <a:lumMod val="75000"/>
                  </a:schemeClr>
                </a:solidFill>
              </a:rPr>
              <a:t>The Bid Solicitation will be reviewed section by section with procedural questions being entertained on that basis.</a:t>
            </a:r>
          </a:p>
          <a:p>
            <a:pPr marL="0" indent="0">
              <a:buNone/>
            </a:pPr>
            <a:endParaRPr lang="en-US" dirty="0">
              <a:solidFill>
                <a:schemeClr val="bg1"/>
              </a:solidFill>
            </a:endParaRPr>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28237" y="380688"/>
            <a:ext cx="10208682" cy="869006"/>
          </a:xfrm>
        </p:spPr>
        <p:txBody>
          <a:bodyPr>
            <a:normAutofit/>
          </a:bodyPr>
          <a:lstStyle/>
          <a:p>
            <a:r>
              <a:rPr lang="en-US" sz="4000" dirty="0">
                <a:solidFill>
                  <a:schemeClr val="accent3">
                    <a:lumMod val="75000"/>
                  </a:schemeClr>
                </a:solidFill>
              </a:rPr>
              <a:t>BID SOLICITATION AT A GLANCE</a:t>
            </a:r>
          </a:p>
        </p:txBody>
      </p:sp>
      <p:sp>
        <p:nvSpPr>
          <p:cNvPr id="5" name="Rectangle 4"/>
          <p:cNvSpPr/>
          <p:nvPr/>
        </p:nvSpPr>
        <p:spPr>
          <a:xfrm>
            <a:off x="5701553" y="1912992"/>
            <a:ext cx="6167717" cy="3847207"/>
          </a:xfrm>
          <a:prstGeom prst="rect">
            <a:avLst/>
          </a:prstGeom>
        </p:spPr>
        <p:txBody>
          <a:bodyPr wrap="square" lIns="91440" tIns="45720" rIns="91440" bIns="45720" anchor="t">
            <a:spAutoFit/>
          </a:bodyPr>
          <a:lstStyle/>
          <a:p>
            <a:pPr lvl="1"/>
            <a:r>
              <a:rPr lang="en-US" sz="2800" dirty="0">
                <a:solidFill>
                  <a:schemeClr val="accent3">
                    <a:lumMod val="75000"/>
                  </a:schemeClr>
                </a:solidFill>
                <a:latin typeface="Bahnschrift Light Condensed" panose="020B0502040204020203" pitchFamily="34" charset="0"/>
              </a:rPr>
              <a:t>Cover Page: </a:t>
            </a:r>
          </a:p>
          <a:p>
            <a:pPr marL="800100" lvl="1" indent="-342900">
              <a:buFont typeface="Wingdings" panose="020B0604020202020204" pitchFamily="34" charset="0"/>
              <a:buChar char="§"/>
            </a:pPr>
            <a:r>
              <a:rPr lang="en-US" sz="2400" dirty="0">
                <a:solidFill>
                  <a:schemeClr val="accent3">
                    <a:lumMod val="75000"/>
                  </a:schemeClr>
                </a:solidFill>
              </a:rPr>
              <a:t>Bid Solicitation Title Information</a:t>
            </a:r>
          </a:p>
          <a:p>
            <a:pPr marL="800100" lvl="1" indent="-342900">
              <a:buFont typeface="Wingdings" panose="020B0604020202020204" pitchFamily="34" charset="0"/>
              <a:buChar char="§"/>
            </a:pPr>
            <a:r>
              <a:rPr lang="en-US" sz="2400" dirty="0">
                <a:solidFill>
                  <a:schemeClr val="accent3">
                    <a:lumMod val="75000"/>
                  </a:schemeClr>
                </a:solidFill>
              </a:rPr>
              <a:t>Submission dates </a:t>
            </a:r>
          </a:p>
          <a:p>
            <a:pPr marL="800100" lvl="1" indent="-342900">
              <a:buFont typeface="Wingdings" panose="020B0604020202020204" pitchFamily="34" charset="0"/>
              <a:buChar char="§"/>
            </a:pPr>
            <a:r>
              <a:rPr lang="en-US" sz="2400" dirty="0">
                <a:solidFill>
                  <a:schemeClr val="accent3">
                    <a:lumMod val="75000"/>
                  </a:schemeClr>
                </a:solidFill>
              </a:rPr>
              <a:t>Set-aside requirements</a:t>
            </a:r>
          </a:p>
          <a:p>
            <a:pPr marL="742950" lvl="1" indent="-285750">
              <a:buFont typeface="Arial" panose="020B0604020202020204" pitchFamily="34" charset="0"/>
              <a:buChar char="•"/>
            </a:pPr>
            <a:endParaRPr lang="en-US" sz="2400" dirty="0">
              <a:solidFill>
                <a:schemeClr val="accent3">
                  <a:lumMod val="75000"/>
                </a:schemeClr>
              </a:solidFill>
            </a:endParaRPr>
          </a:p>
          <a:p>
            <a:pPr lvl="1"/>
            <a:endParaRPr lang="en-US" sz="2000" dirty="0">
              <a:solidFill>
                <a:schemeClr val="accent3">
                  <a:lumMod val="75000"/>
                </a:schemeClr>
              </a:solidFill>
            </a:endParaRPr>
          </a:p>
          <a:p>
            <a:pPr lvl="1"/>
            <a:r>
              <a:rPr lang="en-US" sz="2000" b="1" dirty="0">
                <a:solidFill>
                  <a:schemeClr val="accent2">
                    <a:lumMod val="50000"/>
                  </a:schemeClr>
                </a:solidFill>
              </a:rPr>
              <a:t>Electronic Q&amp;A Due: </a:t>
            </a:r>
            <a:r>
              <a:rPr lang="en-US" sz="2000" b="1" dirty="0" smtClean="0">
                <a:solidFill>
                  <a:schemeClr val="accent2">
                    <a:lumMod val="50000"/>
                  </a:schemeClr>
                </a:solidFill>
              </a:rPr>
              <a:t>March </a:t>
            </a:r>
            <a:r>
              <a:rPr lang="en-US" sz="2000" b="1" dirty="0" smtClean="0">
                <a:solidFill>
                  <a:schemeClr val="accent2">
                    <a:lumMod val="50000"/>
                  </a:schemeClr>
                </a:solidFill>
              </a:rPr>
              <a:t>26, </a:t>
            </a:r>
            <a:r>
              <a:rPr lang="en-US" sz="2000" b="1" dirty="0" smtClean="0">
                <a:solidFill>
                  <a:schemeClr val="accent2">
                    <a:lumMod val="50000"/>
                  </a:schemeClr>
                </a:solidFill>
              </a:rPr>
              <a:t>2025 by </a:t>
            </a:r>
            <a:r>
              <a:rPr lang="en-US" sz="2000" b="1" dirty="0">
                <a:solidFill>
                  <a:schemeClr val="accent2">
                    <a:lumMod val="50000"/>
                  </a:schemeClr>
                </a:solidFill>
              </a:rPr>
              <a:t>2PM</a:t>
            </a:r>
          </a:p>
          <a:p>
            <a:pPr lvl="1"/>
            <a:endParaRPr lang="en-US" sz="2000" b="1" dirty="0">
              <a:solidFill>
                <a:schemeClr val="accent2">
                  <a:lumMod val="50000"/>
                </a:schemeClr>
              </a:solidFill>
            </a:endParaRPr>
          </a:p>
          <a:p>
            <a:pPr lvl="1"/>
            <a:r>
              <a:rPr lang="en-US" sz="2000" b="1" dirty="0">
                <a:solidFill>
                  <a:schemeClr val="accent2">
                    <a:lumMod val="50000"/>
                  </a:schemeClr>
                </a:solidFill>
              </a:rPr>
              <a:t>Quotes Due: </a:t>
            </a:r>
            <a:r>
              <a:rPr lang="en-US" sz="2000" b="1" dirty="0" smtClean="0">
                <a:solidFill>
                  <a:schemeClr val="accent2">
                    <a:lumMod val="50000"/>
                  </a:schemeClr>
                </a:solidFill>
              </a:rPr>
              <a:t>May 7, 2025 by </a:t>
            </a:r>
            <a:r>
              <a:rPr lang="en-US" sz="2000" b="1" dirty="0">
                <a:solidFill>
                  <a:schemeClr val="accent2">
                    <a:lumMod val="50000"/>
                  </a:schemeClr>
                </a:solidFill>
              </a:rPr>
              <a:t>2PM</a:t>
            </a:r>
          </a:p>
          <a:p>
            <a:pPr lvl="1"/>
            <a:endParaRPr lang="en-US" sz="2000" b="1" dirty="0">
              <a:solidFill>
                <a:schemeClr val="bg1"/>
              </a:solidFill>
            </a:endParaRPr>
          </a:p>
          <a:p>
            <a:pPr lvl="1"/>
            <a:endParaRPr lang="en-US" sz="2000" dirty="0">
              <a:solidFill>
                <a:schemeClr val="bg1"/>
              </a:solidFill>
            </a:endParaRPr>
          </a:p>
        </p:txBody>
      </p:sp>
      <p:pic>
        <p:nvPicPr>
          <p:cNvPr id="4" name="Picture 3"/>
          <p:cNvPicPr>
            <a:picLocks noChangeAspect="1"/>
          </p:cNvPicPr>
          <p:nvPr/>
        </p:nvPicPr>
        <p:blipFill>
          <a:blip r:embed="rId3"/>
          <a:stretch>
            <a:fillRect/>
          </a:stretch>
        </p:blipFill>
        <p:spPr>
          <a:xfrm>
            <a:off x="1025703" y="1406769"/>
            <a:ext cx="4588367" cy="5187462"/>
          </a:xfrm>
          <a:prstGeom prst="rect">
            <a:avLst/>
          </a:prstGeom>
        </p:spPr>
      </p:pic>
    </p:spTree>
    <p:extLst>
      <p:ext uri="{BB962C8B-B14F-4D97-AF65-F5344CB8AC3E}">
        <p14:creationId xmlns:p14="http://schemas.microsoft.com/office/powerpoint/2010/main" val="23360884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solidFill>
                  <a:schemeClr val="accent3">
                    <a:lumMod val="75000"/>
                  </a:schemeClr>
                </a:solidFill>
              </a:rPr>
              <a:t>BID SOLICITATION AT A GLANCE</a:t>
            </a:r>
          </a:p>
        </p:txBody>
      </p:sp>
      <p:sp>
        <p:nvSpPr>
          <p:cNvPr id="3" name="Content Placeholder 2"/>
          <p:cNvSpPr>
            <a:spLocks noGrp="1"/>
          </p:cNvSpPr>
          <p:nvPr>
            <p:ph idx="1"/>
          </p:nvPr>
        </p:nvSpPr>
        <p:spPr>
          <a:xfrm>
            <a:off x="868957" y="2282753"/>
            <a:ext cx="5319038" cy="2244762"/>
          </a:xfrm>
        </p:spPr>
        <p:txBody>
          <a:bodyPr vert="horz" lIns="91440" tIns="45720" rIns="91440" bIns="45720" rtlCol="0" anchor="t">
            <a:normAutofit/>
          </a:bodyPr>
          <a:lstStyle/>
          <a:p>
            <a:pPr lvl="1">
              <a:buFont typeface="Wingdings" charset="2"/>
              <a:buChar char="§"/>
            </a:pPr>
            <a:r>
              <a:rPr lang="en-US" sz="2600" dirty="0">
                <a:solidFill>
                  <a:schemeClr val="accent3">
                    <a:lumMod val="75000"/>
                  </a:schemeClr>
                </a:solidFill>
                <a:latin typeface="Bahnschrift Light Condensed" panose="020B0502040204020203" pitchFamily="34" charset="0"/>
              </a:rPr>
              <a:t>Section 1: Introduction and Summary</a:t>
            </a:r>
            <a:endParaRPr lang="en-US"/>
          </a:p>
          <a:p>
            <a:pPr lvl="2">
              <a:buFont typeface="Courier New" charset="2"/>
              <a:buChar char="o"/>
            </a:pPr>
            <a:r>
              <a:rPr lang="en-US" sz="1800" b="1" dirty="0">
                <a:solidFill>
                  <a:schemeClr val="accent3">
                    <a:lumMod val="75000"/>
                  </a:schemeClr>
                </a:solidFill>
              </a:rPr>
              <a:t>Purpose and Intent </a:t>
            </a:r>
            <a:r>
              <a:rPr lang="en-US" sz="1800" dirty="0">
                <a:solidFill>
                  <a:schemeClr val="accent3">
                    <a:lumMod val="75000"/>
                  </a:schemeClr>
                </a:solidFill>
              </a:rPr>
              <a:t>(Section 1.1)</a:t>
            </a:r>
          </a:p>
          <a:p>
            <a:pPr lvl="2">
              <a:buFont typeface="Courier New" charset="2"/>
              <a:buChar char="o"/>
            </a:pPr>
            <a:r>
              <a:rPr lang="en-US" sz="1800" b="1" dirty="0">
                <a:solidFill>
                  <a:schemeClr val="accent3">
                    <a:lumMod val="75000"/>
                  </a:schemeClr>
                </a:solidFill>
              </a:rPr>
              <a:t>Background </a:t>
            </a:r>
            <a:r>
              <a:rPr lang="en-US" sz="1800" dirty="0">
                <a:solidFill>
                  <a:schemeClr val="accent3">
                    <a:lumMod val="75000"/>
                  </a:schemeClr>
                </a:solidFill>
              </a:rPr>
              <a:t>(Section 1.2)</a:t>
            </a:r>
          </a:p>
          <a:p>
            <a:pPr lvl="2">
              <a:buFont typeface="Courier New" charset="2"/>
              <a:buChar char="o"/>
            </a:pPr>
            <a:r>
              <a:rPr lang="en-US" sz="1800" b="1" dirty="0">
                <a:solidFill>
                  <a:schemeClr val="accent3">
                    <a:lumMod val="75000"/>
                  </a:schemeClr>
                </a:solidFill>
              </a:rPr>
              <a:t>Order of Precedence of Contractual Terms </a:t>
            </a:r>
            <a:r>
              <a:rPr lang="en-US" sz="1800" dirty="0">
                <a:solidFill>
                  <a:schemeClr val="accent3">
                    <a:lumMod val="75000"/>
                  </a:schemeClr>
                </a:solidFill>
              </a:rPr>
              <a:t>(Section 1.4)</a:t>
            </a:r>
          </a:p>
          <a:p>
            <a:pPr lvl="2"/>
            <a:endParaRPr lang="en-US" sz="1600" dirty="0">
              <a:solidFill>
                <a:schemeClr val="accent3">
                  <a:lumMod val="75000"/>
                </a:schemeClr>
              </a:solidFill>
            </a:endParaRPr>
          </a:p>
        </p:txBody>
      </p:sp>
      <p:sp>
        <p:nvSpPr>
          <p:cNvPr id="5" name="Content Placeholder 2"/>
          <p:cNvSpPr txBox="1">
            <a:spLocks/>
          </p:cNvSpPr>
          <p:nvPr/>
        </p:nvSpPr>
        <p:spPr>
          <a:xfrm>
            <a:off x="6440197" y="2295453"/>
            <a:ext cx="5378334" cy="2269700"/>
          </a:xfrm>
          <a:prstGeom prst="rect">
            <a:avLst/>
          </a:prstGeom>
        </p:spPr>
        <p:txBody>
          <a:bodyPr vert="horz" lIns="91440" tIns="45720" rIns="91440" bIns="45720" rtlCol="0" anchor="t">
            <a:normAutofit fontScale="77500" lnSpcReduction="20000"/>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lvl="1">
              <a:buClr>
                <a:schemeClr val="accent1"/>
              </a:buClr>
              <a:buFont typeface="Wingdings" panose="020B0604020202020204" pitchFamily="34" charset="0"/>
              <a:buChar char="§"/>
            </a:pPr>
            <a:r>
              <a:rPr lang="en-US" sz="3300" dirty="0">
                <a:solidFill>
                  <a:schemeClr val="accent3">
                    <a:lumMod val="75000"/>
                  </a:schemeClr>
                </a:solidFill>
                <a:latin typeface="Bahnschrift Light Condensed" panose="020B0502040204020203" pitchFamily="34" charset="0"/>
              </a:rPr>
              <a:t>Section 2: Pre-Quote Submission Information</a:t>
            </a:r>
            <a:endParaRPr lang="en-US"/>
          </a:p>
          <a:p>
            <a:pPr lvl="2">
              <a:buClr>
                <a:schemeClr val="accent1"/>
              </a:buClr>
              <a:buFont typeface="Courier New" panose="020B0604020202020204" pitchFamily="34" charset="0"/>
              <a:buChar char="o"/>
            </a:pPr>
            <a:r>
              <a:rPr lang="en-US" sz="2300" dirty="0">
                <a:solidFill>
                  <a:schemeClr val="accent3">
                    <a:lumMod val="75000"/>
                  </a:schemeClr>
                </a:solidFill>
              </a:rPr>
              <a:t> </a:t>
            </a:r>
            <a:r>
              <a:rPr lang="en-US" sz="2300" b="1" dirty="0">
                <a:solidFill>
                  <a:schemeClr val="accent3">
                    <a:lumMod val="75000"/>
                  </a:schemeClr>
                </a:solidFill>
              </a:rPr>
              <a:t>Q&amp;A</a:t>
            </a:r>
            <a:r>
              <a:rPr lang="en-US" sz="2300" dirty="0">
                <a:solidFill>
                  <a:schemeClr val="accent3">
                    <a:lumMod val="75000"/>
                  </a:schemeClr>
                </a:solidFill>
              </a:rPr>
              <a:t> (Section 2.1)</a:t>
            </a:r>
          </a:p>
          <a:p>
            <a:pPr lvl="2">
              <a:buClr>
                <a:schemeClr val="accent1"/>
              </a:buClr>
              <a:buFont typeface="Courier New" panose="020B0604020202020204" pitchFamily="34" charset="0"/>
              <a:buChar char="o"/>
            </a:pPr>
            <a:r>
              <a:rPr lang="en-US" sz="2300" b="1" dirty="0">
                <a:solidFill>
                  <a:schemeClr val="accent3">
                    <a:lumMod val="75000"/>
                  </a:schemeClr>
                </a:solidFill>
              </a:rPr>
              <a:t>Exceptions to the New Jersey Standard Terms and Conditions </a:t>
            </a:r>
            <a:r>
              <a:rPr lang="en-US" sz="2300" dirty="0">
                <a:solidFill>
                  <a:schemeClr val="accent3">
                    <a:lumMod val="75000"/>
                  </a:schemeClr>
                </a:solidFill>
              </a:rPr>
              <a:t>(Section 2.2)</a:t>
            </a:r>
          </a:p>
          <a:p>
            <a:pPr lvl="2">
              <a:buClr>
                <a:schemeClr val="accent1"/>
              </a:buClr>
              <a:buFont typeface="Courier New" panose="020B0604020202020204" pitchFamily="34" charset="0"/>
              <a:buChar char="o"/>
            </a:pPr>
            <a:r>
              <a:rPr lang="en-US" sz="2300" b="1" dirty="0">
                <a:solidFill>
                  <a:schemeClr val="accent3">
                    <a:lumMod val="75000"/>
                  </a:schemeClr>
                </a:solidFill>
              </a:rPr>
              <a:t>Bid Amendments </a:t>
            </a:r>
            <a:r>
              <a:rPr lang="en-US" sz="2300" dirty="0">
                <a:solidFill>
                  <a:schemeClr val="accent3">
                    <a:lumMod val="75000"/>
                  </a:schemeClr>
                </a:solidFill>
              </a:rPr>
              <a:t>(Section 2.3)</a:t>
            </a:r>
          </a:p>
          <a:p>
            <a:pPr lvl="2"/>
            <a:endParaRPr lang="en-US" sz="1900" dirty="0">
              <a:solidFill>
                <a:schemeClr val="bg1"/>
              </a:solidFill>
            </a:endParaRPr>
          </a:p>
        </p:txBody>
      </p:sp>
      <p:sp>
        <p:nvSpPr>
          <p:cNvPr id="6" name="TextBox 5"/>
          <p:cNvSpPr txBox="1"/>
          <p:nvPr/>
        </p:nvSpPr>
        <p:spPr>
          <a:xfrm>
            <a:off x="3887596" y="5939287"/>
            <a:ext cx="4846315" cy="369332"/>
          </a:xfrm>
          <a:prstGeom prst="rect">
            <a:avLst/>
          </a:prstGeom>
          <a:noFill/>
        </p:spPr>
        <p:txBody>
          <a:bodyPr wrap="square" rtlCol="0">
            <a:spAutoFit/>
          </a:bodyPr>
          <a:lstStyle/>
          <a:p>
            <a:r>
              <a:rPr lang="en-US" dirty="0">
                <a:solidFill>
                  <a:schemeClr val="accent3">
                    <a:lumMod val="75000"/>
                  </a:schemeClr>
                </a:solidFill>
              </a:rPr>
              <a:t>Please review each Section carefully:</a:t>
            </a:r>
          </a:p>
        </p:txBody>
      </p:sp>
      <p:cxnSp>
        <p:nvCxnSpPr>
          <p:cNvPr id="14" name="Straight Connector 13"/>
          <p:cNvCxnSpPr/>
          <p:nvPr/>
        </p:nvCxnSpPr>
        <p:spPr>
          <a:xfrm>
            <a:off x="6311201" y="1834015"/>
            <a:ext cx="0" cy="2481838"/>
          </a:xfrm>
          <a:prstGeom prst="line">
            <a:avLst/>
          </a:prstGeom>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886548" y="1899494"/>
            <a:ext cx="5298980" cy="2626011"/>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solidFill>
            </a:endParaRPr>
          </a:p>
        </p:txBody>
      </p:sp>
      <p:sp>
        <p:nvSpPr>
          <p:cNvPr id="8" name="Rectangle 7"/>
          <p:cNvSpPr/>
          <p:nvPr/>
        </p:nvSpPr>
        <p:spPr>
          <a:xfrm>
            <a:off x="6691754" y="1899494"/>
            <a:ext cx="5146479" cy="2702127"/>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lumMod val="75000"/>
                </a:schemeClr>
              </a:solidFill>
            </a:endParaRPr>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5">
                                            <p:txEl>
                                              <p:pRg st="0" end="0"/>
                                            </p:txEl>
                                          </p:spTgt>
                                        </p:tgtEl>
                                        <p:attrNameLst>
                                          <p:attrName>style.visibility</p:attrName>
                                        </p:attrNameLst>
                                      </p:cBhvr>
                                      <p:to>
                                        <p:strVal val="visible"/>
                                      </p:to>
                                    </p:set>
                                    <p:animEffect transition="in" filter="wipe(down)">
                                      <p:cBhvr>
                                        <p:cTn id="24" dur="500"/>
                                        <p:tgtEl>
                                          <p:spTgt spid="5">
                                            <p:txEl>
                                              <p:pRg st="0" end="0"/>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Effect transition="in" filter="wipe(down)">
                                      <p:cBhvr>
                                        <p:cTn id="27" dur="500"/>
                                        <p:tgtEl>
                                          <p:spTgt spid="5">
                                            <p:txEl>
                                              <p:pRg st="1" end="1"/>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5">
                                            <p:txEl>
                                              <p:pRg st="2" end="2"/>
                                            </p:txEl>
                                          </p:spTgt>
                                        </p:tgtEl>
                                        <p:attrNameLst>
                                          <p:attrName>style.visibility</p:attrName>
                                        </p:attrNameLst>
                                      </p:cBhvr>
                                      <p:to>
                                        <p:strVal val="visible"/>
                                      </p:to>
                                    </p:set>
                                    <p:animEffect transition="in" filter="wipe(down)">
                                      <p:cBhvr>
                                        <p:cTn id="30" dur="500"/>
                                        <p:tgtEl>
                                          <p:spTgt spid="5">
                                            <p:txEl>
                                              <p:pRg st="2" end="2"/>
                                            </p:tx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5">
                                            <p:txEl>
                                              <p:pRg st="3" end="3"/>
                                            </p:txEl>
                                          </p:spTgt>
                                        </p:tgtEl>
                                        <p:attrNameLst>
                                          <p:attrName>style.visibility</p:attrName>
                                        </p:attrNameLst>
                                      </p:cBhvr>
                                      <p:to>
                                        <p:strVal val="visible"/>
                                      </p:to>
                                    </p:set>
                                    <p:animEffect transition="in" filter="wipe(down)">
                                      <p:cBhvr>
                                        <p:cTn id="33" dur="500"/>
                                        <p:tgtEl>
                                          <p:spTgt spid="5">
                                            <p:txEl>
                                              <p:pRg st="3" end="3"/>
                                            </p:tx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down)">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uiExpand="1" build="p"/>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1061" y="560014"/>
            <a:ext cx="9404723" cy="769253"/>
          </a:xfrm>
        </p:spPr>
        <p:txBody>
          <a:bodyPr>
            <a:normAutofit/>
          </a:bodyPr>
          <a:lstStyle/>
          <a:p>
            <a:r>
              <a:rPr lang="en-US" sz="4000" dirty="0">
                <a:solidFill>
                  <a:schemeClr val="accent3">
                    <a:lumMod val="75000"/>
                  </a:schemeClr>
                </a:solidFill>
              </a:rPr>
              <a:t>BID</a:t>
            </a:r>
            <a:r>
              <a:rPr lang="en-US" sz="4000" dirty="0">
                <a:solidFill>
                  <a:schemeClr val="bg1"/>
                </a:solidFill>
              </a:rPr>
              <a:t> </a:t>
            </a:r>
            <a:r>
              <a:rPr lang="en-US" sz="4000" dirty="0">
                <a:solidFill>
                  <a:schemeClr val="accent3">
                    <a:lumMod val="75000"/>
                  </a:schemeClr>
                </a:solidFill>
              </a:rPr>
              <a:t>SOLICITATION AT A GLANCE</a:t>
            </a:r>
          </a:p>
        </p:txBody>
      </p:sp>
      <p:sp>
        <p:nvSpPr>
          <p:cNvPr id="3" name="Content Placeholder 2"/>
          <p:cNvSpPr>
            <a:spLocks noGrp="1"/>
          </p:cNvSpPr>
          <p:nvPr>
            <p:ph idx="1"/>
          </p:nvPr>
        </p:nvSpPr>
        <p:spPr>
          <a:xfrm>
            <a:off x="1957950" y="1458295"/>
            <a:ext cx="9670943" cy="5181892"/>
          </a:xfrm>
        </p:spPr>
        <p:txBody>
          <a:bodyPr vert="horz" lIns="91440" tIns="45720" rIns="91440" bIns="45720" rtlCol="0" anchor="t">
            <a:noAutofit/>
          </a:bodyPr>
          <a:lstStyle/>
          <a:p>
            <a:pPr marL="0" indent="0">
              <a:buNone/>
            </a:pPr>
            <a:r>
              <a:rPr lang="en-US" sz="2400" dirty="0">
                <a:solidFill>
                  <a:schemeClr val="accent3">
                    <a:lumMod val="75000"/>
                  </a:schemeClr>
                </a:solidFill>
              </a:rPr>
              <a:t>Please review this section carefully:</a:t>
            </a:r>
            <a:endParaRPr lang="en-US" dirty="0"/>
          </a:p>
          <a:p>
            <a:pPr lvl="1">
              <a:buFont typeface="Wingdings" charset="2"/>
              <a:buChar char="§"/>
            </a:pPr>
            <a:r>
              <a:rPr lang="en-US" sz="2800" dirty="0">
                <a:solidFill>
                  <a:schemeClr val="accent3">
                    <a:lumMod val="75000"/>
                  </a:schemeClr>
                </a:solidFill>
                <a:latin typeface="Bahnschrift Light Condensed" panose="020B0502040204020203" pitchFamily="34" charset="0"/>
              </a:rPr>
              <a:t>Section 3: Quote submission requirements  - </a:t>
            </a:r>
            <a:r>
              <a:rPr lang="en-US" sz="2000" dirty="0">
                <a:solidFill>
                  <a:schemeClr val="accent3">
                    <a:lumMod val="75000"/>
                  </a:schemeClr>
                </a:solidFill>
              </a:rPr>
              <a:t>including, but not limited to:</a:t>
            </a:r>
          </a:p>
          <a:p>
            <a:pPr lvl="2">
              <a:buFont typeface="Courier New" charset="2"/>
              <a:buChar char="o"/>
            </a:pPr>
            <a:r>
              <a:rPr lang="en-US" sz="1800" b="1" dirty="0">
                <a:solidFill>
                  <a:schemeClr val="accent3">
                    <a:lumMod val="75000"/>
                  </a:schemeClr>
                </a:solidFill>
              </a:rPr>
              <a:t>Forms </a:t>
            </a:r>
            <a:r>
              <a:rPr lang="en-US" sz="1800" dirty="0">
                <a:solidFill>
                  <a:schemeClr val="accent3">
                    <a:lumMod val="75000"/>
                  </a:schemeClr>
                </a:solidFill>
              </a:rPr>
              <a:t>(Section 3.13</a:t>
            </a:r>
            <a:r>
              <a:rPr lang="en-US" sz="1800" dirty="0" smtClean="0">
                <a:solidFill>
                  <a:schemeClr val="accent3">
                    <a:lumMod val="75000"/>
                  </a:schemeClr>
                </a:solidFill>
              </a:rPr>
              <a:t>)</a:t>
            </a:r>
          </a:p>
          <a:p>
            <a:pPr lvl="2">
              <a:buFont typeface="Courier New" charset="2"/>
              <a:buChar char="o"/>
            </a:pPr>
            <a:r>
              <a:rPr lang="en-US" sz="1800" b="1" dirty="0">
                <a:solidFill>
                  <a:schemeClr val="accent3">
                    <a:lumMod val="75000"/>
                  </a:schemeClr>
                </a:solidFill>
              </a:rPr>
              <a:t>Confidentiality/Commitment To Defend </a:t>
            </a:r>
            <a:r>
              <a:rPr lang="en-US" sz="1800" dirty="0">
                <a:solidFill>
                  <a:schemeClr val="accent3">
                    <a:lumMod val="75000"/>
                  </a:schemeClr>
                </a:solidFill>
              </a:rPr>
              <a:t>(Section 3.13.7</a:t>
            </a:r>
            <a:r>
              <a:rPr lang="en-US" sz="1800" dirty="0" smtClean="0">
                <a:solidFill>
                  <a:schemeClr val="accent3">
                    <a:lumMod val="75000"/>
                  </a:schemeClr>
                </a:solidFill>
              </a:rPr>
              <a:t>)</a:t>
            </a:r>
            <a:endParaRPr lang="en-US" sz="1800" dirty="0">
              <a:solidFill>
                <a:schemeClr val="accent3">
                  <a:lumMod val="75000"/>
                </a:schemeClr>
              </a:solidFill>
            </a:endParaRPr>
          </a:p>
          <a:p>
            <a:pPr lvl="2">
              <a:buFont typeface="Courier New" charset="2"/>
              <a:buChar char="o"/>
            </a:pPr>
            <a:r>
              <a:rPr lang="en-US" sz="1800" b="1" dirty="0">
                <a:solidFill>
                  <a:schemeClr val="accent3">
                    <a:lumMod val="75000"/>
                  </a:schemeClr>
                </a:solidFill>
              </a:rPr>
              <a:t>Public Works Contractor Registration </a:t>
            </a:r>
            <a:r>
              <a:rPr lang="en-US" sz="1800" dirty="0">
                <a:solidFill>
                  <a:schemeClr val="accent3">
                    <a:lumMod val="75000"/>
                  </a:schemeClr>
                </a:solidFill>
              </a:rPr>
              <a:t>(Section 3.13.8)</a:t>
            </a:r>
          </a:p>
          <a:p>
            <a:pPr lvl="2">
              <a:buFont typeface="Courier New" charset="2"/>
              <a:buChar char="o"/>
            </a:pPr>
            <a:r>
              <a:rPr lang="en-US" sz="1800" b="1" dirty="0">
                <a:solidFill>
                  <a:schemeClr val="accent3">
                    <a:lumMod val="75000"/>
                  </a:schemeClr>
                </a:solidFill>
              </a:rPr>
              <a:t>A-901 License </a:t>
            </a:r>
            <a:r>
              <a:rPr lang="en-US" sz="1800" dirty="0">
                <a:solidFill>
                  <a:schemeClr val="accent3">
                    <a:lumMod val="75000"/>
                  </a:schemeClr>
                </a:solidFill>
              </a:rPr>
              <a:t>(Section 3.13.9)</a:t>
            </a:r>
          </a:p>
          <a:p>
            <a:pPr lvl="2">
              <a:buFont typeface="Courier New" charset="2"/>
              <a:buChar char="o"/>
            </a:pPr>
            <a:r>
              <a:rPr lang="en-US" sz="1800" b="1" dirty="0">
                <a:solidFill>
                  <a:schemeClr val="accent3">
                    <a:lumMod val="75000"/>
                  </a:schemeClr>
                </a:solidFill>
              </a:rPr>
              <a:t>Technical Quote </a:t>
            </a:r>
            <a:r>
              <a:rPr lang="en-US" sz="1800" dirty="0">
                <a:solidFill>
                  <a:schemeClr val="accent3">
                    <a:lumMod val="75000"/>
                  </a:schemeClr>
                </a:solidFill>
              </a:rPr>
              <a:t>(Section 3.14)</a:t>
            </a:r>
          </a:p>
          <a:p>
            <a:pPr lvl="2">
              <a:buFont typeface="Courier New" charset="2"/>
              <a:buChar char="o"/>
            </a:pPr>
            <a:r>
              <a:rPr lang="en-US" sz="1800" b="1" dirty="0">
                <a:solidFill>
                  <a:schemeClr val="accent3">
                    <a:lumMod val="75000"/>
                  </a:schemeClr>
                </a:solidFill>
              </a:rPr>
              <a:t>Management Overview</a:t>
            </a:r>
            <a:r>
              <a:rPr lang="en-US" sz="1800" dirty="0">
                <a:solidFill>
                  <a:schemeClr val="accent3">
                    <a:lumMod val="75000"/>
                  </a:schemeClr>
                </a:solidFill>
              </a:rPr>
              <a:t> (Section 3.15</a:t>
            </a:r>
            <a:r>
              <a:rPr lang="en-US" sz="1800" dirty="0" smtClean="0">
                <a:solidFill>
                  <a:schemeClr val="accent3">
                    <a:lumMod val="75000"/>
                  </a:schemeClr>
                </a:solidFill>
              </a:rPr>
              <a:t>)</a:t>
            </a:r>
          </a:p>
          <a:p>
            <a:pPr lvl="2">
              <a:buFont typeface="Courier New" charset="2"/>
              <a:buChar char="o"/>
            </a:pPr>
            <a:r>
              <a:rPr lang="en-US" sz="1800" b="1" dirty="0">
                <a:solidFill>
                  <a:schemeClr val="accent3">
                    <a:lumMod val="75000"/>
                  </a:schemeClr>
                </a:solidFill>
              </a:rPr>
              <a:t>Case History Form </a:t>
            </a:r>
            <a:r>
              <a:rPr lang="en-US" sz="1800" dirty="0">
                <a:solidFill>
                  <a:schemeClr val="accent3">
                    <a:lumMod val="75000"/>
                  </a:schemeClr>
                </a:solidFill>
              </a:rPr>
              <a:t>(Section, 3.19</a:t>
            </a:r>
            <a:r>
              <a:rPr lang="en-US" sz="1800" dirty="0" smtClean="0">
                <a:solidFill>
                  <a:schemeClr val="accent3">
                    <a:lumMod val="75000"/>
                  </a:schemeClr>
                </a:solidFill>
              </a:rPr>
              <a:t>)</a:t>
            </a:r>
            <a:endParaRPr lang="en-US" sz="1800" dirty="0">
              <a:solidFill>
                <a:schemeClr val="accent3">
                  <a:lumMod val="75000"/>
                </a:schemeClr>
              </a:solidFill>
            </a:endParaRPr>
          </a:p>
          <a:p>
            <a:pPr lvl="2">
              <a:buFont typeface="Courier New" charset="2"/>
              <a:buChar char="o"/>
            </a:pPr>
            <a:r>
              <a:rPr lang="en-US" sz="1800" b="1" dirty="0">
                <a:solidFill>
                  <a:schemeClr val="accent3">
                    <a:lumMod val="75000"/>
                  </a:schemeClr>
                </a:solidFill>
              </a:rPr>
              <a:t>Resumes </a:t>
            </a:r>
            <a:r>
              <a:rPr lang="en-US" sz="1800" dirty="0">
                <a:solidFill>
                  <a:schemeClr val="accent3">
                    <a:lumMod val="75000"/>
                  </a:schemeClr>
                </a:solidFill>
              </a:rPr>
              <a:t>(Section 3.23)</a:t>
            </a:r>
            <a:endParaRPr lang="en-US" sz="1800" b="1" dirty="0">
              <a:solidFill>
                <a:schemeClr val="accent3">
                  <a:lumMod val="75000"/>
                </a:schemeClr>
              </a:solidFill>
            </a:endParaRPr>
          </a:p>
          <a:p>
            <a:pPr lvl="2">
              <a:buFont typeface="Courier New" charset="2"/>
              <a:buChar char="o"/>
            </a:pPr>
            <a:r>
              <a:rPr lang="en-US" sz="1800" b="1" dirty="0" smtClean="0">
                <a:solidFill>
                  <a:schemeClr val="accent3">
                    <a:lumMod val="75000"/>
                  </a:schemeClr>
                </a:solidFill>
              </a:rPr>
              <a:t>Financial </a:t>
            </a:r>
            <a:r>
              <a:rPr lang="en-US" sz="1800" b="1" dirty="0">
                <a:solidFill>
                  <a:schemeClr val="accent3">
                    <a:lumMod val="75000"/>
                  </a:schemeClr>
                </a:solidFill>
              </a:rPr>
              <a:t>Capability </a:t>
            </a:r>
            <a:r>
              <a:rPr lang="en-US" sz="1800" dirty="0">
                <a:solidFill>
                  <a:schemeClr val="accent3">
                    <a:lumMod val="75000"/>
                  </a:schemeClr>
                </a:solidFill>
              </a:rPr>
              <a:t>(Section </a:t>
            </a:r>
            <a:r>
              <a:rPr lang="en-US" sz="1800" dirty="0" smtClean="0">
                <a:solidFill>
                  <a:schemeClr val="accent3">
                    <a:lumMod val="75000"/>
                  </a:schemeClr>
                </a:solidFill>
              </a:rPr>
              <a:t>3.24)</a:t>
            </a:r>
            <a:endParaRPr lang="en-US" sz="1800" b="1" dirty="0">
              <a:solidFill>
                <a:schemeClr val="accent3">
                  <a:lumMod val="75000"/>
                </a:schemeClr>
              </a:solidFill>
            </a:endParaRPr>
          </a:p>
          <a:p>
            <a:pPr lvl="2">
              <a:buFont typeface="Courier New" charset="2"/>
              <a:buChar char="o"/>
            </a:pPr>
            <a:r>
              <a:rPr lang="en-US" sz="1800" b="1" dirty="0">
                <a:solidFill>
                  <a:schemeClr val="accent3">
                    <a:lumMod val="75000"/>
                  </a:schemeClr>
                </a:solidFill>
              </a:rPr>
              <a:t>State-Supplied Price Sheet </a:t>
            </a:r>
            <a:r>
              <a:rPr lang="en-US" sz="1800" dirty="0">
                <a:solidFill>
                  <a:schemeClr val="accent3">
                    <a:lumMod val="75000"/>
                  </a:schemeClr>
                </a:solidFill>
              </a:rPr>
              <a:t>(Section </a:t>
            </a:r>
            <a:r>
              <a:rPr lang="en-US" sz="1800" dirty="0" smtClean="0">
                <a:solidFill>
                  <a:schemeClr val="accent3">
                    <a:lumMod val="75000"/>
                  </a:schemeClr>
                </a:solidFill>
              </a:rPr>
              <a:t>3.25)</a:t>
            </a:r>
            <a:endParaRPr lang="en-US" sz="1800" dirty="0">
              <a:solidFill>
                <a:schemeClr val="accent3">
                  <a:lumMod val="75000"/>
                </a:schemeClr>
              </a:solidFill>
            </a:endParaRPr>
          </a:p>
        </p:txBody>
      </p:sp>
    </p:spTree>
    <p:extLst>
      <p:ext uri="{BB962C8B-B14F-4D97-AF65-F5344CB8AC3E}">
        <p14:creationId xmlns:p14="http://schemas.microsoft.com/office/powerpoint/2010/main" val="253370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down)">
                                      <p:cBhvr>
                                        <p:cTn id="25" dur="500"/>
                                        <p:tgtEl>
                                          <p:spTgt spid="3">
                                            <p:txEl>
                                              <p:pRg st="6" end="6"/>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down)">
                                      <p:cBhvr>
                                        <p:cTn id="28" dur="500"/>
                                        <p:tgtEl>
                                          <p:spTgt spid="3">
                                            <p:txEl>
                                              <p:pRg st="7" end="7"/>
                                            </p:txEl>
                                          </p:spTgt>
                                        </p:tgtEl>
                                      </p:cBhvr>
                                    </p:animEffect>
                                  </p:childTnLst>
                                </p:cTn>
                              </p:par>
                              <p:par>
                                <p:cTn id="29" presetID="22" presetClass="entr" presetSubtype="4"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wipe(down)">
                                      <p:cBhvr>
                                        <p:cTn id="31" dur="500"/>
                                        <p:tgtEl>
                                          <p:spTgt spid="3">
                                            <p:txEl>
                                              <p:pRg st="8" end="8"/>
                                            </p:txEl>
                                          </p:spTgt>
                                        </p:tgtEl>
                                      </p:cBhvr>
                                    </p:animEffect>
                                  </p:childTnLst>
                                </p:cTn>
                              </p:par>
                              <p:par>
                                <p:cTn id="32" presetID="22" presetClass="entr" presetSubtype="4" fill="hold" nodeType="with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animEffect transition="in" filter="wipe(down)">
                                      <p:cBhvr>
                                        <p:cTn id="34" dur="500"/>
                                        <p:tgtEl>
                                          <p:spTgt spid="3">
                                            <p:txEl>
                                              <p:pRg st="9" end="9"/>
                                            </p:txEl>
                                          </p:spTgt>
                                        </p:tgtEl>
                                      </p:cBhvr>
                                    </p:animEffect>
                                  </p:childTnLst>
                                </p:cTn>
                              </p:par>
                              <p:par>
                                <p:cTn id="35" presetID="22" presetClass="entr" presetSubtype="4" fill="hold" nodeType="with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Effect transition="in" filter="wipe(down)">
                                      <p:cBhvr>
                                        <p:cTn id="37" dur="500"/>
                                        <p:tgtEl>
                                          <p:spTgt spid="3">
                                            <p:txEl>
                                              <p:pRg st="10" end="10"/>
                                            </p:txEl>
                                          </p:spTgt>
                                        </p:tgtEl>
                                      </p:cBhvr>
                                    </p:animEffect>
                                  </p:childTnLst>
                                </p:cTn>
                              </p:par>
                              <p:par>
                                <p:cTn id="38" presetID="22" presetClass="entr" presetSubtype="4" fill="hold" nodeType="withEffect">
                                  <p:stCondLst>
                                    <p:cond delay="0"/>
                                  </p:stCondLst>
                                  <p:childTnLst>
                                    <p:set>
                                      <p:cBhvr>
                                        <p:cTn id="39" dur="1" fill="hold">
                                          <p:stCondLst>
                                            <p:cond delay="0"/>
                                          </p:stCondLst>
                                        </p:cTn>
                                        <p:tgtEl>
                                          <p:spTgt spid="3">
                                            <p:txEl>
                                              <p:pRg st="11" end="11"/>
                                            </p:txEl>
                                          </p:spTgt>
                                        </p:tgtEl>
                                        <p:attrNameLst>
                                          <p:attrName>style.visibility</p:attrName>
                                        </p:attrNameLst>
                                      </p:cBhvr>
                                      <p:to>
                                        <p:strVal val="visible"/>
                                      </p:to>
                                    </p:set>
                                    <p:animEffect transition="in" filter="wipe(down)">
                                      <p:cBhvr>
                                        <p:cTn id="40"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2058" y="575512"/>
            <a:ext cx="9404723" cy="769253"/>
          </a:xfrm>
        </p:spPr>
        <p:txBody>
          <a:bodyPr>
            <a:normAutofit/>
          </a:bodyPr>
          <a:lstStyle/>
          <a:p>
            <a:r>
              <a:rPr lang="en-US" sz="4000" dirty="0">
                <a:solidFill>
                  <a:schemeClr val="accent3">
                    <a:lumMod val="75000"/>
                  </a:schemeClr>
                </a:solidFill>
              </a:rPr>
              <a:t>BID SOLICITATION AT A GLANCE</a:t>
            </a:r>
          </a:p>
        </p:txBody>
      </p:sp>
      <p:sp>
        <p:nvSpPr>
          <p:cNvPr id="3" name="Content Placeholder 2"/>
          <p:cNvSpPr>
            <a:spLocks noGrp="1"/>
          </p:cNvSpPr>
          <p:nvPr>
            <p:ph idx="1"/>
          </p:nvPr>
        </p:nvSpPr>
        <p:spPr>
          <a:xfrm>
            <a:off x="7309367" y="1634101"/>
            <a:ext cx="4758115" cy="3318936"/>
          </a:xfrm>
        </p:spPr>
        <p:txBody>
          <a:bodyPr vert="horz" lIns="91440" tIns="45720" rIns="91440" bIns="45720" rtlCol="0" anchor="t">
            <a:normAutofit/>
          </a:bodyPr>
          <a:lstStyle/>
          <a:p>
            <a:pPr>
              <a:buFont typeface="Wingdings" charset="2"/>
              <a:buChar char="§"/>
            </a:pPr>
            <a:r>
              <a:rPr lang="en-US" dirty="0">
                <a:solidFill>
                  <a:schemeClr val="accent3">
                    <a:lumMod val="75000"/>
                  </a:schemeClr>
                </a:solidFill>
              </a:rPr>
              <a:t>Bidders shall submit with Quote (Mandatory)</a:t>
            </a:r>
            <a:endParaRPr lang="en-US" sz="1600" dirty="0"/>
          </a:p>
          <a:p>
            <a:pPr lvl="1">
              <a:buFont typeface="Wingdings" charset="2"/>
              <a:buChar char="q"/>
            </a:pPr>
            <a:r>
              <a:rPr lang="en-US" dirty="0">
                <a:solidFill>
                  <a:schemeClr val="accent3">
                    <a:lumMod val="75000"/>
                  </a:schemeClr>
                </a:solidFill>
              </a:rPr>
              <a:t>Ownership Disclosure Form, Section 3.13.2</a:t>
            </a:r>
          </a:p>
          <a:p>
            <a:pPr lvl="1">
              <a:buFont typeface="Wingdings" charset="2"/>
              <a:buChar char="q"/>
            </a:pPr>
            <a:r>
              <a:rPr lang="en-US" dirty="0">
                <a:solidFill>
                  <a:schemeClr val="accent3">
                    <a:lumMod val="75000"/>
                  </a:schemeClr>
                </a:solidFill>
              </a:rPr>
              <a:t>Public Works Contractor Registration, Section 3.13.8</a:t>
            </a:r>
          </a:p>
          <a:p>
            <a:pPr lvl="1">
              <a:buFont typeface="Wingdings" charset="2"/>
              <a:buChar char="q"/>
            </a:pPr>
            <a:r>
              <a:rPr lang="en-US" dirty="0">
                <a:solidFill>
                  <a:schemeClr val="accent3">
                    <a:lumMod val="75000"/>
                  </a:schemeClr>
                </a:solidFill>
              </a:rPr>
              <a:t>A-901 License, Section 3.13.9</a:t>
            </a:r>
          </a:p>
          <a:p>
            <a:pPr lvl="1">
              <a:buFont typeface="Wingdings" charset="2"/>
              <a:buChar char="q"/>
            </a:pPr>
            <a:r>
              <a:rPr lang="en-US" dirty="0">
                <a:solidFill>
                  <a:schemeClr val="accent3">
                    <a:lumMod val="75000"/>
                  </a:schemeClr>
                </a:solidFill>
              </a:rPr>
              <a:t>If your firm intends to subcontract, the Subcontractor Utilization Plan, Section 3.13.12 </a:t>
            </a:r>
          </a:p>
          <a:p>
            <a:endParaRPr lang="en-US" sz="2000" dirty="0">
              <a:solidFill>
                <a:schemeClr val="bg1"/>
              </a:solidFill>
            </a:endParaRPr>
          </a:p>
        </p:txBody>
      </p:sp>
      <p:sp>
        <p:nvSpPr>
          <p:cNvPr id="4" name="TextBox 3"/>
          <p:cNvSpPr txBox="1"/>
          <p:nvPr/>
        </p:nvSpPr>
        <p:spPr>
          <a:xfrm>
            <a:off x="1312746" y="1596980"/>
            <a:ext cx="5512186" cy="4601260"/>
          </a:xfrm>
          <a:prstGeom prst="rect">
            <a:avLst/>
          </a:prstGeom>
          <a:noFill/>
        </p:spPr>
        <p:txBody>
          <a:bodyPr wrap="square" lIns="91440" tIns="45720" rIns="91440" bIns="45720" rtlCol="0" anchor="t">
            <a:spAutoFit/>
          </a:bodyPr>
          <a:lstStyle/>
          <a:p>
            <a:pPr marL="342900" indent="-342900">
              <a:buClr>
                <a:schemeClr val="accent1"/>
              </a:buClr>
              <a:buFont typeface="Wingdings" panose="020B0604020202020204" pitchFamily="34" charset="0"/>
              <a:buChar char="§"/>
            </a:pPr>
            <a:r>
              <a:rPr lang="en-US" dirty="0">
                <a:solidFill>
                  <a:schemeClr val="accent3">
                    <a:lumMod val="75000"/>
                  </a:schemeClr>
                </a:solidFill>
              </a:rPr>
              <a:t>Bidders should submit with Quote (Strongly Recommended), required prior to award</a:t>
            </a:r>
            <a:endParaRPr lang="en-US" sz="1600" dirty="0"/>
          </a:p>
          <a:p>
            <a:pPr marL="742950" lvl="1" indent="-285750">
              <a:buClr>
                <a:schemeClr val="accent1"/>
              </a:buClr>
              <a:buFont typeface="Wingdings" panose="020B0604020202020204" pitchFamily="34" charset="0"/>
              <a:buChar char="q"/>
            </a:pPr>
            <a:r>
              <a:rPr lang="en-US" sz="1600" dirty="0">
                <a:solidFill>
                  <a:schemeClr val="accent3">
                    <a:lumMod val="75000"/>
                  </a:schemeClr>
                </a:solidFill>
              </a:rPr>
              <a:t>Offer and Acceptance Page, Section 3.13.1</a:t>
            </a:r>
          </a:p>
          <a:p>
            <a:pPr marL="742950" lvl="1" indent="-285750">
              <a:buClr>
                <a:schemeClr val="accent1"/>
              </a:buClr>
              <a:buFont typeface="Wingdings" panose="020B0604020202020204" pitchFamily="34" charset="0"/>
              <a:buChar char="q"/>
            </a:pPr>
            <a:r>
              <a:rPr lang="en-US" sz="1600" dirty="0">
                <a:solidFill>
                  <a:schemeClr val="accent3">
                    <a:lumMod val="75000"/>
                  </a:schemeClr>
                </a:solidFill>
              </a:rPr>
              <a:t>Disclosure of Investment Activities in Iran Section 3.13.3 </a:t>
            </a:r>
          </a:p>
          <a:p>
            <a:pPr marL="742950" lvl="1" indent="-285750">
              <a:buClr>
                <a:schemeClr val="accent1"/>
              </a:buClr>
              <a:buFont typeface="Wingdings" panose="020B0604020202020204" pitchFamily="34" charset="0"/>
              <a:buChar char="q"/>
            </a:pPr>
            <a:r>
              <a:rPr lang="en-US" sz="1600" dirty="0">
                <a:solidFill>
                  <a:schemeClr val="accent3">
                    <a:lumMod val="75000"/>
                  </a:schemeClr>
                </a:solidFill>
              </a:rPr>
              <a:t>Disclosure of Investigations and Other Actions Involving the Bidder Form, Section 3.13.4. </a:t>
            </a:r>
          </a:p>
          <a:p>
            <a:pPr marL="742950" lvl="1" indent="-285750">
              <a:buClr>
                <a:schemeClr val="accent1"/>
              </a:buClr>
              <a:buFont typeface="Wingdings" panose="020B0604020202020204" pitchFamily="34" charset="0"/>
              <a:buChar char="q"/>
            </a:pPr>
            <a:r>
              <a:rPr lang="en-US" sz="1600" dirty="0">
                <a:solidFill>
                  <a:schemeClr val="accent3">
                    <a:lumMod val="75000"/>
                  </a:schemeClr>
                </a:solidFill>
              </a:rPr>
              <a:t>MacBride Principles, Section 3.13.5 </a:t>
            </a:r>
          </a:p>
          <a:p>
            <a:pPr marL="742950" lvl="1" indent="-285750">
              <a:buClr>
                <a:schemeClr val="accent1"/>
              </a:buClr>
              <a:buFont typeface="Wingdings" panose="020B0604020202020204" pitchFamily="34" charset="0"/>
              <a:buChar char="q"/>
            </a:pPr>
            <a:r>
              <a:rPr lang="en-US" sz="1600" dirty="0">
                <a:solidFill>
                  <a:schemeClr val="accent3">
                    <a:lumMod val="75000"/>
                  </a:schemeClr>
                </a:solidFill>
              </a:rPr>
              <a:t>Source Disclosure 3.13.6</a:t>
            </a:r>
          </a:p>
          <a:p>
            <a:pPr marL="742950" lvl="1" indent="-285750">
              <a:buClr>
                <a:schemeClr val="accent1"/>
              </a:buClr>
              <a:buFont typeface="Wingdings" panose="020B0604020202020204" pitchFamily="34" charset="0"/>
              <a:buChar char="q"/>
            </a:pPr>
            <a:r>
              <a:rPr lang="en-US" sz="1600" dirty="0">
                <a:solidFill>
                  <a:schemeClr val="accent3">
                    <a:lumMod val="75000"/>
                  </a:schemeClr>
                </a:solidFill>
              </a:rPr>
              <a:t>Confidentiality/Commitment to Defend, Section </a:t>
            </a:r>
            <a:r>
              <a:rPr lang="en-US" sz="1600" dirty="0" smtClean="0">
                <a:solidFill>
                  <a:schemeClr val="accent3">
                    <a:lumMod val="75000"/>
                  </a:schemeClr>
                </a:solidFill>
              </a:rPr>
              <a:t>3.13.7</a:t>
            </a:r>
          </a:p>
          <a:p>
            <a:pPr marL="742950" lvl="1" indent="-285750">
              <a:buClr>
                <a:schemeClr val="accent1"/>
              </a:buClr>
              <a:buFont typeface="Wingdings" panose="020B0604020202020204" pitchFamily="34" charset="0"/>
              <a:buChar char="q"/>
            </a:pPr>
            <a:r>
              <a:rPr lang="en-US" sz="1600" dirty="0" smtClean="0">
                <a:solidFill>
                  <a:schemeClr val="accent3">
                    <a:lumMod val="75000"/>
                  </a:schemeClr>
                </a:solidFill>
              </a:rPr>
              <a:t>Certificate of Public Convenience and Necessity, Section 3.13.10</a:t>
            </a:r>
            <a:endParaRPr lang="en-US" sz="1600" dirty="0">
              <a:solidFill>
                <a:schemeClr val="accent3">
                  <a:lumMod val="75000"/>
                </a:schemeClr>
              </a:solidFill>
            </a:endParaRPr>
          </a:p>
          <a:p>
            <a:pPr marL="742950" lvl="1" indent="-285750">
              <a:buClr>
                <a:schemeClr val="accent1"/>
              </a:buClr>
              <a:buFont typeface="Wingdings" panose="020B0604020202020204" pitchFamily="34" charset="0"/>
              <a:buChar char="q"/>
            </a:pPr>
            <a:r>
              <a:rPr lang="en-US" sz="1600" dirty="0">
                <a:solidFill>
                  <a:schemeClr val="accent3">
                    <a:lumMod val="75000"/>
                  </a:schemeClr>
                </a:solidFill>
              </a:rPr>
              <a:t>Certification of Non-Involvement in Prohibited Activities in Russia or Belarus, Section </a:t>
            </a:r>
            <a:r>
              <a:rPr lang="en-US" sz="1600" dirty="0" smtClean="0">
                <a:solidFill>
                  <a:schemeClr val="accent3">
                    <a:lumMod val="75000"/>
                  </a:schemeClr>
                </a:solidFill>
              </a:rPr>
              <a:t>3.13.17</a:t>
            </a:r>
            <a:endParaRPr lang="en-US" sz="1600" dirty="0">
              <a:solidFill>
                <a:schemeClr val="accent3">
                  <a:lumMod val="75000"/>
                </a:schemeClr>
              </a:solidFill>
            </a:endParaRPr>
          </a:p>
          <a:p>
            <a:pPr lvl="1">
              <a:buFont typeface="Wingdings" charset="2"/>
              <a:buChar char="q"/>
            </a:pPr>
            <a:r>
              <a:rPr lang="en-US" sz="1600" dirty="0">
                <a:solidFill>
                  <a:schemeClr val="accent3">
                    <a:lumMod val="75000"/>
                  </a:schemeClr>
                </a:solidFill>
              </a:rPr>
              <a:t>Affirmative Action Compliance, Section </a:t>
            </a:r>
            <a:r>
              <a:rPr lang="en-US" sz="1600" dirty="0" smtClean="0">
                <a:solidFill>
                  <a:schemeClr val="accent3">
                    <a:lumMod val="75000"/>
                  </a:schemeClr>
                </a:solidFill>
              </a:rPr>
              <a:t>3.13.14</a:t>
            </a:r>
          </a:p>
          <a:p>
            <a:pPr lvl="1">
              <a:buFont typeface="Wingdings" charset="2"/>
              <a:buChar char="q"/>
            </a:pPr>
            <a:r>
              <a:rPr lang="en-US" sz="1600" dirty="0" smtClean="0">
                <a:solidFill>
                  <a:schemeClr val="accent3">
                    <a:lumMod val="75000"/>
                  </a:schemeClr>
                </a:solidFill>
              </a:rPr>
              <a:t>Business </a:t>
            </a:r>
            <a:r>
              <a:rPr lang="en-US" sz="1600" dirty="0">
                <a:solidFill>
                  <a:schemeClr val="accent3">
                    <a:lumMod val="75000"/>
                  </a:schemeClr>
                </a:solidFill>
              </a:rPr>
              <a:t>Registration, Section </a:t>
            </a:r>
            <a:r>
              <a:rPr lang="en-US" sz="1600" dirty="0" smtClean="0">
                <a:solidFill>
                  <a:schemeClr val="accent3">
                    <a:lumMod val="75000"/>
                  </a:schemeClr>
                </a:solidFill>
              </a:rPr>
              <a:t>3.13.16</a:t>
            </a:r>
            <a:endParaRPr lang="en-US" sz="1600" dirty="0">
              <a:solidFill>
                <a:schemeClr val="accent3">
                  <a:lumMod val="75000"/>
                </a:schemeClr>
              </a:solidFill>
            </a:endParaRPr>
          </a:p>
          <a:p>
            <a:pPr marL="742950" lvl="1" indent="-285750">
              <a:buClr>
                <a:schemeClr val="accent1"/>
              </a:buClr>
              <a:buFont typeface="Wingdings" panose="020B0604020202020204" pitchFamily="34" charset="0"/>
              <a:buChar char="q"/>
            </a:pPr>
            <a:endParaRPr lang="en-US" sz="1700" dirty="0">
              <a:solidFill>
                <a:schemeClr val="accent3">
                  <a:lumMod val="75000"/>
                </a:schemeClr>
              </a:solidFill>
            </a:endParaRPr>
          </a:p>
        </p:txBody>
      </p:sp>
      <p:cxnSp>
        <p:nvCxnSpPr>
          <p:cNvPr id="5" name="Straight Connector 4"/>
          <p:cNvCxnSpPr/>
          <p:nvPr/>
        </p:nvCxnSpPr>
        <p:spPr>
          <a:xfrm>
            <a:off x="7271267" y="1730223"/>
            <a:ext cx="38100" cy="3913209"/>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9647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89249" y="490987"/>
            <a:ext cx="9403976" cy="1209827"/>
          </a:xfrm>
        </p:spPr>
        <p:txBody>
          <a:bodyPr/>
          <a:lstStyle/>
          <a:p>
            <a:pPr algn="ctr"/>
            <a:r>
              <a:rPr lang="en-US" sz="4400" dirty="0">
                <a:solidFill>
                  <a:schemeClr val="accent3">
                    <a:lumMod val="75000"/>
                  </a:schemeClr>
                </a:solidFill>
              </a:rPr>
              <a:t>BID SOLICITATION AT A GLANCE</a:t>
            </a:r>
            <a:endParaRPr lang="en-US" dirty="0">
              <a:solidFill>
                <a:schemeClr val="accent3">
                  <a:lumMod val="75000"/>
                </a:schemeClr>
              </a:solidFill>
              <a:latin typeface="Bahnschrift Light Condensed" panose="020B0502040204020203" pitchFamily="34" charset="0"/>
            </a:endParaRPr>
          </a:p>
        </p:txBody>
      </p:sp>
      <p:sp>
        <p:nvSpPr>
          <p:cNvPr id="12" name="Content Placeholder 11"/>
          <p:cNvSpPr>
            <a:spLocks noGrp="1"/>
          </p:cNvSpPr>
          <p:nvPr>
            <p:ph sz="half" idx="1"/>
          </p:nvPr>
        </p:nvSpPr>
        <p:spPr>
          <a:xfrm>
            <a:off x="1787614" y="1863407"/>
            <a:ext cx="4504811" cy="4021752"/>
          </a:xfrm>
        </p:spPr>
        <p:txBody>
          <a:bodyPr vert="horz" lIns="91440" tIns="45720" rIns="91440" bIns="45720" rtlCol="0" anchor="t">
            <a:noAutofit/>
          </a:bodyPr>
          <a:lstStyle/>
          <a:p>
            <a:pPr>
              <a:buFont typeface="Wingdings" charset="2"/>
              <a:buChar char="§"/>
            </a:pPr>
            <a:r>
              <a:rPr lang="en-US" dirty="0">
                <a:solidFill>
                  <a:schemeClr val="accent3">
                    <a:lumMod val="75000"/>
                  </a:schemeClr>
                </a:solidFill>
              </a:rPr>
              <a:t>Bidders shall submit:</a:t>
            </a:r>
            <a:endParaRPr lang="en-US" dirty="0"/>
          </a:p>
          <a:p>
            <a:pPr lvl="1">
              <a:buFont typeface="Wingdings" charset="2"/>
              <a:buChar char="q"/>
            </a:pPr>
            <a:r>
              <a:rPr lang="en-US" sz="1800" dirty="0">
                <a:solidFill>
                  <a:schemeClr val="accent3">
                    <a:lumMod val="75000"/>
                  </a:schemeClr>
                </a:solidFill>
              </a:rPr>
              <a:t>Technical Quote, Section 3.14</a:t>
            </a:r>
          </a:p>
          <a:p>
            <a:pPr lvl="1">
              <a:buFont typeface="Wingdings" charset="2"/>
              <a:buChar char="q"/>
            </a:pPr>
            <a:r>
              <a:rPr lang="en-US" sz="1800" dirty="0">
                <a:solidFill>
                  <a:schemeClr val="accent3">
                    <a:lumMod val="75000"/>
                  </a:schemeClr>
                </a:solidFill>
              </a:rPr>
              <a:t>Management Overview, Section 3.15</a:t>
            </a:r>
          </a:p>
          <a:p>
            <a:pPr lvl="1">
              <a:buFont typeface="Wingdings" charset="2"/>
              <a:buChar char="q"/>
            </a:pPr>
            <a:r>
              <a:rPr lang="en-US" sz="1800" dirty="0">
                <a:solidFill>
                  <a:schemeClr val="accent3">
                    <a:lumMod val="75000"/>
                  </a:schemeClr>
                </a:solidFill>
              </a:rPr>
              <a:t>State-Supplied Price Sheet, Section </a:t>
            </a:r>
            <a:r>
              <a:rPr lang="en-US" sz="1800" dirty="0" smtClean="0">
                <a:solidFill>
                  <a:schemeClr val="accent3">
                    <a:lumMod val="75000"/>
                  </a:schemeClr>
                </a:solidFill>
              </a:rPr>
              <a:t>3.25</a:t>
            </a:r>
            <a:endParaRPr lang="en-US" sz="1800" dirty="0">
              <a:solidFill>
                <a:schemeClr val="accent3">
                  <a:lumMod val="75000"/>
                </a:schemeClr>
              </a:solidFill>
            </a:endParaRPr>
          </a:p>
          <a:p>
            <a:endParaRPr lang="en-US" sz="2000" dirty="0">
              <a:solidFill>
                <a:schemeClr val="bg1"/>
              </a:solidFill>
            </a:endParaRPr>
          </a:p>
          <a:p>
            <a:endParaRPr lang="en-US" sz="2000" dirty="0">
              <a:solidFill>
                <a:schemeClr val="bg1"/>
              </a:solidFill>
            </a:endParaRPr>
          </a:p>
        </p:txBody>
      </p:sp>
      <p:sp>
        <p:nvSpPr>
          <p:cNvPr id="10" name="Content Placeholder 11"/>
          <p:cNvSpPr>
            <a:spLocks noGrp="1"/>
          </p:cNvSpPr>
          <p:nvPr>
            <p:ph sz="half" idx="2"/>
          </p:nvPr>
        </p:nvSpPr>
        <p:spPr>
          <a:xfrm>
            <a:off x="6491237" y="1777530"/>
            <a:ext cx="5332412" cy="4683948"/>
          </a:xfrm>
        </p:spPr>
        <p:txBody>
          <a:bodyPr vert="horz" lIns="91440" tIns="45720" rIns="91440" bIns="45720" rtlCol="0" anchor="t">
            <a:noAutofit/>
          </a:bodyPr>
          <a:lstStyle/>
          <a:p>
            <a:pPr>
              <a:buFont typeface="Wingdings" charset="2"/>
              <a:buChar char="§"/>
            </a:pPr>
            <a:r>
              <a:rPr lang="en-US" dirty="0">
                <a:solidFill>
                  <a:schemeClr val="accent3">
                    <a:lumMod val="75000"/>
                  </a:schemeClr>
                </a:solidFill>
              </a:rPr>
              <a:t>Bidders should submit:</a:t>
            </a:r>
            <a:endParaRPr lang="en-US" dirty="0"/>
          </a:p>
          <a:p>
            <a:pPr lvl="1">
              <a:buFont typeface="Wingdings" charset="2"/>
              <a:buChar char="q"/>
            </a:pPr>
            <a:r>
              <a:rPr lang="en-US" sz="1800" dirty="0">
                <a:solidFill>
                  <a:schemeClr val="accent3">
                    <a:lumMod val="75000"/>
                  </a:schemeClr>
                </a:solidFill>
              </a:rPr>
              <a:t>Contract Management, Section 3.16</a:t>
            </a:r>
          </a:p>
          <a:p>
            <a:pPr lvl="1">
              <a:buFont typeface="Wingdings" charset="2"/>
              <a:buChar char="q"/>
            </a:pPr>
            <a:r>
              <a:rPr lang="en-US" sz="1800" dirty="0">
                <a:solidFill>
                  <a:schemeClr val="accent3">
                    <a:lumMod val="75000"/>
                  </a:schemeClr>
                </a:solidFill>
              </a:rPr>
              <a:t>Additional Plans, Section 3.17</a:t>
            </a:r>
          </a:p>
          <a:p>
            <a:pPr lvl="2">
              <a:buFont typeface="Wingdings" charset="2"/>
              <a:buChar char="q"/>
            </a:pPr>
            <a:r>
              <a:rPr lang="en-US" sz="1600" dirty="0">
                <a:solidFill>
                  <a:schemeClr val="accent3">
                    <a:lumMod val="75000"/>
                  </a:schemeClr>
                </a:solidFill>
              </a:rPr>
              <a:t>Health and Safety Plan (HASP)</a:t>
            </a:r>
          </a:p>
          <a:p>
            <a:pPr lvl="2">
              <a:buFont typeface="Wingdings" charset="2"/>
              <a:buChar char="q"/>
            </a:pPr>
            <a:r>
              <a:rPr lang="en-US" sz="1600" dirty="0">
                <a:solidFill>
                  <a:schemeClr val="accent3">
                    <a:lumMod val="75000"/>
                  </a:schemeClr>
                </a:solidFill>
              </a:rPr>
              <a:t>Spill Prevention and Contingency Plan</a:t>
            </a:r>
          </a:p>
          <a:p>
            <a:pPr lvl="2">
              <a:buFont typeface="Wingdings" charset="2"/>
              <a:buChar char="q"/>
            </a:pPr>
            <a:r>
              <a:rPr lang="en-US" sz="1600" dirty="0">
                <a:solidFill>
                  <a:schemeClr val="accent3">
                    <a:lumMod val="75000"/>
                  </a:schemeClr>
                </a:solidFill>
              </a:rPr>
              <a:t>Staffing Plan</a:t>
            </a:r>
          </a:p>
          <a:p>
            <a:pPr lvl="1">
              <a:buFont typeface="Wingdings" charset="2"/>
              <a:buChar char="q"/>
            </a:pPr>
            <a:r>
              <a:rPr lang="en-US" sz="1800" dirty="0">
                <a:solidFill>
                  <a:schemeClr val="accent3">
                    <a:lumMod val="75000"/>
                  </a:schemeClr>
                </a:solidFill>
              </a:rPr>
              <a:t>Additional Licenses, Section 3.18</a:t>
            </a:r>
          </a:p>
          <a:p>
            <a:pPr lvl="1">
              <a:buFont typeface="Wingdings" charset="2"/>
              <a:buChar char="q"/>
            </a:pPr>
            <a:r>
              <a:rPr lang="en-US" sz="1800" dirty="0">
                <a:solidFill>
                  <a:schemeClr val="accent3">
                    <a:lumMod val="75000"/>
                  </a:schemeClr>
                </a:solidFill>
              </a:rPr>
              <a:t>Case History Form, Section 3.19</a:t>
            </a:r>
          </a:p>
          <a:p>
            <a:pPr lvl="1">
              <a:buFont typeface="Wingdings" charset="2"/>
              <a:buChar char="q"/>
            </a:pPr>
            <a:r>
              <a:rPr lang="en-US" sz="1800" dirty="0">
                <a:solidFill>
                  <a:schemeClr val="accent3">
                    <a:lumMod val="75000"/>
                  </a:schemeClr>
                </a:solidFill>
              </a:rPr>
              <a:t>Organizational Charts, Section 3.22</a:t>
            </a:r>
          </a:p>
          <a:p>
            <a:pPr lvl="1">
              <a:buFont typeface="Wingdings" charset="2"/>
              <a:buChar char="q"/>
            </a:pPr>
            <a:r>
              <a:rPr lang="en-US" sz="1800" dirty="0">
                <a:solidFill>
                  <a:schemeClr val="accent3">
                    <a:lumMod val="75000"/>
                  </a:schemeClr>
                </a:solidFill>
              </a:rPr>
              <a:t>Resumes, Section 3.23</a:t>
            </a:r>
          </a:p>
          <a:p>
            <a:pPr lvl="1">
              <a:buFont typeface="Wingdings" charset="2"/>
              <a:buChar char="q"/>
            </a:pPr>
            <a:r>
              <a:rPr lang="en-US" sz="1800" dirty="0">
                <a:solidFill>
                  <a:schemeClr val="accent3">
                    <a:lumMod val="75000"/>
                  </a:schemeClr>
                </a:solidFill>
              </a:rPr>
              <a:t>Financial Capability of the Bidder, Section </a:t>
            </a:r>
            <a:r>
              <a:rPr lang="en-US" sz="1800" dirty="0" smtClean="0">
                <a:solidFill>
                  <a:schemeClr val="accent3">
                    <a:lumMod val="75000"/>
                  </a:schemeClr>
                </a:solidFill>
              </a:rPr>
              <a:t>3.24</a:t>
            </a:r>
            <a:endParaRPr lang="en-US" sz="1800" dirty="0">
              <a:solidFill>
                <a:schemeClr val="accent3">
                  <a:lumMod val="75000"/>
                </a:schemeClr>
              </a:solidFill>
            </a:endParaRPr>
          </a:p>
          <a:p>
            <a:endParaRPr lang="en-US" dirty="0">
              <a:solidFill>
                <a:schemeClr val="bg1"/>
              </a:solidFill>
            </a:endParaRPr>
          </a:p>
        </p:txBody>
      </p:sp>
      <p:sp>
        <p:nvSpPr>
          <p:cNvPr id="8" name="Content Placeholder 5"/>
          <p:cNvSpPr txBox="1">
            <a:spLocks/>
          </p:cNvSpPr>
          <p:nvPr/>
        </p:nvSpPr>
        <p:spPr>
          <a:xfrm>
            <a:off x="2376437" y="6499274"/>
            <a:ext cx="8229601" cy="358726"/>
          </a:xfrm>
          <a:prstGeom prst="rect">
            <a:avLst/>
          </a:prstGeom>
        </p:spPr>
        <p:txBody>
          <a:bodyPr vert="horz" lIns="91440" tIns="45720" rIns="91440" bIns="45720" rtlCol="0" anchor="t">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9pPr>
          </a:lstStyle>
          <a:p>
            <a:pPr marL="285750" indent="-285750">
              <a:buFont typeface="Arial" panose="020B0604020202020204" pitchFamily="34" charset="0"/>
              <a:buChar char="•"/>
            </a:pPr>
            <a:r>
              <a:rPr lang="en-US" sz="1600" b="1" dirty="0">
                <a:solidFill>
                  <a:schemeClr val="accent1">
                    <a:lumMod val="75000"/>
                  </a:schemeClr>
                </a:solidFill>
              </a:rPr>
              <a:t>Please review Section 3 in its entirety for a full list of submission specifications. </a:t>
            </a:r>
            <a:endParaRPr lang="en-US" sz="1600" dirty="0">
              <a:solidFill>
                <a:schemeClr val="accent1">
                  <a:lumMod val="75000"/>
                </a:schemeClr>
              </a:solidFill>
            </a:endParaRPr>
          </a:p>
          <a:p>
            <a:pPr marL="0" indent="0">
              <a:buNone/>
            </a:pPr>
            <a:endParaRPr lang="en-US" sz="1600" dirty="0">
              <a:solidFill>
                <a:schemeClr val="accent1">
                  <a:lumMod val="75000"/>
                </a:schemeClr>
              </a:solidFill>
            </a:endParaRPr>
          </a:p>
        </p:txBody>
      </p:sp>
      <p:sp>
        <p:nvSpPr>
          <p:cNvPr id="3" name="TextBox 2"/>
          <p:cNvSpPr txBox="1"/>
          <p:nvPr/>
        </p:nvSpPr>
        <p:spPr>
          <a:xfrm>
            <a:off x="4040020" y="1262908"/>
            <a:ext cx="4036671" cy="400110"/>
          </a:xfrm>
          <a:prstGeom prst="rect">
            <a:avLst/>
          </a:prstGeom>
          <a:noFill/>
        </p:spPr>
        <p:txBody>
          <a:bodyPr wrap="square" rtlCol="0">
            <a:spAutoFit/>
          </a:bodyPr>
          <a:lstStyle/>
          <a:p>
            <a:r>
              <a:rPr lang="en-US" sz="2000" dirty="0">
                <a:solidFill>
                  <a:schemeClr val="accent3">
                    <a:lumMod val="75000"/>
                  </a:schemeClr>
                </a:solidFill>
                <a:latin typeface="Bahnschrift Light Condensed" panose="020B0502040204020203" pitchFamily="34" charset="0"/>
              </a:rPr>
              <a:t>Section 3 Quote Submission Requirements</a:t>
            </a:r>
            <a:endParaRPr lang="en-US" dirty="0">
              <a:solidFill>
                <a:schemeClr val="accent3">
                  <a:lumMod val="75000"/>
                </a:schemeClr>
              </a:solidFill>
            </a:endParaRPr>
          </a:p>
        </p:txBody>
      </p:sp>
      <p:cxnSp>
        <p:nvCxnSpPr>
          <p:cNvPr id="11" name="Straight Connector 10"/>
          <p:cNvCxnSpPr/>
          <p:nvPr/>
        </p:nvCxnSpPr>
        <p:spPr>
          <a:xfrm>
            <a:off x="6178577" y="2491883"/>
            <a:ext cx="0" cy="2329837"/>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817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xEl>
                                              <p:pRg st="0" end="0"/>
                                            </p:txEl>
                                          </p:spTgt>
                                        </p:tgtEl>
                                        <p:attrNameLst>
                                          <p:attrName>style.visibility</p:attrName>
                                        </p:attrNameLst>
                                      </p:cBhvr>
                                      <p:to>
                                        <p:strVal val="visible"/>
                                      </p:to>
                                    </p:set>
                                    <p:animEffect transition="in" filter="wipe(down)">
                                      <p:cBhvr>
                                        <p:cTn id="10" dur="500"/>
                                        <p:tgtEl>
                                          <p:spTgt spid="12">
                                            <p:txEl>
                                              <p:pRg st="0" end="0"/>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Effect transition="in" filter="wipe(down)">
                                      <p:cBhvr>
                                        <p:cTn id="13" dur="500"/>
                                        <p:tgtEl>
                                          <p:spTgt spid="12">
                                            <p:txEl>
                                              <p:pRg st="1" end="1"/>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2">
                                            <p:txEl>
                                              <p:pRg st="2" end="2"/>
                                            </p:txEl>
                                          </p:spTgt>
                                        </p:tgtEl>
                                        <p:attrNameLst>
                                          <p:attrName>style.visibility</p:attrName>
                                        </p:attrNameLst>
                                      </p:cBhvr>
                                      <p:to>
                                        <p:strVal val="visible"/>
                                      </p:to>
                                    </p:set>
                                    <p:animEffect transition="in" filter="wipe(down)">
                                      <p:cBhvr>
                                        <p:cTn id="16" dur="500"/>
                                        <p:tgtEl>
                                          <p:spTgt spid="12">
                                            <p:txEl>
                                              <p:pRg st="2" end="2"/>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animEffect transition="in" filter="wipe(down)">
                                      <p:cBhvr>
                                        <p:cTn id="19" dur="500"/>
                                        <p:tgtEl>
                                          <p:spTgt spid="12">
                                            <p:txEl>
                                              <p:pRg st="3" end="3"/>
                                            </p:tx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wipe(down)">
                                      <p:cBhvr>
                                        <p:cTn id="22" dur="500"/>
                                        <p:tgtEl>
                                          <p:spTgt spid="10">
                                            <p:txEl>
                                              <p:pRg st="0" end="0"/>
                                            </p:tx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0">
                                            <p:txEl>
                                              <p:pRg st="1" end="1"/>
                                            </p:txEl>
                                          </p:spTgt>
                                        </p:tgtEl>
                                        <p:attrNameLst>
                                          <p:attrName>style.visibility</p:attrName>
                                        </p:attrNameLst>
                                      </p:cBhvr>
                                      <p:to>
                                        <p:strVal val="visible"/>
                                      </p:to>
                                    </p:set>
                                    <p:animEffect transition="in" filter="wipe(down)">
                                      <p:cBhvr>
                                        <p:cTn id="25" dur="500"/>
                                        <p:tgtEl>
                                          <p:spTgt spid="10">
                                            <p:txEl>
                                              <p:pRg st="1" end="1"/>
                                            </p:tx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0">
                                            <p:txEl>
                                              <p:pRg st="2" end="2"/>
                                            </p:txEl>
                                          </p:spTgt>
                                        </p:tgtEl>
                                        <p:attrNameLst>
                                          <p:attrName>style.visibility</p:attrName>
                                        </p:attrNameLst>
                                      </p:cBhvr>
                                      <p:to>
                                        <p:strVal val="visible"/>
                                      </p:to>
                                    </p:set>
                                    <p:animEffect transition="in" filter="wipe(down)">
                                      <p:cBhvr>
                                        <p:cTn id="28" dur="500"/>
                                        <p:tgtEl>
                                          <p:spTgt spid="10">
                                            <p:txEl>
                                              <p:pRg st="2" end="2"/>
                                            </p:tx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10">
                                            <p:txEl>
                                              <p:pRg st="3" end="3"/>
                                            </p:txEl>
                                          </p:spTgt>
                                        </p:tgtEl>
                                        <p:attrNameLst>
                                          <p:attrName>style.visibility</p:attrName>
                                        </p:attrNameLst>
                                      </p:cBhvr>
                                      <p:to>
                                        <p:strVal val="visible"/>
                                      </p:to>
                                    </p:set>
                                    <p:animEffect transition="in" filter="wipe(down)">
                                      <p:cBhvr>
                                        <p:cTn id="31" dur="500"/>
                                        <p:tgtEl>
                                          <p:spTgt spid="10">
                                            <p:txEl>
                                              <p:pRg st="3" end="3"/>
                                            </p:txEl>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10">
                                            <p:txEl>
                                              <p:pRg st="4" end="4"/>
                                            </p:txEl>
                                          </p:spTgt>
                                        </p:tgtEl>
                                        <p:attrNameLst>
                                          <p:attrName>style.visibility</p:attrName>
                                        </p:attrNameLst>
                                      </p:cBhvr>
                                      <p:to>
                                        <p:strVal val="visible"/>
                                      </p:to>
                                    </p:set>
                                    <p:animEffect transition="in" filter="wipe(down)">
                                      <p:cBhvr>
                                        <p:cTn id="34" dur="500"/>
                                        <p:tgtEl>
                                          <p:spTgt spid="10">
                                            <p:txEl>
                                              <p:pRg st="4" end="4"/>
                                            </p:txEl>
                                          </p:spTgt>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Effect transition="in" filter="wipe(down)">
                                      <p:cBhvr>
                                        <p:cTn id="37" dur="500"/>
                                        <p:tgtEl>
                                          <p:spTgt spid="10">
                                            <p:txEl>
                                              <p:pRg st="5" end="5"/>
                                            </p:txEl>
                                          </p:spTgt>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10">
                                            <p:txEl>
                                              <p:pRg st="6" end="6"/>
                                            </p:txEl>
                                          </p:spTgt>
                                        </p:tgtEl>
                                        <p:attrNameLst>
                                          <p:attrName>style.visibility</p:attrName>
                                        </p:attrNameLst>
                                      </p:cBhvr>
                                      <p:to>
                                        <p:strVal val="visible"/>
                                      </p:to>
                                    </p:set>
                                    <p:animEffect transition="in" filter="wipe(down)">
                                      <p:cBhvr>
                                        <p:cTn id="40" dur="500"/>
                                        <p:tgtEl>
                                          <p:spTgt spid="10">
                                            <p:txEl>
                                              <p:pRg st="6" end="6"/>
                                            </p:txEl>
                                          </p:spTgt>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10">
                                            <p:txEl>
                                              <p:pRg st="7" end="7"/>
                                            </p:txEl>
                                          </p:spTgt>
                                        </p:tgtEl>
                                        <p:attrNameLst>
                                          <p:attrName>style.visibility</p:attrName>
                                        </p:attrNameLst>
                                      </p:cBhvr>
                                      <p:to>
                                        <p:strVal val="visible"/>
                                      </p:to>
                                    </p:set>
                                    <p:animEffect transition="in" filter="wipe(down)">
                                      <p:cBhvr>
                                        <p:cTn id="43" dur="500"/>
                                        <p:tgtEl>
                                          <p:spTgt spid="10">
                                            <p:txEl>
                                              <p:pRg st="7" end="7"/>
                                            </p:txEl>
                                          </p:spTgt>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0">
                                            <p:txEl>
                                              <p:pRg st="8" end="8"/>
                                            </p:txEl>
                                          </p:spTgt>
                                        </p:tgtEl>
                                        <p:attrNameLst>
                                          <p:attrName>style.visibility</p:attrName>
                                        </p:attrNameLst>
                                      </p:cBhvr>
                                      <p:to>
                                        <p:strVal val="visible"/>
                                      </p:to>
                                    </p:set>
                                    <p:animEffect transition="in" filter="wipe(down)">
                                      <p:cBhvr>
                                        <p:cTn id="46" dur="500"/>
                                        <p:tgtEl>
                                          <p:spTgt spid="10">
                                            <p:txEl>
                                              <p:pRg st="8" end="8"/>
                                            </p:txEl>
                                          </p:spTgt>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10">
                                            <p:txEl>
                                              <p:pRg st="9" end="9"/>
                                            </p:txEl>
                                          </p:spTgt>
                                        </p:tgtEl>
                                        <p:attrNameLst>
                                          <p:attrName>style.visibility</p:attrName>
                                        </p:attrNameLst>
                                      </p:cBhvr>
                                      <p:to>
                                        <p:strVal val="visible"/>
                                      </p:to>
                                    </p:set>
                                    <p:animEffect transition="in" filter="wipe(down)">
                                      <p:cBhvr>
                                        <p:cTn id="49" dur="500"/>
                                        <p:tgtEl>
                                          <p:spTgt spid="10">
                                            <p:txEl>
                                              <p:pRg st="9" end="9"/>
                                            </p:txEl>
                                          </p:spTgt>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10">
                                            <p:txEl>
                                              <p:pRg st="10" end="10"/>
                                            </p:txEl>
                                          </p:spTgt>
                                        </p:tgtEl>
                                        <p:attrNameLst>
                                          <p:attrName>style.visibility</p:attrName>
                                        </p:attrNameLst>
                                      </p:cBhvr>
                                      <p:to>
                                        <p:strVal val="visible"/>
                                      </p:to>
                                    </p:set>
                                    <p:animEffect transition="in" filter="wipe(down)">
                                      <p:cBhvr>
                                        <p:cTn id="52" dur="500"/>
                                        <p:tgtEl>
                                          <p:spTgt spid="10">
                                            <p:txEl>
                                              <p:pRg st="10" end="10"/>
                                            </p:txEl>
                                          </p:spTgt>
                                        </p:tgtEl>
                                      </p:cBhvr>
                                    </p:animEffect>
                                  </p:childTnLst>
                                </p:cTn>
                              </p:par>
                              <p:par>
                                <p:cTn id="53" presetID="22" presetClass="entr" presetSubtype="4"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down)">
                                      <p:cBhvr>
                                        <p:cTn id="5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P spid="10" grpId="0" build="p"/>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0832" y="598288"/>
            <a:ext cx="9404723" cy="769253"/>
          </a:xfrm>
        </p:spPr>
        <p:txBody>
          <a:bodyPr/>
          <a:lstStyle/>
          <a:p>
            <a:r>
              <a:rPr lang="en-US" dirty="0">
                <a:solidFill>
                  <a:schemeClr val="accent3">
                    <a:lumMod val="75000"/>
                  </a:schemeClr>
                </a:solidFill>
              </a:rPr>
              <a:t>BID SOLICITATION AT A GLANCE</a:t>
            </a:r>
          </a:p>
        </p:txBody>
      </p:sp>
      <p:sp>
        <p:nvSpPr>
          <p:cNvPr id="3" name="Content Placeholder 2"/>
          <p:cNvSpPr>
            <a:spLocks noGrp="1"/>
          </p:cNvSpPr>
          <p:nvPr>
            <p:ph idx="1"/>
          </p:nvPr>
        </p:nvSpPr>
        <p:spPr>
          <a:xfrm>
            <a:off x="2287292" y="2203080"/>
            <a:ext cx="9601196" cy="4323843"/>
          </a:xfrm>
        </p:spPr>
        <p:txBody>
          <a:bodyPr vert="horz" lIns="91440" tIns="45720" rIns="91440" bIns="45720" rtlCol="0" anchor="t">
            <a:noAutofit/>
          </a:bodyPr>
          <a:lstStyle/>
          <a:p>
            <a:pPr lvl="1">
              <a:buFont typeface="Wingdings" charset="2"/>
              <a:buChar char="§"/>
            </a:pPr>
            <a:r>
              <a:rPr lang="en-US" sz="2400" dirty="0">
                <a:solidFill>
                  <a:schemeClr val="accent3">
                    <a:lumMod val="75000"/>
                  </a:schemeClr>
                </a:solidFill>
              </a:rPr>
              <a:t>Section 4: Scope of Work</a:t>
            </a:r>
            <a:endParaRPr lang="en-US" dirty="0"/>
          </a:p>
          <a:p>
            <a:pPr lvl="2">
              <a:buFont typeface="Courier New" charset="2"/>
              <a:buChar char="o"/>
            </a:pPr>
            <a:r>
              <a:rPr lang="en-US" sz="1800" dirty="0">
                <a:solidFill>
                  <a:schemeClr val="accent3">
                    <a:lumMod val="75000"/>
                  </a:schemeClr>
                </a:solidFill>
              </a:rPr>
              <a:t>Required services to be provided by the awarded Contractor</a:t>
            </a:r>
          </a:p>
          <a:p>
            <a:pPr lvl="1">
              <a:buFont typeface="Wingdings" charset="2"/>
              <a:buChar char="§"/>
            </a:pPr>
            <a:r>
              <a:rPr lang="en-US" sz="2400" dirty="0">
                <a:solidFill>
                  <a:schemeClr val="accent3">
                    <a:lumMod val="75000"/>
                  </a:schemeClr>
                </a:solidFill>
              </a:rPr>
              <a:t>Section 5: General Contract Terms</a:t>
            </a:r>
          </a:p>
          <a:p>
            <a:pPr lvl="2">
              <a:buFont typeface="Courier New" charset="2"/>
              <a:buChar char="o"/>
            </a:pPr>
            <a:r>
              <a:rPr lang="en-US" sz="1800" dirty="0">
                <a:solidFill>
                  <a:schemeClr val="accent3">
                    <a:lumMod val="75000"/>
                  </a:schemeClr>
                </a:solidFill>
              </a:rPr>
              <a:t>Contractual language including term details (Section 5.1 and 5.2)</a:t>
            </a:r>
          </a:p>
          <a:p>
            <a:pPr lvl="3">
              <a:buFont typeface="Courier New" panose="02070309020205020404" pitchFamily="49" charset="0"/>
              <a:buChar char="o"/>
            </a:pPr>
            <a:r>
              <a:rPr lang="en-US" sz="2000" dirty="0" smtClean="0">
                <a:solidFill>
                  <a:schemeClr val="accent3">
                    <a:lumMod val="75000"/>
                  </a:schemeClr>
                </a:solidFill>
              </a:rPr>
              <a:t> </a:t>
            </a:r>
            <a:r>
              <a:rPr lang="en-US" sz="2000" dirty="0">
                <a:solidFill>
                  <a:schemeClr val="accent3">
                    <a:lumMod val="75000"/>
                  </a:schemeClr>
                </a:solidFill>
              </a:rPr>
              <a:t>Base </a:t>
            </a:r>
            <a:r>
              <a:rPr lang="en-US" sz="2000" dirty="0" smtClean="0">
                <a:solidFill>
                  <a:schemeClr val="accent3">
                    <a:lumMod val="75000"/>
                  </a:schemeClr>
                </a:solidFill>
              </a:rPr>
              <a:t>Term will end on October 10, 2029</a:t>
            </a:r>
            <a:endParaRPr lang="en-US" sz="2000" dirty="0">
              <a:solidFill>
                <a:schemeClr val="accent3">
                  <a:lumMod val="75000"/>
                </a:schemeClr>
              </a:solidFill>
            </a:endParaRPr>
          </a:p>
          <a:p>
            <a:pPr lvl="3">
              <a:buFont typeface="Courier New" panose="02070309020205020404" pitchFamily="49" charset="0"/>
              <a:buChar char="o"/>
            </a:pPr>
            <a:r>
              <a:rPr lang="en-US" sz="2000" dirty="0">
                <a:solidFill>
                  <a:schemeClr val="accent3">
                    <a:lumMod val="75000"/>
                  </a:schemeClr>
                </a:solidFill>
              </a:rPr>
              <a:t>Three 1-Year Extension Term Options</a:t>
            </a:r>
          </a:p>
          <a:p>
            <a:pPr lvl="2">
              <a:buFont typeface="Courier New" charset="2"/>
              <a:buChar char="o"/>
            </a:pPr>
            <a:r>
              <a:rPr lang="en-US" sz="1800" dirty="0">
                <a:solidFill>
                  <a:schemeClr val="accent3">
                    <a:lumMod val="75000"/>
                  </a:schemeClr>
                </a:solidFill>
              </a:rPr>
              <a:t>Ownership of Materials (Section 5.4)</a:t>
            </a:r>
          </a:p>
          <a:p>
            <a:pPr lvl="2">
              <a:buFont typeface="Courier New" charset="2"/>
              <a:buChar char="o"/>
            </a:pPr>
            <a:r>
              <a:rPr lang="en-US" sz="1800" dirty="0">
                <a:solidFill>
                  <a:schemeClr val="accent3">
                    <a:lumMod val="75000"/>
                  </a:schemeClr>
                </a:solidFill>
              </a:rPr>
              <a:t>Staff Substitutions (Section 5.5)</a:t>
            </a:r>
          </a:p>
          <a:p>
            <a:pPr lvl="2">
              <a:buFont typeface="Courier New" charset="2"/>
              <a:buChar char="o"/>
            </a:pPr>
            <a:endParaRPr lang="en-US" sz="1800" dirty="0">
              <a:solidFill>
                <a:schemeClr val="accent3">
                  <a:lumMod val="75000"/>
                </a:schemeClr>
              </a:solidFill>
            </a:endParaRPr>
          </a:p>
        </p:txBody>
      </p:sp>
      <p:sp>
        <p:nvSpPr>
          <p:cNvPr id="5" name="TextBox 4"/>
          <p:cNvSpPr txBox="1"/>
          <p:nvPr/>
        </p:nvSpPr>
        <p:spPr>
          <a:xfrm>
            <a:off x="4292553" y="1556750"/>
            <a:ext cx="4023360" cy="646331"/>
          </a:xfrm>
          <a:prstGeom prst="rect">
            <a:avLst/>
          </a:prstGeom>
          <a:noFill/>
        </p:spPr>
        <p:txBody>
          <a:bodyPr wrap="square" rtlCol="0">
            <a:spAutoFit/>
          </a:bodyPr>
          <a:lstStyle/>
          <a:p>
            <a:r>
              <a:rPr lang="en-US" dirty="0">
                <a:solidFill>
                  <a:schemeClr val="accent3">
                    <a:lumMod val="75000"/>
                  </a:schemeClr>
                </a:solidFill>
              </a:rPr>
              <a:t>Please review each section </a:t>
            </a:r>
            <a:r>
              <a:rPr lang="en-US" dirty="0">
                <a:solidFill>
                  <a:schemeClr val="bg1"/>
                </a:solidFill>
              </a:rPr>
              <a:t>carefully. </a:t>
            </a:r>
          </a:p>
        </p:txBody>
      </p:sp>
    </p:spTree>
    <p:extLst>
      <p:ext uri="{BB962C8B-B14F-4D97-AF65-F5344CB8AC3E}">
        <p14:creationId xmlns:p14="http://schemas.microsoft.com/office/powerpoint/2010/main" val="2721572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down)">
                                      <p:cBhvr>
                                        <p:cTn id="25" dur="500"/>
                                        <p:tgtEl>
                                          <p:spTgt spid="3">
                                            <p:txEl>
                                              <p:pRg st="6" end="6"/>
                                            </p:tx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down)">
                                      <p:cBhvr>
                                        <p:cTn id="2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accent3">
                    <a:lumMod val="75000"/>
                  </a:schemeClr>
                </a:solidFill>
              </a:rPr>
              <a:t>BID SOLICITATION AT A GLANCE</a:t>
            </a:r>
          </a:p>
        </p:txBody>
      </p:sp>
      <p:sp>
        <p:nvSpPr>
          <p:cNvPr id="3" name="Content Placeholder 2"/>
          <p:cNvSpPr>
            <a:spLocks noGrp="1"/>
          </p:cNvSpPr>
          <p:nvPr>
            <p:ph idx="1"/>
          </p:nvPr>
        </p:nvSpPr>
        <p:spPr>
          <a:xfrm>
            <a:off x="2157904" y="2353340"/>
            <a:ext cx="8961074" cy="2686931"/>
          </a:xfrm>
        </p:spPr>
        <p:txBody>
          <a:bodyPr vert="horz" lIns="91440" tIns="45720" rIns="91440" bIns="45720" rtlCol="0" anchor="t">
            <a:normAutofit/>
          </a:bodyPr>
          <a:lstStyle/>
          <a:p>
            <a:pPr>
              <a:buFont typeface="Wingdings" charset="2"/>
              <a:buChar char="§"/>
            </a:pPr>
            <a:r>
              <a:rPr lang="en-US" sz="2000" dirty="0">
                <a:solidFill>
                  <a:schemeClr val="accent3">
                    <a:lumMod val="75000"/>
                  </a:schemeClr>
                </a:solidFill>
              </a:rPr>
              <a:t>Section 6: Data Security Requirements</a:t>
            </a:r>
            <a:endParaRPr lang="en-US"/>
          </a:p>
          <a:p>
            <a:pPr>
              <a:buFont typeface="Wingdings" charset="2"/>
              <a:buChar char="§"/>
            </a:pPr>
            <a:r>
              <a:rPr lang="en-US" sz="2000" dirty="0">
                <a:solidFill>
                  <a:schemeClr val="accent3">
                    <a:lumMod val="75000"/>
                  </a:schemeClr>
                </a:solidFill>
              </a:rPr>
              <a:t>Section 7: Insurance, Modifications to the NJ Standard Terms and Conditions (SSTCs), and supplemental indemnification</a:t>
            </a:r>
          </a:p>
          <a:p>
            <a:pPr>
              <a:buFont typeface="Wingdings" charset="2"/>
              <a:buChar char="§"/>
            </a:pPr>
            <a:r>
              <a:rPr lang="en-US" sz="2000" dirty="0">
                <a:solidFill>
                  <a:schemeClr val="accent3">
                    <a:lumMod val="75000"/>
                  </a:schemeClr>
                </a:solidFill>
              </a:rPr>
              <a:t>Section 8: Evaluation criteria, clarifications, and Best and Final Offer (BAFO)</a:t>
            </a:r>
          </a:p>
          <a:p>
            <a:pPr>
              <a:buFont typeface="Wingdings" charset="2"/>
              <a:buChar char="§"/>
            </a:pPr>
            <a:r>
              <a:rPr lang="en-US" sz="2000" dirty="0">
                <a:solidFill>
                  <a:schemeClr val="accent3">
                    <a:lumMod val="75000"/>
                  </a:schemeClr>
                </a:solidFill>
              </a:rPr>
              <a:t>Section 9: Glossary (including Contract Specific Definitions)</a:t>
            </a:r>
          </a:p>
        </p:txBody>
      </p:sp>
      <p:sp>
        <p:nvSpPr>
          <p:cNvPr id="5" name="TextBox 4"/>
          <p:cNvSpPr txBox="1"/>
          <p:nvPr/>
        </p:nvSpPr>
        <p:spPr>
          <a:xfrm>
            <a:off x="3471620" y="1469639"/>
            <a:ext cx="4751304" cy="369332"/>
          </a:xfrm>
          <a:prstGeom prst="rect">
            <a:avLst/>
          </a:prstGeom>
          <a:noFill/>
        </p:spPr>
        <p:txBody>
          <a:bodyPr wrap="square" rtlCol="0">
            <a:spAutoFit/>
          </a:bodyPr>
          <a:lstStyle/>
          <a:p>
            <a:r>
              <a:rPr lang="en-US" dirty="0">
                <a:solidFill>
                  <a:schemeClr val="accent3">
                    <a:lumMod val="75000"/>
                  </a:schemeClr>
                </a:solidFill>
              </a:rPr>
              <a:t>Please review each section carefully. </a:t>
            </a:r>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 presetClass="entr" presetSubtype="4"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additive="base">
                                        <p:cTn id="10"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additive="base">
                                        <p:cTn id="1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3">
                    <a:lumMod val="75000"/>
                  </a:schemeClr>
                </a:solidFill>
              </a:rPr>
              <a:t>HELPFUL TIPS &amp; REMINDERS</a:t>
            </a:r>
            <a:endParaRPr lang="en-US" dirty="0">
              <a:solidFill>
                <a:schemeClr val="accent3">
                  <a:lumMod val="75000"/>
                </a:schemeClr>
              </a:solidFill>
            </a:endParaRPr>
          </a:p>
        </p:txBody>
      </p:sp>
      <p:sp>
        <p:nvSpPr>
          <p:cNvPr id="3" name="Content Placeholder 2"/>
          <p:cNvSpPr>
            <a:spLocks noGrp="1"/>
          </p:cNvSpPr>
          <p:nvPr>
            <p:ph idx="1"/>
          </p:nvPr>
        </p:nvSpPr>
        <p:spPr>
          <a:xfrm>
            <a:off x="1586889" y="1556084"/>
            <a:ext cx="9917723" cy="3123029"/>
          </a:xfrm>
        </p:spPr>
        <p:txBody>
          <a:bodyPr vert="horz" lIns="91440" tIns="45720" rIns="91440" bIns="45720" rtlCol="0" anchor="t">
            <a:noAutofit/>
          </a:bodyPr>
          <a:lstStyle/>
          <a:p>
            <a:pPr lvl="1">
              <a:buFont typeface="Wingdings" charset="2"/>
              <a:buChar char="q"/>
            </a:pPr>
            <a:r>
              <a:rPr lang="en-US" sz="2000" dirty="0" smtClean="0">
                <a:solidFill>
                  <a:schemeClr val="accent3">
                    <a:lumMod val="75000"/>
                  </a:schemeClr>
                </a:solidFill>
              </a:rPr>
              <a:t>Review </a:t>
            </a:r>
            <a:r>
              <a:rPr lang="en-US" sz="2000" dirty="0">
                <a:solidFill>
                  <a:schemeClr val="accent3">
                    <a:lumMod val="75000"/>
                  </a:schemeClr>
                </a:solidFill>
              </a:rPr>
              <a:t>Bid Solicitation in its entirety and submit any questions prior to the deadline including exceptions to the SSTC. Updated documents will be posted in NJSTART and should be reviewed as posted</a:t>
            </a:r>
            <a:r>
              <a:rPr lang="en-US" sz="2000" dirty="0" smtClean="0">
                <a:solidFill>
                  <a:schemeClr val="accent3">
                    <a:lumMod val="75000"/>
                  </a:schemeClr>
                </a:solidFill>
              </a:rPr>
              <a:t>.</a:t>
            </a:r>
            <a:endParaRPr lang="en-US" sz="2000" dirty="0">
              <a:solidFill>
                <a:schemeClr val="accent3">
                  <a:lumMod val="75000"/>
                </a:schemeClr>
              </a:solidFill>
            </a:endParaRPr>
          </a:p>
          <a:p>
            <a:pPr lvl="1">
              <a:buFont typeface="Wingdings" charset="2"/>
              <a:buChar char="q"/>
            </a:pPr>
            <a:r>
              <a:rPr lang="en-US" sz="2000" dirty="0">
                <a:solidFill>
                  <a:schemeClr val="accent3">
                    <a:lumMod val="75000"/>
                  </a:schemeClr>
                </a:solidFill>
              </a:rPr>
              <a:t>Submit Quotes on time addressing all mandatory requirements (designated by “shall”) including forms. Quotes missing mandatory requirements may be deemed non-responsive.  Not submitting requested information (“should”) may impact the technical evaluation score</a:t>
            </a:r>
            <a:r>
              <a:rPr lang="en-US" sz="2000" dirty="0" smtClean="0">
                <a:solidFill>
                  <a:schemeClr val="accent3">
                    <a:lumMod val="75000"/>
                  </a:schemeClr>
                </a:solidFill>
              </a:rPr>
              <a:t>.</a:t>
            </a:r>
            <a:endParaRPr lang="en-US" sz="2000" dirty="0">
              <a:solidFill>
                <a:schemeClr val="accent3">
                  <a:lumMod val="75000"/>
                </a:schemeClr>
              </a:solidFill>
            </a:endParaRPr>
          </a:p>
          <a:p>
            <a:pPr lvl="1">
              <a:buFont typeface="Wingdings" charset="2"/>
              <a:buChar char="q"/>
            </a:pPr>
            <a:r>
              <a:rPr lang="en-US" sz="2000" dirty="0">
                <a:solidFill>
                  <a:schemeClr val="accent3">
                    <a:lumMod val="75000"/>
                  </a:schemeClr>
                </a:solidFill>
              </a:rPr>
              <a:t>Do not select “No Bid” on the NJSTART “General Tab” unless you are not intending to submit a bid. Your bid will not appear in the Bid Tab if this option is selected.</a:t>
            </a:r>
          </a:p>
          <a:p>
            <a:pPr lvl="1">
              <a:buFont typeface="Wingdings" charset="2"/>
              <a:buChar char="q"/>
            </a:pPr>
            <a:r>
              <a:rPr lang="en-US" sz="2000" dirty="0" smtClean="0">
                <a:solidFill>
                  <a:schemeClr val="accent3">
                    <a:lumMod val="75000"/>
                  </a:schemeClr>
                </a:solidFill>
              </a:rPr>
              <a:t>Price </a:t>
            </a:r>
            <a:r>
              <a:rPr lang="en-US" sz="2000" dirty="0">
                <a:solidFill>
                  <a:schemeClr val="accent3">
                    <a:lumMod val="75000"/>
                  </a:schemeClr>
                </a:solidFill>
              </a:rPr>
              <a:t>Sheet must be completed in its entirety with no lines added or removed, or additional language or fees referenced</a:t>
            </a:r>
          </a:p>
        </p:txBody>
      </p:sp>
    </p:spTree>
    <p:extLst>
      <p:ext uri="{BB962C8B-B14F-4D97-AF65-F5344CB8AC3E}">
        <p14:creationId xmlns:p14="http://schemas.microsoft.com/office/powerpoint/2010/main" val="763805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additive="base">
                                        <p:cTn id="1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accent3">
                    <a:lumMod val="75000"/>
                  </a:schemeClr>
                </a:solidFill>
              </a:rPr>
              <a:t>PRICE SHEET PITFALLS</a:t>
            </a:r>
          </a:p>
        </p:txBody>
      </p:sp>
      <p:sp>
        <p:nvSpPr>
          <p:cNvPr id="3" name="Content Placeholder 2"/>
          <p:cNvSpPr>
            <a:spLocks noGrp="1"/>
          </p:cNvSpPr>
          <p:nvPr>
            <p:ph idx="1"/>
          </p:nvPr>
        </p:nvSpPr>
        <p:spPr>
          <a:xfrm>
            <a:off x="1624264" y="1721755"/>
            <a:ext cx="10036759" cy="4660304"/>
          </a:xfrm>
        </p:spPr>
        <p:txBody>
          <a:bodyPr vert="horz" lIns="91440" tIns="45720" rIns="91440" bIns="45720" rtlCol="0" anchor="t">
            <a:normAutofit fontScale="85000" lnSpcReduction="10000"/>
          </a:bodyPr>
          <a:lstStyle/>
          <a:p>
            <a:pPr lvl="1">
              <a:buFont typeface="Wingdings" charset="2"/>
              <a:buChar char="q"/>
            </a:pPr>
            <a:r>
              <a:rPr lang="en-US" sz="2200" dirty="0" smtClean="0">
                <a:solidFill>
                  <a:schemeClr val="accent3">
                    <a:lumMod val="75000"/>
                  </a:schemeClr>
                </a:solidFill>
              </a:rPr>
              <a:t>Complete </a:t>
            </a:r>
            <a:r>
              <a:rPr lang="en-US" sz="2200" dirty="0">
                <a:solidFill>
                  <a:schemeClr val="accent3">
                    <a:lumMod val="75000"/>
                  </a:schemeClr>
                </a:solidFill>
              </a:rPr>
              <a:t>all required price lines on the State-Supplied Price Sheet pursuant to the Bid Solicitation instructions or Quote may be deemed non-responsive. Indicate “</a:t>
            </a:r>
            <a:r>
              <a:rPr lang="en-US" sz="2200" b="1" u="sng" dirty="0">
                <a:solidFill>
                  <a:schemeClr val="accent3">
                    <a:lumMod val="75000"/>
                  </a:schemeClr>
                </a:solidFill>
              </a:rPr>
              <a:t>no charge</a:t>
            </a:r>
            <a:r>
              <a:rPr lang="en-US" sz="2200" dirty="0">
                <a:solidFill>
                  <a:schemeClr val="accent3">
                    <a:lumMod val="75000"/>
                  </a:schemeClr>
                </a:solidFill>
              </a:rPr>
              <a:t>” if the cost is $0.  Do not leave any price line blank. </a:t>
            </a:r>
          </a:p>
          <a:p>
            <a:pPr lvl="1">
              <a:buFont typeface="Wingdings" charset="2"/>
              <a:buChar char="q"/>
            </a:pPr>
            <a:r>
              <a:rPr lang="en-US" sz="2200" dirty="0">
                <a:solidFill>
                  <a:schemeClr val="accent3">
                    <a:lumMod val="75000"/>
                  </a:schemeClr>
                </a:solidFill>
              </a:rPr>
              <a:t>The State-Supplied Price Sheet must be completed in its entirety with no lines added or removed, or include additional language, assumptions or fees.</a:t>
            </a:r>
          </a:p>
          <a:p>
            <a:pPr lvl="1">
              <a:buFont typeface="Wingdings" charset="2"/>
              <a:buChar char="q"/>
            </a:pPr>
            <a:r>
              <a:rPr lang="en-US" sz="2200" dirty="0">
                <a:solidFill>
                  <a:schemeClr val="accent3">
                    <a:lumMod val="75000"/>
                  </a:schemeClr>
                </a:solidFill>
              </a:rPr>
              <a:t>Do not make formatting changes to the State-Supplied Price Sheet.  If the price line requires a dollar amount, don’t change it to a percentage, or vice versa. </a:t>
            </a:r>
            <a:r>
              <a:rPr lang="en-US" sz="2200" dirty="0" smtClean="0">
                <a:solidFill>
                  <a:schemeClr val="accent3">
                    <a:lumMod val="75000"/>
                  </a:schemeClr>
                </a:solidFill>
              </a:rPr>
              <a:t>If </a:t>
            </a:r>
            <a:r>
              <a:rPr lang="en-US" sz="2200" dirty="0">
                <a:solidFill>
                  <a:schemeClr val="accent3">
                    <a:lumMod val="75000"/>
                  </a:schemeClr>
                </a:solidFill>
              </a:rPr>
              <a:t>the price line includes 2 decimal places, don’t change the settings to allow 4 decimals.  </a:t>
            </a:r>
          </a:p>
          <a:p>
            <a:pPr lvl="1">
              <a:buFont typeface="Wingdings" charset="2"/>
              <a:buChar char="q"/>
            </a:pPr>
            <a:r>
              <a:rPr lang="en-US" sz="2200" dirty="0">
                <a:solidFill>
                  <a:schemeClr val="accent3">
                    <a:lumMod val="75000"/>
                  </a:schemeClr>
                </a:solidFill>
              </a:rPr>
              <a:t>Confirm that you have completed </a:t>
            </a:r>
            <a:r>
              <a:rPr lang="en-US" sz="2200" b="1" u="sng" dirty="0">
                <a:solidFill>
                  <a:schemeClr val="accent3">
                    <a:lumMod val="75000"/>
                  </a:schemeClr>
                </a:solidFill>
              </a:rPr>
              <a:t>all tabs </a:t>
            </a:r>
            <a:r>
              <a:rPr lang="en-US" sz="2200" dirty="0">
                <a:solidFill>
                  <a:schemeClr val="accent3">
                    <a:lumMod val="75000"/>
                  </a:schemeClr>
                </a:solidFill>
              </a:rPr>
              <a:t>on the State-Supplied Price Sheet.</a:t>
            </a:r>
          </a:p>
          <a:p>
            <a:pPr lvl="1">
              <a:buFont typeface="Wingdings" charset="2"/>
              <a:buChar char="q"/>
            </a:pPr>
            <a:r>
              <a:rPr lang="en-US" sz="2200" dirty="0">
                <a:solidFill>
                  <a:schemeClr val="accent3">
                    <a:lumMod val="75000"/>
                  </a:schemeClr>
                </a:solidFill>
              </a:rPr>
              <a:t>Confirm you have completed the proper version of the State-Supplied Price Sheet; it may have been revised via Bid Amendment.</a:t>
            </a:r>
          </a:p>
          <a:p>
            <a:pPr lvl="1">
              <a:buFont typeface="Wingdings" charset="2"/>
              <a:buChar char="q"/>
            </a:pPr>
            <a:r>
              <a:rPr lang="en-US" sz="2200" dirty="0">
                <a:solidFill>
                  <a:schemeClr val="accent3">
                    <a:lumMod val="75000"/>
                  </a:schemeClr>
                </a:solidFill>
              </a:rPr>
              <a:t>Submitting a State-Supplied Price Sheet in a format other than the supplied Excel document can lead to a price sheet being deemed non-responsive when the information in a cell cannot be confirmed by the Bureau.</a:t>
            </a:r>
          </a:p>
          <a:p>
            <a:endParaRPr lang="en-US" dirty="0">
              <a:solidFill>
                <a:schemeClr val="bg1"/>
              </a:solidFill>
            </a:endParaRPr>
          </a:p>
          <a:p>
            <a:endParaRPr lang="en-US" dirty="0">
              <a:solidFill>
                <a:schemeClr val="bg1"/>
              </a:solidFill>
            </a:endParaRPr>
          </a:p>
        </p:txBody>
      </p:sp>
    </p:spTree>
    <p:extLst>
      <p:ext uri="{BB962C8B-B14F-4D97-AF65-F5344CB8AC3E}">
        <p14:creationId xmlns:p14="http://schemas.microsoft.com/office/powerpoint/2010/main" val="19149366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6936" y="617902"/>
            <a:ext cx="8527092" cy="869006"/>
          </a:xfrm>
        </p:spPr>
        <p:txBody>
          <a:bodyPr>
            <a:normAutofit/>
          </a:bodyPr>
          <a:lstStyle/>
          <a:p>
            <a:r>
              <a:rPr lang="en-US" dirty="0">
                <a:solidFill>
                  <a:schemeClr val="accent3">
                    <a:lumMod val="75000"/>
                  </a:schemeClr>
                </a:solidFill>
              </a:rPr>
              <a:t>STATE-SUPPLIED PRICE SHEET</a:t>
            </a:r>
          </a:p>
        </p:txBody>
      </p:sp>
      <p:sp>
        <p:nvSpPr>
          <p:cNvPr id="6" name="TextBox 5"/>
          <p:cNvSpPr txBox="1"/>
          <p:nvPr/>
        </p:nvSpPr>
        <p:spPr>
          <a:xfrm>
            <a:off x="1210857" y="1486908"/>
            <a:ext cx="10719581" cy="4093428"/>
          </a:xfrm>
          <a:prstGeom prst="rect">
            <a:avLst/>
          </a:prstGeom>
          <a:noFill/>
        </p:spPr>
        <p:txBody>
          <a:bodyPr wrap="square" lIns="91440" tIns="45720" rIns="91440" bIns="45720" rtlCol="0" anchor="t">
            <a:spAutoFit/>
          </a:bodyPr>
          <a:lstStyle/>
          <a:p>
            <a:pPr algn="ctr"/>
            <a:endParaRPr lang="en-US" sz="2000" dirty="0">
              <a:solidFill>
                <a:schemeClr val="accent3">
                  <a:lumMod val="75000"/>
                </a:schemeClr>
              </a:solidFill>
            </a:endParaRPr>
          </a:p>
          <a:p>
            <a:pPr algn="ctr"/>
            <a:r>
              <a:rPr lang="en-US" sz="2000" dirty="0">
                <a:solidFill>
                  <a:schemeClr val="accent3">
                    <a:lumMod val="75000"/>
                  </a:schemeClr>
                </a:solidFill>
              </a:rPr>
              <a:t>Please submit all pricing according to the instructions in Bid Solicitation Section 3.25</a:t>
            </a:r>
          </a:p>
          <a:p>
            <a:pPr algn="ctr"/>
            <a:endParaRPr lang="en-US" sz="2000" dirty="0">
              <a:solidFill>
                <a:srgbClr val="002060"/>
              </a:solidFill>
            </a:endParaRPr>
          </a:p>
          <a:p>
            <a:pPr marL="342900" indent="-342900">
              <a:buFont typeface="Wingdings" panose="05000000000000000000" pitchFamily="2" charset="2"/>
              <a:buChar char="Ø"/>
            </a:pPr>
            <a:endParaRPr lang="en-US" sz="2000" dirty="0">
              <a:solidFill>
                <a:srgbClr val="002060"/>
              </a:solidFill>
            </a:endParaRPr>
          </a:p>
          <a:p>
            <a:pPr marL="285750" indent="-285750">
              <a:buFont typeface="Wingdings" panose="05000000000000000000" pitchFamily="2" charset="2"/>
              <a:buChar char="q"/>
            </a:pPr>
            <a:r>
              <a:rPr lang="en-US" dirty="0">
                <a:solidFill>
                  <a:schemeClr val="accent3">
                    <a:lumMod val="75000"/>
                  </a:schemeClr>
                </a:solidFill>
              </a:rPr>
              <a:t>There are two (2) State-Supplied Price Sheets</a:t>
            </a:r>
            <a:r>
              <a:rPr lang="en-US" b="1" dirty="0">
                <a:solidFill>
                  <a:schemeClr val="accent3">
                    <a:lumMod val="75000"/>
                  </a:schemeClr>
                </a:solidFill>
              </a:rPr>
              <a:t>:</a:t>
            </a:r>
          </a:p>
          <a:p>
            <a:pPr marL="742950" lvl="1" indent="-285750">
              <a:buFont typeface="Arial" panose="020B0604020202020204" pitchFamily="34" charset="0"/>
              <a:buChar char="•"/>
            </a:pPr>
            <a:r>
              <a:rPr lang="en-US" b="1" dirty="0">
                <a:solidFill>
                  <a:schemeClr val="accent3">
                    <a:lumMod val="75000"/>
                  </a:schemeClr>
                </a:solidFill>
              </a:rPr>
              <a:t>Northern Region</a:t>
            </a:r>
          </a:p>
          <a:p>
            <a:pPr marL="742950" lvl="1" indent="-285750">
              <a:buFont typeface="Arial" panose="020B0604020202020204" pitchFamily="34" charset="0"/>
              <a:buChar char="•"/>
            </a:pPr>
            <a:r>
              <a:rPr lang="en-US" b="1" dirty="0">
                <a:solidFill>
                  <a:schemeClr val="accent3">
                    <a:lumMod val="75000"/>
                  </a:schemeClr>
                </a:solidFill>
              </a:rPr>
              <a:t>Southern Region</a:t>
            </a:r>
          </a:p>
          <a:p>
            <a:pPr marL="1200150" lvl="2" indent="-285750">
              <a:buFont typeface="Courier New" panose="02070309020205020404" pitchFamily="49" charset="0"/>
              <a:buChar char="o"/>
            </a:pPr>
            <a:r>
              <a:rPr lang="en-US" dirty="0">
                <a:solidFill>
                  <a:schemeClr val="accent3">
                    <a:lumMod val="75000"/>
                  </a:schemeClr>
                </a:solidFill>
              </a:rPr>
              <a:t>Both Regions contain the same price lines</a:t>
            </a:r>
          </a:p>
          <a:p>
            <a:pPr marL="285750" indent="-285750">
              <a:buFont typeface="Wingdings" panose="05000000000000000000" pitchFamily="2" charset="2"/>
              <a:buChar char="q"/>
            </a:pPr>
            <a:r>
              <a:rPr lang="en-US" b="1" dirty="0">
                <a:solidFill>
                  <a:schemeClr val="accent3">
                    <a:lumMod val="75000"/>
                  </a:schemeClr>
                </a:solidFill>
              </a:rPr>
              <a:t> Bidders must submit pricing for at least one Region, and may submit pricing for both Regions. </a:t>
            </a:r>
          </a:p>
          <a:p>
            <a:pPr marL="285750" indent="-285750">
              <a:buFont typeface="Wingdings" panose="05000000000000000000" pitchFamily="2" charset="2"/>
              <a:buChar char="q"/>
            </a:pPr>
            <a:r>
              <a:rPr lang="en-US" b="1" dirty="0">
                <a:solidFill>
                  <a:schemeClr val="accent3">
                    <a:lumMod val="75000"/>
                  </a:schemeClr>
                </a:solidFill>
              </a:rPr>
              <a:t>Bidders must bid on </a:t>
            </a:r>
            <a:r>
              <a:rPr lang="en-US" b="1" u="sng" dirty="0">
                <a:solidFill>
                  <a:schemeClr val="accent3">
                    <a:lumMod val="75000"/>
                  </a:schemeClr>
                </a:solidFill>
              </a:rPr>
              <a:t>all</a:t>
            </a:r>
            <a:r>
              <a:rPr lang="en-US" b="1" dirty="0">
                <a:solidFill>
                  <a:schemeClr val="accent3">
                    <a:lumMod val="75000"/>
                  </a:schemeClr>
                </a:solidFill>
              </a:rPr>
              <a:t> price lines within a Region to be considered for an award of that Region or the Quote may be deemed non-responsive for the respective Region. </a:t>
            </a:r>
          </a:p>
          <a:p>
            <a:pPr lvl="1"/>
            <a:r>
              <a:rPr lang="en-US" dirty="0">
                <a:solidFill>
                  <a:srgbClr val="FF0000"/>
                </a:solidFill>
              </a:rPr>
              <a:t> </a:t>
            </a:r>
          </a:p>
          <a:p>
            <a:pPr marL="285750" indent="-285750">
              <a:buFont typeface="Wingdings" panose="05000000000000000000" pitchFamily="2" charset="2"/>
              <a:buChar char="Ø"/>
            </a:pPr>
            <a:endParaRPr lang="en-US" dirty="0">
              <a:solidFill>
                <a:schemeClr val="bg1"/>
              </a:solidFill>
            </a:endParaRPr>
          </a:p>
        </p:txBody>
      </p:sp>
    </p:spTree>
    <p:extLst>
      <p:ext uri="{BB962C8B-B14F-4D97-AF65-F5344CB8AC3E}">
        <p14:creationId xmlns:p14="http://schemas.microsoft.com/office/powerpoint/2010/main" val="4265077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3" y="315285"/>
            <a:ext cx="8911687" cy="1280890"/>
          </a:xfrm>
        </p:spPr>
        <p:txBody>
          <a:bodyPr/>
          <a:lstStyle/>
          <a:p>
            <a:r>
              <a:rPr lang="en-US" dirty="0">
                <a:solidFill>
                  <a:schemeClr val="accent3">
                    <a:lumMod val="75000"/>
                  </a:schemeClr>
                </a:solidFill>
              </a:rPr>
              <a:t>OTHER HELPFUL TIPS</a:t>
            </a:r>
          </a:p>
        </p:txBody>
      </p:sp>
      <p:sp>
        <p:nvSpPr>
          <p:cNvPr id="3" name="Content Placeholder 2"/>
          <p:cNvSpPr>
            <a:spLocks noGrp="1"/>
          </p:cNvSpPr>
          <p:nvPr>
            <p:ph idx="1"/>
          </p:nvPr>
        </p:nvSpPr>
        <p:spPr>
          <a:xfrm>
            <a:off x="1946980" y="1364804"/>
            <a:ext cx="9722307" cy="4724400"/>
          </a:xfrm>
        </p:spPr>
        <p:txBody>
          <a:bodyPr vert="horz" lIns="91440" tIns="45720" rIns="91440" bIns="45720" rtlCol="0" anchor="t">
            <a:noAutofit/>
          </a:bodyPr>
          <a:lstStyle/>
          <a:p>
            <a:pPr>
              <a:buFont typeface="Wingdings" charset="2"/>
              <a:buChar char="§"/>
            </a:pPr>
            <a:r>
              <a:rPr lang="en-US" b="1" dirty="0">
                <a:solidFill>
                  <a:schemeClr val="accent3">
                    <a:lumMod val="75000"/>
                  </a:schemeClr>
                </a:solidFill>
              </a:rPr>
              <a:t>Do NOT include language such as this:</a:t>
            </a:r>
            <a:endParaRPr lang="en-US" b="1" dirty="0"/>
          </a:p>
          <a:p>
            <a:pPr lvl="1">
              <a:buFont typeface="Courier New" charset="2"/>
              <a:buChar char="o"/>
            </a:pPr>
            <a:r>
              <a:rPr lang="en-US" sz="1800" dirty="0">
                <a:solidFill>
                  <a:schemeClr val="accent3">
                    <a:lumMod val="75000"/>
                  </a:schemeClr>
                </a:solidFill>
              </a:rPr>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buFont typeface="Courier New" charset="2"/>
              <a:buChar char="o"/>
            </a:pPr>
            <a:r>
              <a:rPr lang="en-US" sz="1800" dirty="0">
                <a:solidFill>
                  <a:schemeClr val="accent3">
                    <a:lumMod val="75000"/>
                  </a:schemeClr>
                </a:solidFill>
              </a:rPr>
              <a:t>Vendor’s Quote is only valid for XX days. </a:t>
            </a:r>
          </a:p>
          <a:p>
            <a:pPr lvl="1">
              <a:buFont typeface="Courier New" charset="2"/>
              <a:buChar char="o"/>
            </a:pPr>
            <a:r>
              <a:rPr lang="en-US" sz="1800" dirty="0">
                <a:solidFill>
                  <a:schemeClr val="accent3">
                    <a:lumMod val="75000"/>
                  </a:schemeClr>
                </a:solidFill>
              </a:rPr>
              <a:t>Vendor reserves the right to charge additional fees for services that require extensive time and effort.</a:t>
            </a:r>
          </a:p>
          <a:p>
            <a:pPr lvl="1">
              <a:buFont typeface="Courier New" charset="2"/>
              <a:buChar char="o"/>
            </a:pPr>
            <a:r>
              <a:rPr lang="en-US" sz="1800" dirty="0">
                <a:solidFill>
                  <a:schemeClr val="accent3">
                    <a:lumMod val="75000"/>
                  </a:schemeClr>
                </a:solidFill>
              </a:rPr>
              <a:t>This Quote is a nonbinding expression of interest only and is not intended to create a binding commitment on either party unless and until a definitive agreement has been executed between the parties.</a:t>
            </a:r>
          </a:p>
          <a:p>
            <a:pPr lvl="1">
              <a:buFont typeface="Courier New" charset="2"/>
              <a:buChar char="o"/>
            </a:pPr>
            <a:r>
              <a:rPr lang="en-US" sz="1800" dirty="0">
                <a:solidFill>
                  <a:schemeClr val="accent3">
                    <a:lumMod val="75000"/>
                  </a:schemeClr>
                </a:solidFill>
              </a:rPr>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sz="900" dirty="0">
              <a:solidFill>
                <a:schemeClr val="accent3">
                  <a:lumMod val="75000"/>
                </a:schemeClr>
              </a:solidFill>
            </a:endParaRPr>
          </a:p>
        </p:txBody>
      </p:sp>
    </p:spTree>
    <p:extLst>
      <p:ext uri="{BB962C8B-B14F-4D97-AF65-F5344CB8AC3E}">
        <p14:creationId xmlns:p14="http://schemas.microsoft.com/office/powerpoint/2010/main" val="273265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p:txBody>
      </p:sp>
      <p:pic>
        <p:nvPicPr>
          <p:cNvPr id="5" name="Picture 4"/>
          <p:cNvPicPr>
            <a:picLocks noChangeAspect="1"/>
          </p:cNvPicPr>
          <p:nvPr/>
        </p:nvPicPr>
        <p:blipFill>
          <a:blip r:embed="rId3"/>
          <a:stretch>
            <a:fillRect/>
          </a:stretch>
        </p:blipFill>
        <p:spPr>
          <a:xfrm>
            <a:off x="858325" y="1570369"/>
            <a:ext cx="10646287" cy="4663440"/>
          </a:xfrm>
          <a:prstGeom prst="rect">
            <a:avLst/>
          </a:prstGeom>
        </p:spPr>
      </p:pic>
    </p:spTree>
    <p:extLst>
      <p:ext uri="{BB962C8B-B14F-4D97-AF65-F5344CB8AC3E}">
        <p14:creationId xmlns:p14="http://schemas.microsoft.com/office/powerpoint/2010/main" val="23358966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843058" y="1409270"/>
            <a:ext cx="10670347" cy="4882348"/>
          </a:xfrm>
          <a:prstGeom prst="rect">
            <a:avLst/>
          </a:prstGeom>
        </p:spPr>
      </p:pic>
    </p:spTree>
    <p:extLst>
      <p:ext uri="{BB962C8B-B14F-4D97-AF65-F5344CB8AC3E}">
        <p14:creationId xmlns:p14="http://schemas.microsoft.com/office/powerpoint/2010/main" val="4151854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t="297" b="760"/>
          <a:stretch/>
        </p:blipFill>
        <p:spPr>
          <a:xfrm>
            <a:off x="1270037" y="1570752"/>
            <a:ext cx="9724647" cy="4795428"/>
          </a:xfrm>
          <a:prstGeom prst="rect">
            <a:avLst/>
          </a:prstGeom>
        </p:spPr>
      </p:pic>
    </p:spTree>
    <p:extLst>
      <p:ext uri="{BB962C8B-B14F-4D97-AF65-F5344CB8AC3E}">
        <p14:creationId xmlns:p14="http://schemas.microsoft.com/office/powerpoint/2010/main" val="14504933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266092" y="731229"/>
            <a:ext cx="9611884" cy="5415474"/>
          </a:xfrm>
          <a:prstGeom prst="rect">
            <a:avLst/>
          </a:prstGeom>
        </p:spPr>
      </p:pic>
    </p:spTree>
    <p:extLst>
      <p:ext uri="{BB962C8B-B14F-4D97-AF65-F5344CB8AC3E}">
        <p14:creationId xmlns:p14="http://schemas.microsoft.com/office/powerpoint/2010/main" val="13283373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accent3">
                    <a:lumMod val="75000"/>
                  </a:schemeClr>
                </a:solidFill>
              </a:rPr>
              <a:t>THANK YOU FOR ATTENDING</a:t>
            </a:r>
          </a:p>
        </p:txBody>
      </p:sp>
      <p:sp>
        <p:nvSpPr>
          <p:cNvPr id="4" name="Rectangle 3"/>
          <p:cNvSpPr/>
          <p:nvPr/>
        </p:nvSpPr>
        <p:spPr>
          <a:xfrm>
            <a:off x="1450387" y="2359557"/>
            <a:ext cx="10054225" cy="2554545"/>
          </a:xfrm>
          <a:prstGeom prst="rect">
            <a:avLst/>
          </a:prstGeom>
        </p:spPr>
        <p:txBody>
          <a:bodyPr wrap="square">
            <a:spAutoFit/>
          </a:bodyPr>
          <a:lstStyle/>
          <a:p>
            <a:r>
              <a:rPr lang="en-US" sz="4000" dirty="0">
                <a:solidFill>
                  <a:schemeClr val="accent3">
                    <a:lumMod val="50000"/>
                  </a:schemeClr>
                </a:solidFill>
              </a:rPr>
              <a:t>Q&amp;A due by 2PM </a:t>
            </a:r>
            <a:r>
              <a:rPr lang="en-US" sz="4000" dirty="0" smtClean="0">
                <a:solidFill>
                  <a:schemeClr val="accent1">
                    <a:lumMod val="50000"/>
                  </a:schemeClr>
                </a:solidFill>
              </a:rPr>
              <a:t>March </a:t>
            </a:r>
            <a:r>
              <a:rPr lang="en-US" sz="4000" dirty="0" smtClean="0">
                <a:solidFill>
                  <a:schemeClr val="accent1">
                    <a:lumMod val="50000"/>
                  </a:schemeClr>
                </a:solidFill>
              </a:rPr>
              <a:t>26, </a:t>
            </a:r>
            <a:r>
              <a:rPr lang="en-US" sz="4000" dirty="0" smtClean="0">
                <a:solidFill>
                  <a:schemeClr val="accent1">
                    <a:lumMod val="50000"/>
                  </a:schemeClr>
                </a:solidFill>
              </a:rPr>
              <a:t>2025</a:t>
            </a:r>
            <a:endParaRPr lang="en-US" sz="4000" dirty="0">
              <a:solidFill>
                <a:schemeClr val="accent1">
                  <a:lumMod val="50000"/>
                </a:schemeClr>
              </a:solidFill>
            </a:endParaRPr>
          </a:p>
          <a:p>
            <a:endParaRPr lang="en-US" sz="4000" dirty="0">
              <a:solidFill>
                <a:schemeClr val="accent3">
                  <a:lumMod val="50000"/>
                </a:schemeClr>
              </a:solidFill>
            </a:endParaRPr>
          </a:p>
          <a:p>
            <a:r>
              <a:rPr lang="en-US" sz="4000" dirty="0">
                <a:solidFill>
                  <a:schemeClr val="accent3">
                    <a:lumMod val="50000"/>
                  </a:schemeClr>
                </a:solidFill>
              </a:rPr>
              <a:t>Quotes due by 2PM </a:t>
            </a:r>
            <a:r>
              <a:rPr lang="en-US" sz="4000" dirty="0" smtClean="0">
                <a:solidFill>
                  <a:schemeClr val="accent1">
                    <a:lumMod val="50000"/>
                  </a:schemeClr>
                </a:solidFill>
              </a:rPr>
              <a:t>May 7, 2025</a:t>
            </a:r>
            <a:endParaRPr lang="en-US" sz="4000" dirty="0">
              <a:solidFill>
                <a:schemeClr val="accent1">
                  <a:lumMod val="50000"/>
                </a:schemeClr>
              </a:solidFill>
            </a:endParaRPr>
          </a:p>
          <a:p>
            <a:endParaRPr lang="en-US" sz="4000" dirty="0">
              <a:solidFill>
                <a:schemeClr val="accent3">
                  <a:lumMod val="50000"/>
                </a:schemeClr>
              </a:solidFill>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Wisp">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BEE82FBE70D5243841006DE9CA3A42B" ma:contentTypeVersion="14" ma:contentTypeDescription="Create a new document." ma:contentTypeScope="" ma:versionID="930ab74ab8651c2a4d0be08af3b7bfcf">
  <xsd:schema xmlns:xsd="http://www.w3.org/2001/XMLSchema" xmlns:xs="http://www.w3.org/2001/XMLSchema" xmlns:p="http://schemas.microsoft.com/office/2006/metadata/properties" xmlns:ns3="18094a18-a7d8-454b-b082-261936820a36" xmlns:ns4="979f866b-2144-4cd9-80a4-ef53f10f9aaf" targetNamespace="http://schemas.microsoft.com/office/2006/metadata/properties" ma:root="true" ma:fieldsID="6c505daf7f6a6b2169d601079b43e399" ns3:_="" ns4:_="">
    <xsd:import namespace="18094a18-a7d8-454b-b082-261936820a36"/>
    <xsd:import namespace="979f866b-2144-4cd9-80a4-ef53f10f9aa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094a18-a7d8-454b-b082-261936820a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_activity" ma:index="18" nillable="true" ma:displayName="_activity" ma:hidden="true" ma:internalName="_activity">
      <xsd:simpleType>
        <xsd:restriction base="dms:Note"/>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ystemTags" ma:index="20" nillable="true" ma:displayName="MediaServiceSystemTags" ma:hidden="true" ma:internalName="MediaServiceSystemTags" ma:readOnly="true">
      <xsd:simpleType>
        <xsd:restriction base="dms:Note"/>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79f866b-2144-4cd9-80a4-ef53f10f9aa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18094a18-a7d8-454b-b082-261936820a36"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9732ADD-2EDC-48CC-8015-F969696272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094a18-a7d8-454b-b082-261936820a36"/>
    <ds:schemaRef ds:uri="979f866b-2144-4cd9-80a4-ef53f10f9aa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01482F8-3171-4521-BBBC-40E8A23177ED}">
  <ds:schemaRef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purl.org/dc/terms/"/>
    <ds:schemaRef ds:uri="http://schemas.openxmlformats.org/package/2006/metadata/core-properties"/>
    <ds:schemaRef ds:uri="979f866b-2144-4cd9-80a4-ef53f10f9aaf"/>
    <ds:schemaRef ds:uri="18094a18-a7d8-454b-b082-261936820a36"/>
    <ds:schemaRef ds:uri="http://www.w3.org/XML/1998/namespace"/>
  </ds:schemaRefs>
</ds:datastoreItem>
</file>

<file path=customXml/itemProps3.xml><?xml version="1.0" encoding="utf-8"?>
<ds:datastoreItem xmlns:ds="http://schemas.openxmlformats.org/officeDocument/2006/customXml" ds:itemID="{F040A170-920B-465A-BD1A-6301FD70EA3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Wisp</Template>
  <TotalTime>6502</TotalTime>
  <Words>1413</Words>
  <Application>Microsoft Office PowerPoint</Application>
  <PresentationFormat>Widescreen</PresentationFormat>
  <Paragraphs>157</Paragraphs>
  <Slides>19</Slides>
  <Notes>19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Bahnschrift Light Condensed</vt:lpstr>
      <vt:lpstr>Calibri</vt:lpstr>
      <vt:lpstr>Century Gothic</vt:lpstr>
      <vt:lpstr>Courier New</vt:lpstr>
      <vt:lpstr>Wingdings</vt:lpstr>
      <vt:lpstr>Wingdings 3</vt:lpstr>
      <vt:lpstr>Wisp</vt:lpstr>
      <vt:lpstr>Optional Pre-Quote Conference  T2435S – Environmental Emergency Response Services: NJDEP &amp; Statewide  Bid Solicitation #25DPP01125</vt:lpstr>
      <vt:lpstr>WELCOME &amp; INTRODUCTIONS </vt:lpstr>
      <vt:lpstr>PURPOSE &amp; GENERAL INFORMATION</vt:lpstr>
      <vt:lpstr>BID SOLICITATION AT A GLANCE</vt:lpstr>
      <vt:lpstr>BID SOLICITATION AT A GLANCE</vt:lpstr>
      <vt:lpstr>BID SOLICITATION AT A GLANCE</vt:lpstr>
      <vt:lpstr>BID SOLICITATION AT A GLANCE</vt:lpstr>
      <vt:lpstr>BID SOLICITATION AT A GLANCE</vt:lpstr>
      <vt:lpstr>BID SOLICITATION AT A GLANCE</vt:lpstr>
      <vt:lpstr>BID SOLICITATION AT A GLANCE</vt:lpstr>
      <vt:lpstr>HELPFUL TIPS &amp; REMINDERS</vt:lpstr>
      <vt:lpstr>PRICE SHEET PITFALLS</vt:lpstr>
      <vt:lpstr>STATE-SUPPLIED PRICE SHEET</vt:lpstr>
      <vt:lpstr>OTHER HELPFUL TIPS</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McFarland, Amira [TREAS]</cp:lastModifiedBy>
  <cp:revision>511</cp:revision>
  <cp:lastPrinted>2020-02-11T14:28:14Z</cp:lastPrinted>
  <dcterms:created xsi:type="dcterms:W3CDTF">2020-01-31T19:31:42Z</dcterms:created>
  <dcterms:modified xsi:type="dcterms:W3CDTF">2025-02-26T20:44:36Z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0x010100DBEE82FBE70D5243841006DE9CA3A42B</vt:lpwstr>
  </property>
</Properties>
</file>