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76" r:id="rId6"/>
    <p:sldId id="257" r:id="rId7"/>
    <p:sldId id="260" r:id="rId8"/>
    <p:sldId id="270" r:id="rId9"/>
    <p:sldId id="271" r:id="rId10"/>
    <p:sldId id="272" r:id="rId11"/>
    <p:sldId id="275" r:id="rId12"/>
    <p:sldId id="274" r:id="rId13"/>
    <p:sldId id="268" r:id="rId14"/>
    <p:sldId id="269" r:id="rId15"/>
    <p:sldId id="273" r:id="rId16"/>
    <p:sldId id="27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2/10/2025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2/10/2025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2/10/2025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2/10/2025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2/10/2025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2/10/2025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2/10/2025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2/10/2025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4170" y="2189527"/>
            <a:ext cx="11037045" cy="3009434"/>
          </a:xfrm>
        </p:spPr>
        <p:txBody>
          <a:bodyPr/>
          <a:lstStyle/>
          <a:p>
            <a:r>
              <a:rPr lang="en-US" sz="5400" dirty="0" smtClean="0"/>
              <a:t/>
            </a:r>
            <a:br>
              <a:rPr lang="en-US" sz="5400" dirty="0" smtClean="0"/>
            </a:br>
            <a:r>
              <a:rPr lang="en-US" sz="5400" dirty="0"/>
              <a:t/>
            </a:r>
            <a:br>
              <a:rPr lang="en-US" sz="5400" dirty="0"/>
            </a:br>
            <a:r>
              <a:rPr lang="en-US" sz="5400" dirty="0" smtClean="0"/>
              <a:t>Optional Pre-Quote Conference</a:t>
            </a:r>
            <a:br>
              <a:rPr lang="en-US" sz="5400" dirty="0" smtClean="0"/>
            </a:br>
            <a:r>
              <a:rPr lang="en-US" sz="3600" dirty="0" smtClean="0"/>
              <a:t>Bid Solicitation #</a:t>
            </a:r>
            <a:r>
              <a:rPr lang="en-US" sz="3600" dirty="0" smtClean="0">
                <a:solidFill>
                  <a:schemeClr val="bg2">
                    <a:lumMod val="40000"/>
                    <a:lumOff val="60000"/>
                  </a:schemeClr>
                </a:solidFill>
              </a:rPr>
              <a:t>25DPP01124</a:t>
            </a:r>
            <a:r>
              <a:rPr lang="en-US" sz="3600" dirty="0" smtClean="0"/>
              <a:t/>
            </a:r>
            <a:br>
              <a:rPr lang="en-US" sz="3600" dirty="0" smtClean="0"/>
            </a:br>
            <a:r>
              <a:rPr lang="en-US" sz="3600" dirty="0" smtClean="0">
                <a:solidFill>
                  <a:srgbClr val="FFFF00"/>
                </a:solidFill>
              </a:rPr>
              <a:t>T2466- Enhanced Digital Driver’s License</a:t>
            </a:r>
            <a:r>
              <a:rPr lang="en-US" sz="5400" dirty="0"/>
              <a:t/>
            </a:r>
            <a:br>
              <a:rPr lang="en-US" sz="5400" dirty="0"/>
            </a:br>
            <a:endParaRPr lang="en-US" sz="5400" dirty="0"/>
          </a:p>
        </p:txBody>
      </p:sp>
      <p:sp>
        <p:nvSpPr>
          <p:cNvPr id="3" name="Subtitle 2"/>
          <p:cNvSpPr>
            <a:spLocks noGrp="1"/>
          </p:cNvSpPr>
          <p:nvPr>
            <p:ph type="subTitle" idx="1"/>
          </p:nvPr>
        </p:nvSpPr>
        <p:spPr>
          <a:xfrm>
            <a:off x="1247234" y="4693490"/>
            <a:ext cx="8825658" cy="1279388"/>
          </a:xfrm>
        </p:spPr>
        <p:txBody>
          <a:bodyPr>
            <a:normAutofit/>
          </a:bodyPr>
          <a:lstStyle/>
          <a:p>
            <a:r>
              <a:rPr lang="en-US" sz="2800" dirty="0" smtClean="0"/>
              <a:t>Q&amp;A due by 2pm, </a:t>
            </a:r>
            <a:r>
              <a:rPr lang="en-US" sz="2800" dirty="0" smtClean="0">
                <a:solidFill>
                  <a:srgbClr val="FFFF00"/>
                </a:solidFill>
              </a:rPr>
              <a:t>March 17, 2025</a:t>
            </a:r>
          </a:p>
          <a:p>
            <a:r>
              <a:rPr lang="en-US" sz="2800" dirty="0" smtClean="0"/>
              <a:t>Quotes due by 2pm, </a:t>
            </a:r>
            <a:r>
              <a:rPr lang="en-US" sz="2800" dirty="0" smtClean="0">
                <a:solidFill>
                  <a:srgbClr val="FFFF00"/>
                </a:solidFill>
              </a:rPr>
              <a:t>May 21, 2025</a:t>
            </a:r>
            <a:endParaRPr lang="en-US" sz="2800" dirty="0">
              <a:solidFill>
                <a:srgbClr val="FFFF00"/>
              </a:solidFill>
            </a:endParaRPr>
          </a:p>
        </p:txBody>
      </p:sp>
    </p:spTree>
    <p:extLst>
      <p:ext uri="{BB962C8B-B14F-4D97-AF65-F5344CB8AC3E}">
        <p14:creationId xmlns:p14="http://schemas.microsoft.com/office/powerpoint/2010/main" val="3022598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smtClean="0"/>
              <a:t>Complete all required price lines on the State-Supplied Price Sheet pursuant to the Bid Solicitation instructions, or Quote may be deemed non-responsive. Indicate “no charge” if the cost is $0.  Do not leave any price lines blank. </a:t>
            </a:r>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State-Supplied Price Sheet.</a:t>
            </a:r>
          </a:p>
          <a:p>
            <a:r>
              <a:rPr lang="en-US" dirty="0" smtClean="0"/>
              <a:t>Do not add additional language, assumptions, or fees on the State-Supplied Price Sheet. Do not add or remove any price lines.</a:t>
            </a:r>
          </a:p>
          <a:p>
            <a:r>
              <a:rPr lang="en-US" dirty="0" smtClean="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627414"/>
            <a:ext cx="8946541" cy="4620985"/>
          </a:xfrm>
        </p:spPr>
        <p:txBody>
          <a:bodyPr>
            <a:normAutofit lnSpcReduction="10000"/>
          </a:bodyPr>
          <a:lstStyle/>
          <a:p>
            <a:pPr lvl="1"/>
            <a:r>
              <a:rPr lang="en-US" dirty="0" smtClean="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a:t>
            </a:r>
            <a:r>
              <a:rPr lang="en-US" dirty="0" smtClean="0"/>
              <a:t>Sheet or Quote </a:t>
            </a:r>
            <a:r>
              <a:rPr lang="en-US" dirty="0"/>
              <a:t>may be deemed non-responsive. Indicate “$0” if the cost is $0.  Do not leave any price lines blank. The State is aware a “$0” input will auto populate a dash (-) on </a:t>
            </a:r>
            <a:r>
              <a:rPr lang="en-US" dirty="0" smtClean="0"/>
              <a:t>the State-Supplied Price Sheet</a:t>
            </a:r>
            <a:r>
              <a:rPr lang="en-US" dirty="0"/>
              <a:t>, and the State will deem this answer </a:t>
            </a:r>
            <a:r>
              <a:rPr lang="en-US" dirty="0" smtClean="0"/>
              <a:t>responsive </a:t>
            </a:r>
            <a:r>
              <a:rPr lang="en-US" dirty="0">
                <a:solidFill>
                  <a:srgbClr val="FF0000"/>
                </a:solidFill>
              </a:rPr>
              <a:t>when it can confirm the information in the submitted price sheet</a:t>
            </a:r>
            <a:r>
              <a:rPr lang="en-US" dirty="0" smtClean="0">
                <a:solidFill>
                  <a:srgbClr val="FF0000"/>
                </a:solidFill>
              </a:rPr>
              <a:t>.</a:t>
            </a:r>
            <a:endParaRPr lang="en-US" sz="2000" dirty="0">
              <a:solidFill>
                <a:srgbClr val="FF0000"/>
              </a:solidFill>
            </a:endParaRPr>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smtClean="0"/>
              <a:t>The State-Supplied 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anim calcmode="lin" valueType="num">
                                      <p:cBhvr>
                                        <p:cTn id="13"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1" end="1"/>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anim calcmode="lin" valueType="num">
                                      <p:cBhvr>
                                        <p:cTn id="1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2" end="2"/>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anim calcmode="lin" valueType="num">
                                      <p:cBhvr>
                                        <p:cTn id="2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a:t>
            </a:r>
            <a:r>
              <a:rPr lang="en-US" sz="4000" dirty="0" smtClean="0">
                <a:solidFill>
                  <a:srgbClr val="FFFF00"/>
                </a:solidFill>
              </a:rPr>
              <a:t>March 17, 2025</a:t>
            </a:r>
          </a:p>
          <a:p>
            <a:endParaRPr lang="en-US" sz="4000" dirty="0"/>
          </a:p>
          <a:p>
            <a:r>
              <a:rPr lang="en-US" sz="4000" dirty="0"/>
              <a:t>Quotes due by </a:t>
            </a:r>
            <a:r>
              <a:rPr lang="en-US" sz="4000" dirty="0" smtClean="0"/>
              <a:t>2pm</a:t>
            </a:r>
            <a:r>
              <a:rPr lang="en-US" sz="4000" smtClean="0"/>
              <a:t>, </a:t>
            </a:r>
            <a:r>
              <a:rPr lang="en-US" sz="4000" smtClean="0">
                <a:solidFill>
                  <a:srgbClr val="FFFF00"/>
                </a:solidFill>
              </a:rPr>
              <a:t>May 21, 2025</a:t>
            </a:r>
            <a:endParaRPr lang="en-US" sz="4000" dirty="0">
              <a:solidFill>
                <a:srgbClr val="FFFF00"/>
              </a:solidFill>
            </a:endParaRPr>
          </a:p>
        </p:txBody>
      </p:sp>
    </p:spTree>
    <p:extLst>
      <p:ext uri="{BB962C8B-B14F-4D97-AF65-F5344CB8AC3E}">
        <p14:creationId xmlns:p14="http://schemas.microsoft.com/office/powerpoint/2010/main" val="271202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UHEEMK3J3FEE-1573984473-718</_dlc_DocId>
    <_dlc_DocIdUrl xmlns="d4e5d782-6a70-4577-82ee-b2c87f6aa0d2">
      <Url>http://treassp19/sites/purchase/NJSTART Document Templates/_layouts/15/DocIdRedir.aspx?ID=UHEEMK3J3FEE-1573984473-718</Url>
      <Description>UHEEMK3J3FEE-1573984473-718</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2E865A-0D6C-468F-AD69-D8CD94906944}">
  <ds:schemaRefs>
    <ds:schemaRef ds:uri="http://purl.org/dc/elements/1.1/"/>
    <ds:schemaRef ds:uri="http://schemas.microsoft.com/office/2006/metadata/properties"/>
    <ds:schemaRef ds:uri="http://schemas.microsoft.com/sharepoint/v3"/>
    <ds:schemaRef ds:uri="d4e5d782-6a70-4577-82ee-b2c87f6aa0d2"/>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4a2393ed-911e-4c9b-9d18-84f1fe0b670e"/>
    <ds:schemaRef ds:uri="http://www.w3.org/XML/1998/namespace"/>
    <ds:schemaRef ds:uri="http://purl.org/dc/dcmitype/"/>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1072</TotalTime>
  <Words>942</Words>
  <Application>Microsoft Office PowerPoint</Application>
  <PresentationFormat>Widescreen</PresentationFormat>
  <Paragraphs>57</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  Optional Pre-Quote Conference Bid Solicitation #25DPP01124 T2466- Enhanced Digital Driver’s License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Sulzer, Jamison [TREAS]</cp:lastModifiedBy>
  <cp:revision>56</cp:revision>
  <cp:lastPrinted>2020-02-11T14:28:14Z</cp:lastPrinted>
  <dcterms:created xsi:type="dcterms:W3CDTF">2020-01-31T19:31:42Z</dcterms:created>
  <dcterms:modified xsi:type="dcterms:W3CDTF">2025-02-10T18:11:59Z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3e773f48-7e95-4d23-bfed-4e97e5cd713f</vt:lpwstr>
  </property>
  <property fmtid="{D5CDD505-2E9C-101B-9397-08002B2CF9AE}" pid="4" name="URL">
    <vt:lpwstr/>
  </property>
  <property fmtid="{D5CDD505-2E9C-101B-9397-08002B2CF9AE}" pid="5" name="DocumentSetDescription">
    <vt:lpwstr/>
  </property>
</Properties>
</file>