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93DAFB-5E14-D45F-F82A-65AB2D799D04}" v="70" dt="2025-01-14T20:13:06.9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7" d="100"/>
          <a:sy n="87" d="100"/>
        </p:scale>
        <p:origin x="480" y="5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nyder, Michael J. [TREAS]" userId="S::michael.j.snyder@treas.nj.gov::55a2a805-d9ab-4b76-83db-c9185eb62e9a" providerId="AD" clId="Web-{7393DAFB-5E14-D45F-F82A-65AB2D799D04}"/>
    <pc:docChg chg="modSld">
      <pc:chgData name="Snyder, Michael J. [TREAS]" userId="S::michael.j.snyder@treas.nj.gov::55a2a805-d9ab-4b76-83db-c9185eb62e9a" providerId="AD" clId="Web-{7393DAFB-5E14-D45F-F82A-65AB2D799D04}" dt="2025-01-14T20:13:06.832" v="50" actId="20577"/>
      <pc:docMkLst>
        <pc:docMk/>
      </pc:docMkLst>
      <pc:sldChg chg="modSp">
        <pc:chgData name="Snyder, Michael J. [TREAS]" userId="S::michael.j.snyder@treas.nj.gov::55a2a805-d9ab-4b76-83db-c9185eb62e9a" providerId="AD" clId="Web-{7393DAFB-5E14-D45F-F82A-65AB2D799D04}" dt="2025-01-14T20:13:06.832" v="50" actId="20577"/>
        <pc:sldMkLst>
          <pc:docMk/>
          <pc:sldMk cId="4241691986" sldId="256"/>
        </pc:sldMkLst>
        <pc:spChg chg="mod">
          <ac:chgData name="Snyder, Michael J. [TREAS]" userId="S::michael.j.snyder@treas.nj.gov::55a2a805-d9ab-4b76-83db-c9185eb62e9a" providerId="AD" clId="Web-{7393DAFB-5E14-D45F-F82A-65AB2D799D04}" dt="2025-01-14T20:09:57.377" v="39" actId="20577"/>
          <ac:spMkLst>
            <pc:docMk/>
            <pc:sldMk cId="4241691986" sldId="256"/>
            <ac:spMk id="2" creationId="{00000000-0000-0000-0000-000000000000}"/>
          </ac:spMkLst>
        </pc:spChg>
        <pc:spChg chg="mod">
          <ac:chgData name="Snyder, Michael J. [TREAS]" userId="S::michael.j.snyder@treas.nj.gov::55a2a805-d9ab-4b76-83db-c9185eb62e9a" providerId="AD" clId="Web-{7393DAFB-5E14-D45F-F82A-65AB2D799D04}" dt="2025-01-14T20:13:06.832" v="50" actId="20577"/>
          <ac:spMkLst>
            <pc:docMk/>
            <pc:sldMk cId="4241691986" sldId="256"/>
            <ac:spMk id="3" creationId="{00000000-0000-0000-0000-000000000000}"/>
          </ac:spMkLst>
        </pc:spChg>
      </pc:sldChg>
      <pc:sldChg chg="modSp">
        <pc:chgData name="Snyder, Michael J. [TREAS]" userId="S::michael.j.snyder@treas.nj.gov::55a2a805-d9ab-4b76-83db-c9185eb62e9a" providerId="AD" clId="Web-{7393DAFB-5E14-D45F-F82A-65AB2D799D04}" dt="2025-01-14T20:07:23.109" v="38" actId="20577"/>
        <pc:sldMkLst>
          <pc:docMk/>
          <pc:sldMk cId="4238527766" sldId="267"/>
        </pc:sldMkLst>
        <pc:spChg chg="mod">
          <ac:chgData name="Snyder, Michael J. [TREAS]" userId="S::michael.j.snyder@treas.nj.gov::55a2a805-d9ab-4b76-83db-c9185eb62e9a" providerId="AD" clId="Web-{7393DAFB-5E14-D45F-F82A-65AB2D799D04}" dt="2025-01-14T20:07:23.109" v="38" actId="20577"/>
          <ac:spMkLst>
            <pc:docMk/>
            <pc:sldMk cId="4238527766" sldId="267"/>
            <ac:spMk id="4"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3/6/2025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3/6/2025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3/6/2025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3/6/2025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3/6/2025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3/6/2025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041399"/>
            <a:ext cx="9156700" cy="3329581"/>
          </a:xfrm>
        </p:spPr>
        <p:txBody>
          <a:bodyPr/>
          <a:lstStyle/>
          <a:p>
            <a:r>
              <a:rPr lang="en-US" sz="5400" dirty="0"/>
              <a:t>Optional Pre-Quote Conference</a:t>
            </a:r>
            <a:br>
              <a:rPr lang="en-US" sz="5400" dirty="0"/>
            </a:br>
            <a:r>
              <a:rPr lang="en-US" sz="1800" dirty="0"/>
              <a:t/>
            </a:r>
            <a:br>
              <a:rPr lang="en-US" sz="1800" dirty="0"/>
            </a:br>
            <a:r>
              <a:rPr lang="en-US" sz="2800" dirty="0" smtClean="0"/>
              <a:t>T1466 – Video Teleconferencing Equipment &amp; Services</a:t>
            </a:r>
            <a:r>
              <a:rPr lang="en-US" sz="2800" dirty="0"/>
              <a:t/>
            </a:r>
            <a:br>
              <a:rPr lang="en-US" sz="2800" dirty="0"/>
            </a:br>
            <a:r>
              <a:rPr lang="en-US" sz="2800" dirty="0" smtClean="0"/>
              <a:t>25DPP01122</a:t>
            </a:r>
            <a:endParaRPr lang="en-US" sz="2800" dirty="0"/>
          </a:p>
        </p:txBody>
      </p:sp>
      <p:sp>
        <p:nvSpPr>
          <p:cNvPr id="3" name="Subtitle 2"/>
          <p:cNvSpPr>
            <a:spLocks noGrp="1"/>
          </p:cNvSpPr>
          <p:nvPr>
            <p:ph type="subTitle" idx="1"/>
          </p:nvPr>
        </p:nvSpPr>
        <p:spPr>
          <a:xfrm>
            <a:off x="1154955" y="4726580"/>
            <a:ext cx="8825658" cy="1279388"/>
          </a:xfrm>
        </p:spPr>
        <p:txBody>
          <a:bodyPr>
            <a:normAutofit/>
          </a:bodyPr>
          <a:lstStyle/>
          <a:p>
            <a:r>
              <a:rPr lang="en-US" sz="2800" dirty="0" err="1">
                <a:solidFill>
                  <a:srgbClr val="FFFF00"/>
                </a:solidFill>
              </a:rPr>
              <a:t>Q&amp;a</a:t>
            </a:r>
            <a:r>
              <a:rPr lang="en-US" sz="2800" dirty="0">
                <a:solidFill>
                  <a:srgbClr val="FFFF00"/>
                </a:solidFill>
              </a:rPr>
              <a:t> due by 2pm </a:t>
            </a:r>
            <a:r>
              <a:rPr lang="en-US" sz="2800" dirty="0" smtClean="0">
                <a:solidFill>
                  <a:srgbClr val="FFFF00"/>
                </a:solidFill>
              </a:rPr>
              <a:t>March 18</a:t>
            </a:r>
            <a:r>
              <a:rPr lang="en-US" sz="2800" dirty="0" smtClean="0">
                <a:solidFill>
                  <a:srgbClr val="FFFF00"/>
                </a:solidFill>
              </a:rPr>
              <a:t>, </a:t>
            </a:r>
            <a:r>
              <a:rPr lang="en-US" sz="2800" dirty="0">
                <a:solidFill>
                  <a:srgbClr val="FFFF00"/>
                </a:solidFill>
              </a:rPr>
              <a:t>2025</a:t>
            </a:r>
          </a:p>
          <a:p>
            <a:r>
              <a:rPr lang="en-US" sz="2800" dirty="0">
                <a:solidFill>
                  <a:srgbClr val="FFFF00"/>
                </a:solidFill>
              </a:rPr>
              <a:t>Quotes due by 2pm </a:t>
            </a:r>
            <a:r>
              <a:rPr lang="en-US" sz="2800" dirty="0" smtClean="0">
                <a:solidFill>
                  <a:srgbClr val="FFFF00"/>
                </a:solidFill>
              </a:rPr>
              <a:t>May</a:t>
            </a:r>
            <a:r>
              <a:rPr lang="en-US" sz="2800" dirty="0" smtClean="0">
                <a:solidFill>
                  <a:srgbClr val="FFFF00"/>
                </a:solidFill>
              </a:rPr>
              <a:t> </a:t>
            </a:r>
            <a:r>
              <a:rPr lang="en-US" sz="2800" dirty="0" smtClean="0">
                <a:solidFill>
                  <a:srgbClr val="FFFF00"/>
                </a:solidFill>
              </a:rPr>
              <a:t>21</a:t>
            </a:r>
            <a:r>
              <a:rPr lang="en-US" sz="2800" dirty="0" smtClean="0">
                <a:solidFill>
                  <a:srgbClr val="FFFF00"/>
                </a:solidFill>
              </a:rPr>
              <a:t>, </a:t>
            </a:r>
            <a:r>
              <a:rPr lang="en-US" sz="2800" dirty="0">
                <a:solidFill>
                  <a:srgbClr val="FFFF00"/>
                </a:solidFill>
              </a:rPr>
              <a:t>2025 </a:t>
            </a:r>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608418"/>
            <a:ext cx="8946541" cy="4195481"/>
          </a:xfrm>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a:t>Complete all required price lines on the State-Supplied Price Sheet pursuant to the Bid Solicitation instructions, or Quote may be deemed non-responsive. Indicate “no charge” if the cost is $0.  Do not leave any price lines blank. </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all tabs on the State-Supplied Price Sheet.</a:t>
            </a:r>
          </a:p>
          <a:p>
            <a:r>
              <a:rPr lang="en-US" dirty="0"/>
              <a:t>Do not add additional language, assumptions, or fees on the State-Supplied Price Sheet. Do not add or remove any price lines.</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a:bodyPr>
          <a:lstStyle/>
          <a:p>
            <a:pPr lvl="1"/>
            <a:r>
              <a:rPr lang="en-US" dirty="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Sheet or the Quote may be deemed non-responsive. Indicate “$0” if the cost is $0.  Do not leave any price lines blank. The State is aware a “$0” input will auto populate a dash (-) on the State-Supplied Price Sheet, and the State will deem this answer responsive. </a:t>
            </a:r>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a:t>The State-Supplied 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vert="horz" lIns="91440" tIns="45720" rIns="91440" bIns="45720" rtlCol="0" anchor="t">
            <a:normAutofit fontScale="70000" lnSpcReduction="20000"/>
          </a:bodyPr>
          <a:lstStyle/>
          <a:p>
            <a:r>
              <a:rPr lang="en-US" sz="2900" dirty="0"/>
              <a:t>Examples of additional language the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80026" y="528225"/>
            <a:ext cx="11417527" cy="5754143"/>
          </a:xfrm>
          <a:prstGeom prst="rect">
            <a:avLst/>
          </a:prstGeom>
        </p:spPr>
      </p:pic>
    </p:spTree>
    <p:extLst>
      <p:ext uri="{BB962C8B-B14F-4D97-AF65-F5344CB8AC3E}">
        <p14:creationId xmlns:p14="http://schemas.microsoft.com/office/powerpoint/2010/main" val="2870850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64821" y="690282"/>
            <a:ext cx="10572482" cy="5314181"/>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237" y="1201998"/>
            <a:ext cx="10326689" cy="1400530"/>
          </a:xfrm>
        </p:spPr>
        <p:txBody>
          <a:bodyPr/>
          <a:lstStyle/>
          <a:p>
            <a:r>
              <a:rPr lang="en-US" sz="5400"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413237" y="3181162"/>
            <a:ext cx="11307778" cy="1938992"/>
          </a:xfrm>
          <a:prstGeom prst="rect">
            <a:avLst/>
          </a:prstGeom>
        </p:spPr>
        <p:txBody>
          <a:bodyPr wrap="square" lIns="91440" tIns="45720" rIns="91440" bIns="45720" anchor="t">
            <a:spAutoFit/>
          </a:bodyPr>
          <a:lstStyle/>
          <a:p>
            <a:r>
              <a:rPr lang="en-US" sz="4000" dirty="0"/>
              <a:t>Q&amp;A due by 2pm </a:t>
            </a:r>
            <a:r>
              <a:rPr lang="en-US" sz="4000" dirty="0" smtClean="0"/>
              <a:t>March 18</a:t>
            </a:r>
            <a:r>
              <a:rPr lang="en-US" sz="4000" dirty="0" smtClean="0"/>
              <a:t>, </a:t>
            </a:r>
            <a:r>
              <a:rPr lang="en-US" sz="4000" dirty="0"/>
              <a:t>2025</a:t>
            </a:r>
          </a:p>
          <a:p>
            <a:endParaRPr lang="en-US" sz="4000" dirty="0"/>
          </a:p>
          <a:p>
            <a:r>
              <a:rPr lang="en-US" sz="4000" dirty="0"/>
              <a:t>Quotes due by </a:t>
            </a:r>
            <a:r>
              <a:rPr lang="en-US" sz="4000"/>
              <a:t>2pm </a:t>
            </a:r>
            <a:r>
              <a:rPr lang="en-US" sz="4000" smtClean="0"/>
              <a:t>May 21</a:t>
            </a:r>
            <a:r>
              <a:rPr lang="en-US" sz="4000" smtClean="0"/>
              <a:t>, </a:t>
            </a:r>
            <a:r>
              <a:rPr lang="en-US" sz="4000" dirty="0"/>
              <a:t>2025</a:t>
            </a:r>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schemas.microsoft.com/sharepoint/v3"/>
    <ds:schemaRef ds:uri="d4e5d782-6a70-4577-82ee-b2c87f6aa0d2"/>
    <ds:schemaRef ds:uri="http://schemas.openxmlformats.org/package/2006/metadata/core-properties"/>
    <ds:schemaRef ds:uri="http://purl.org/dc/terms/"/>
    <ds:schemaRef ds:uri="http://www.w3.org/XML/1998/namespace"/>
    <ds:schemaRef ds:uri="http://schemas.microsoft.com/office/infopath/2007/PartnerControls"/>
    <ds:schemaRef ds:uri="http://schemas.microsoft.com/office/2006/documentManagement/types"/>
    <ds:schemaRef ds:uri="http://schemas.microsoft.com/office/2006/metadata/properties"/>
    <ds:schemaRef ds:uri="http://purl.org/dc/elements/1.1/"/>
    <ds:schemaRef ds:uri="4a2393ed-911e-4c9b-9d18-84f1fe0b670e"/>
    <ds:schemaRef ds:uri="http://purl.org/dc/dcmitype/"/>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1260</TotalTime>
  <Words>897</Words>
  <Application>Microsoft Office PowerPoint</Application>
  <PresentationFormat>Widescreen</PresentationFormat>
  <Paragraphs>56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T1466 – Video Teleconferencing Equipment &amp; Services 25DPP01122</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Snyder, Michael J. [TREAS]</cp:lastModifiedBy>
  <cp:revision>89</cp:revision>
  <cp:lastPrinted>2020-02-11T14:28:14Z</cp:lastPrinted>
  <dcterms:created xsi:type="dcterms:W3CDTF">2020-01-31T19:31:42Z</dcterms:created>
  <dcterms:modified xsi:type="dcterms:W3CDTF">2025-03-06T15:43:23Z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