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6" d="100"/>
          <a:sy n="76" d="100"/>
        </p:scale>
        <p:origin x="108" y="57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12/24/2024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12/24/2024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12/24/2024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12/24/2024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12/24/2024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12/24/2024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041399"/>
            <a:ext cx="9156700" cy="3329581"/>
          </a:xfrm>
        </p:spPr>
        <p:txBody>
          <a:bodyPr/>
          <a:lstStyle/>
          <a:p>
            <a:r>
              <a:rPr lang="en-US" sz="5400" dirty="0" smtClean="0"/>
              <a:t>Optional Pre-Quote </a:t>
            </a:r>
            <a:r>
              <a:rPr lang="en-US" sz="5400" dirty="0" smtClean="0"/>
              <a:t>Conference</a:t>
            </a:r>
            <a:br>
              <a:rPr lang="en-US" sz="5400" dirty="0" smtClean="0"/>
            </a:br>
            <a:r>
              <a:rPr lang="en-US" sz="1800" dirty="0" smtClean="0"/>
              <a:t/>
            </a:r>
            <a:br>
              <a:rPr lang="en-US" sz="1800" dirty="0" smtClean="0"/>
            </a:br>
            <a:r>
              <a:rPr lang="en-US" sz="2800" dirty="0" smtClean="0"/>
              <a:t>T2555 </a:t>
            </a:r>
            <a:r>
              <a:rPr lang="en-US" sz="2800" dirty="0"/>
              <a:t>– </a:t>
            </a:r>
            <a:r>
              <a:rPr lang="en-US" sz="2800" dirty="0" smtClean="0"/>
              <a:t>Internet-Based Patient Safety Adverse Event Reporting System (DOH)</a:t>
            </a:r>
            <a:r>
              <a:rPr lang="en-US" sz="2800" dirty="0"/>
              <a:t/>
            </a:r>
            <a:br>
              <a:rPr lang="en-US" sz="2800" dirty="0"/>
            </a:br>
            <a:r>
              <a:rPr lang="en-US" sz="2800" dirty="0" smtClean="0"/>
              <a:t>25DPP01119 </a:t>
            </a:r>
            <a:endParaRPr lang="en-US" sz="2800" dirty="0"/>
          </a:p>
        </p:txBody>
      </p:sp>
      <p:sp>
        <p:nvSpPr>
          <p:cNvPr id="3" name="Subtitle 2"/>
          <p:cNvSpPr>
            <a:spLocks noGrp="1"/>
          </p:cNvSpPr>
          <p:nvPr>
            <p:ph type="subTitle" idx="1"/>
          </p:nvPr>
        </p:nvSpPr>
        <p:spPr>
          <a:xfrm>
            <a:off x="1154955" y="4726580"/>
            <a:ext cx="8825658" cy="1279388"/>
          </a:xfrm>
        </p:spPr>
        <p:txBody>
          <a:bodyPr>
            <a:normAutofit/>
          </a:bodyPr>
          <a:lstStyle/>
          <a:p>
            <a:r>
              <a:rPr lang="en-US" sz="2800" dirty="0" smtClean="0">
                <a:solidFill>
                  <a:srgbClr val="FFFF00"/>
                </a:solidFill>
              </a:rPr>
              <a:t>Q&amp;a due by 2pm </a:t>
            </a:r>
            <a:r>
              <a:rPr lang="en-US" sz="2800" dirty="0" smtClean="0">
                <a:solidFill>
                  <a:srgbClr val="FFFF00"/>
                </a:solidFill>
              </a:rPr>
              <a:t>January 24, 2025</a:t>
            </a:r>
            <a:endParaRPr lang="en-US" sz="2800" dirty="0" smtClean="0">
              <a:solidFill>
                <a:srgbClr val="FFFF00"/>
              </a:solidFill>
            </a:endParaRPr>
          </a:p>
          <a:p>
            <a:r>
              <a:rPr lang="en-US" sz="2800" dirty="0" smtClean="0">
                <a:solidFill>
                  <a:srgbClr val="FFFF00"/>
                </a:solidFill>
              </a:rPr>
              <a:t>Quotes due by 2pm </a:t>
            </a:r>
            <a:r>
              <a:rPr lang="en-US" sz="2800" dirty="0" smtClean="0">
                <a:solidFill>
                  <a:srgbClr val="FFFF00"/>
                </a:solidFill>
              </a:rPr>
              <a:t>march 7</a:t>
            </a:r>
            <a:r>
              <a:rPr lang="en-US" sz="2800" dirty="0" smtClean="0">
                <a:solidFill>
                  <a:srgbClr val="FFFF00"/>
                </a:solidFill>
              </a:rPr>
              <a:t>, </a:t>
            </a:r>
            <a:r>
              <a:rPr lang="en-US" sz="2800" dirty="0" smtClean="0">
                <a:solidFill>
                  <a:srgbClr val="FFFF00"/>
                </a:solidFill>
              </a:rPr>
              <a:t>2025</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608418"/>
            <a:ext cx="8946541" cy="4195481"/>
          </a:xfrm>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“no charge” if the cost is $0.  Do not leave any price lines blank. </a:t>
            </a:r>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State-Supplied Price Sheet.</a:t>
            </a:r>
          </a:p>
          <a:p>
            <a:r>
              <a:rPr lang="en-US" dirty="0" smtClean="0"/>
              <a:t>Do not add additional language, assumptions, or fees on the State-Supplied Price Sheet. Do not add or remove any price lines.</a:t>
            </a:r>
          </a:p>
          <a:p>
            <a:r>
              <a:rPr lang="en-US" dirty="0" smtClean="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a:bodyPr>
          <a:lstStyle/>
          <a:p>
            <a:pPr lvl="1"/>
            <a:r>
              <a:rPr lang="en-US" dirty="0" smtClean="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a:t>
            </a:r>
            <a:r>
              <a:rPr lang="en-US" dirty="0" smtClean="0"/>
              <a:t>Sheet or the Quote </a:t>
            </a:r>
            <a:r>
              <a:rPr lang="en-US" dirty="0"/>
              <a:t>may be deemed non-responsive. Indicate “$0” if the cost is $0.  Do not leave any price lines blank. The State is aware a “$0” input will auto populate a dash (-) on </a:t>
            </a:r>
            <a:r>
              <a:rPr lang="en-US" dirty="0" smtClean="0"/>
              <a:t>the State-Supplied Price Sheet</a:t>
            </a:r>
            <a:r>
              <a:rPr lang="en-US" dirty="0"/>
              <a:t>, and the State will deem this answer </a:t>
            </a:r>
            <a:r>
              <a:rPr lang="en-US" dirty="0" smtClean="0"/>
              <a:t>responsive. </a:t>
            </a:r>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smtClean="0"/>
              <a:t>The State-Supplied 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80026" y="528225"/>
            <a:ext cx="11417527" cy="5754143"/>
          </a:xfrm>
          <a:prstGeom prst="rect">
            <a:avLst/>
          </a:prstGeo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64821" y="690282"/>
            <a:ext cx="10572482" cy="531418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3237" y="1201998"/>
            <a:ext cx="10326689" cy="1400530"/>
          </a:xfrm>
        </p:spPr>
        <p:txBody>
          <a:bodyPr/>
          <a:lstStyle/>
          <a:p>
            <a:r>
              <a:rPr lang="en-US" sz="5400" dirty="0" smtClean="0"/>
              <a:t>THANK YOU FOR ATTENDING</a:t>
            </a:r>
            <a:endParaRPr lang="en-US" sz="5400"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413237" y="3181162"/>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January 24, 2025</a:t>
            </a:r>
            <a:endParaRPr lang="en-US" sz="4000" dirty="0" smtClean="0"/>
          </a:p>
          <a:p>
            <a:endParaRPr lang="en-US" sz="4000" dirty="0"/>
          </a:p>
          <a:p>
            <a:r>
              <a:rPr lang="en-US" sz="4000" dirty="0"/>
              <a:t>Quotes due by 2pm </a:t>
            </a:r>
            <a:r>
              <a:rPr lang="en-US" sz="4000" dirty="0" smtClean="0"/>
              <a:t>March 7</a:t>
            </a:r>
            <a:r>
              <a:rPr lang="en-US" sz="4000" dirty="0" smtClean="0"/>
              <a:t>, </a:t>
            </a:r>
            <a:r>
              <a:rPr lang="en-US" sz="4000" dirty="0" smtClean="0"/>
              <a:t>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UHEEMK3J3FEE-1573984473-718</_dlc_DocId>
    <_dlc_DocIdUrl xmlns="d4e5d782-6a70-4577-82ee-b2c87f6aa0d2">
      <Url>http://treassp19/sites/purchase/NJSTART Document Templates/_layouts/15/DocIdRedir.aspx?ID=UHEEMK3J3FEE-1573984473-718</Url>
      <Description>UHEEMK3J3FEE-1573984473-718</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http://schemas.microsoft.com/office/infopath/2007/PartnerControls"/>
    <ds:schemaRef ds:uri="http://purl.org/dc/elements/1.1/"/>
    <ds:schemaRef ds:uri="http://schemas.microsoft.com/office/2006/metadata/properties"/>
    <ds:schemaRef ds:uri="http://schemas.microsoft.com/office/2006/documentManagement/types"/>
    <ds:schemaRef ds:uri="d4e5d782-6a70-4577-82ee-b2c87f6aa0d2"/>
    <ds:schemaRef ds:uri="http://purl.org/dc/terms/"/>
    <ds:schemaRef ds:uri="http://schemas.openxmlformats.org/package/2006/metadata/core-properties"/>
    <ds:schemaRef ds:uri="http://purl.org/dc/dcmitype/"/>
    <ds:schemaRef ds:uri="4a2393ed-911e-4c9b-9d18-84f1fe0b670e"/>
    <ds:schemaRef ds:uri="http://schemas.microsoft.com/sharepoint/v3"/>
    <ds:schemaRef ds:uri="http://www.w3.org/XML/1998/namespace"/>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1122</TotalTime>
  <Words>901</Words>
  <Application>Microsoft Office PowerPoint</Application>
  <PresentationFormat>Widescreen</PresentationFormat>
  <Paragraphs>56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T2555 – Internet-Based Patient Safety Adverse Event Reporting System (DOH) 25DPP01119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Song, GeunAh [TREAS]</cp:lastModifiedBy>
  <cp:revision>61</cp:revision>
  <cp:lastPrinted>2020-02-11T14:28:14Z</cp:lastPrinted>
  <dcterms:created xsi:type="dcterms:W3CDTF">2020-01-31T19:31:42Z</dcterms:created>
  <dcterms:modified xsi:type="dcterms:W3CDTF">2024-12-24T14:14:29Z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3e773f48-7e95-4d23-bfed-4e97e5cd713f</vt:lpwstr>
  </property>
  <property fmtid="{D5CDD505-2E9C-101B-9397-08002B2CF9AE}" pid="4" name="URL">
    <vt:lpwstr/>
  </property>
  <property fmtid="{D5CDD505-2E9C-101B-9397-08002B2CF9AE}" pid="5" name="DocumentSetDescription">
    <vt:lpwstr/>
  </property>
</Properties>
</file>