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5"/>
  </p:sldMasterIdLst>
  <p:sldIdLst>
    <p:sldId id="256" r:id="rId6"/>
    <p:sldId id="257" r:id="rId7"/>
    <p:sldId id="260" r:id="rId8"/>
    <p:sldId id="270" r:id="rId9"/>
    <p:sldId id="271" r:id="rId10"/>
    <p:sldId id="277" r:id="rId11"/>
    <p:sldId id="278" r:id="rId12"/>
    <p:sldId id="276" r:id="rId13"/>
    <p:sldId id="272" r:id="rId14"/>
    <p:sldId id="279" r:id="rId15"/>
    <p:sldId id="275" r:id="rId16"/>
    <p:sldId id="274" r:id="rId17"/>
    <p:sldId id="268" r:id="rId18"/>
    <p:sldId id="269" r:id="rId19"/>
    <p:sldId id="273" r:id="rId20"/>
    <p:sldId id="267" r:id="rId21"/>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1" d="100"/>
          <a:sy n="111" d="100"/>
        </p:scale>
        <p:origin x="534" y="96"/>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heme" Target="theme/theme1.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1/7/2026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1/7/2026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1/7/2026</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1/7/2026</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1/7/2026</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1/7/2026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1/7/2026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1/7/2026</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1/7/2026</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1/7/2026</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mailto:T3030EquipmentMasterLease@treas.nj.gov"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6649"/>
            <a:ext cx="8825658" cy="4485736"/>
          </a:xfrm>
        </p:spPr>
        <p:txBody>
          <a:bodyPr/>
          <a:lstStyle/>
          <a:p>
            <a:r>
              <a:rPr lang="en-US" sz="4800" dirty="0"/>
              <a:t>Optional Pre-Quote Conference</a:t>
            </a:r>
            <a:br>
              <a:rPr lang="en-US" sz="4800" dirty="0"/>
            </a:br>
            <a:r>
              <a:rPr lang="en-US" sz="4800" dirty="0"/>
              <a:t>T3030 Equipment Master Lease Purchasing Financing Facility</a:t>
            </a:r>
            <a:br>
              <a:rPr lang="en-US" sz="4800" dirty="0"/>
            </a:br>
            <a:r>
              <a:rPr lang="en-US" sz="4800" dirty="0"/>
              <a:t>25DPP01105</a:t>
            </a:r>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a:t>Q&amp;a due by 2pm   February 19, 2026</a:t>
            </a:r>
          </a:p>
          <a:p>
            <a:r>
              <a:rPr lang="en-US" sz="2800" dirty="0"/>
              <a:t>Quotes due by 2pm date  March 17, 2026</a:t>
            </a:r>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fontScale="92500" lnSpcReduction="20000"/>
          </a:bodyPr>
          <a:lstStyle/>
          <a:p>
            <a:r>
              <a:rPr lang="en-US" dirty="0"/>
              <a:t>Please sign in by entering your name, company, and email in the Microsoft Teams chat window. </a:t>
            </a:r>
          </a:p>
          <a:p>
            <a:pPr lvl="1"/>
            <a:r>
              <a:rPr lang="en-US" dirty="0"/>
              <a:t>A list of attendees and these slides will be posted to NJSTART. </a:t>
            </a:r>
          </a:p>
          <a:p>
            <a:r>
              <a:rPr lang="en-US" dirty="0"/>
              <a:t>Please note this conference is being recorded. </a:t>
            </a:r>
          </a:p>
          <a:p>
            <a:r>
              <a:rPr lang="en-US" dirty="0"/>
              <a:t>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email support: </a:t>
            </a:r>
            <a:r>
              <a:rPr lang="en-US" b="1" dirty="0"/>
              <a:t>njstart@treas.nj.gov</a:t>
            </a:r>
            <a:br>
              <a:rPr lang="en-US" dirty="0"/>
            </a:br>
            <a:r>
              <a:rPr lang="en-US" dirty="0"/>
              <a:t>NJSTART Vendor phone support – (609) 341-3500 Staffed Monday to Friday 8:30 a.m. to 4:30 p.m.</a:t>
            </a:r>
          </a:p>
          <a:p>
            <a:pPr lvl="1"/>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pPr algn="just"/>
            <a:r>
              <a:rPr lang="en-US" dirty="0"/>
              <a:t>The purpose of this conference is to address procedural questions only regarding the Bid Solicitation and Quote submission requirements. </a:t>
            </a:r>
          </a:p>
          <a:p>
            <a:pPr algn="just"/>
            <a:r>
              <a:rPr lang="en-US" dirty="0"/>
              <a:t>No questions relating to the Scope of Work or the services or products required in the Bid Solicitation will be addressed. Vendors should utilize the Q&amp;A Tab of the Bid Solicitation in NJSTART to submit those questions electronically.</a:t>
            </a:r>
          </a:p>
          <a:p>
            <a:pPr lvl="0" algn="just"/>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4293" y="1459647"/>
            <a:ext cx="8946541" cy="4429525"/>
          </a:xfrm>
        </p:spPr>
        <p:txBody>
          <a:bodyPr>
            <a:noAutofit/>
          </a:bodyPr>
          <a:lstStyle/>
          <a:p>
            <a:r>
              <a:rPr lang="en-US" sz="2400" dirty="0"/>
              <a:t>Cover page: Submission dates and set-aside requirements (not applicable)</a:t>
            </a:r>
          </a:p>
          <a:p>
            <a:r>
              <a:rPr lang="en-US" sz="2400" dirty="0"/>
              <a:t>Section 1: Introduction and Summary of the Bid Solicitation</a:t>
            </a:r>
          </a:p>
          <a:p>
            <a:r>
              <a:rPr lang="en-US" sz="2400" dirty="0"/>
              <a:t>Section 2: Pre-Quote Submission Information e-Q&amp;A, exceptions to the SSTC, Bid Amendments)</a:t>
            </a:r>
          </a:p>
          <a:p>
            <a:r>
              <a:rPr lang="en-US" sz="2400" dirty="0"/>
              <a:t>Section 3: Quote Submission Requirements (forms, technical response, State-Supplied Price Sheet Instructions)</a:t>
            </a:r>
          </a:p>
          <a:p>
            <a:r>
              <a:rPr lang="en-US" sz="2400" dirty="0"/>
              <a:t>Section 4: Scope of Work</a:t>
            </a:r>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a:bodyPr>
          <a:lstStyle/>
          <a:p>
            <a:r>
              <a:rPr lang="en-US" sz="2400" dirty="0"/>
              <a:t>Section 5: General Contract Terms</a:t>
            </a:r>
          </a:p>
          <a:p>
            <a:r>
              <a:rPr lang="en-US" sz="2400" dirty="0"/>
              <a:t>Section 6: Data Security Requirements</a:t>
            </a:r>
          </a:p>
          <a:p>
            <a:r>
              <a:rPr lang="en-US" sz="2400" dirty="0"/>
              <a:t>Section 7: Modifications to the State of New Jersey Standard Terms and Conditions (SSTC)</a:t>
            </a:r>
          </a:p>
          <a:p>
            <a:r>
              <a:rPr lang="en-US" sz="2400" dirty="0"/>
              <a:t>Section 8: Quote Evaluation and Award</a:t>
            </a:r>
          </a:p>
          <a:p>
            <a:r>
              <a:rPr lang="en-US" sz="2400" dirty="0"/>
              <a:t>Section 9: Glossary</a:t>
            </a:r>
          </a:p>
          <a:p>
            <a:r>
              <a:rPr lang="en-US" sz="2400" dirty="0"/>
              <a:t>Attachment 1:  Terms and Conditions for T3030 Equipment Master Lease</a:t>
            </a:r>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2000"/>
                                        <p:tgtEl>
                                          <p:spTgt spid="3">
                                            <p:txEl>
                                              <p:pRg st="4" end="4"/>
                                            </p:txEl>
                                          </p:spTgt>
                                        </p:tgtEl>
                                      </p:cBhvr>
                                    </p:animEffect>
                                    <p:anim calcmode="lin" valueType="num">
                                      <p:cBhvr>
                                        <p:cTn id="36"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par>
                    <p:cTn id="38" fill="hold">
                      <p:stCondLst>
                        <p:cond delay="indefinite"/>
                      </p:stCondLst>
                      <p:childTnLst>
                        <p:par>
                          <p:cTn id="39" fill="hold">
                            <p:stCondLst>
                              <p:cond delay="0"/>
                            </p:stCondLst>
                            <p:childTnLst>
                              <p:par>
                                <p:cTn id="40" presetID="45" presetClass="entr" presetSubtype="0"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fade">
                                      <p:cBhvr>
                                        <p:cTn id="42" dur="2000"/>
                                        <p:tgtEl>
                                          <p:spTgt spid="3">
                                            <p:txEl>
                                              <p:pRg st="5" end="5"/>
                                            </p:txEl>
                                          </p:spTgt>
                                        </p:tgtEl>
                                      </p:cBhvr>
                                    </p:animEffect>
                                    <p:anim calcmode="lin" valueType="num">
                                      <p:cBhvr>
                                        <p:cTn id="43"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44" dur="20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E3FAF9-6ECE-6920-B827-05931B4D2CC9}"/>
              </a:ext>
            </a:extLst>
          </p:cNvPr>
          <p:cNvSpPr>
            <a:spLocks noGrp="1"/>
          </p:cNvSpPr>
          <p:nvPr>
            <p:ph type="title"/>
          </p:nvPr>
        </p:nvSpPr>
        <p:spPr/>
        <p:txBody>
          <a:bodyPr/>
          <a:lstStyle/>
          <a:p>
            <a:r>
              <a:rPr lang="en-US" dirty="0"/>
              <a:t>SECTION 2.1 QUESTION AND ANSWER PERIOD – GENERAL QUESTIONS</a:t>
            </a:r>
          </a:p>
        </p:txBody>
      </p:sp>
      <p:sp>
        <p:nvSpPr>
          <p:cNvPr id="3" name="Content Placeholder 2">
            <a:extLst>
              <a:ext uri="{FF2B5EF4-FFF2-40B4-BE49-F238E27FC236}">
                <a16:creationId xmlns:a16="http://schemas.microsoft.com/office/drawing/2014/main" id="{63AEDF06-8C7C-3447-809C-B086E49E73CB}"/>
              </a:ext>
            </a:extLst>
          </p:cNvPr>
          <p:cNvSpPr>
            <a:spLocks noGrp="1"/>
          </p:cNvSpPr>
          <p:nvPr>
            <p:ph idx="1"/>
          </p:nvPr>
        </p:nvSpPr>
        <p:spPr>
          <a:xfrm>
            <a:off x="1103312" y="2622884"/>
            <a:ext cx="8946541" cy="3625515"/>
          </a:xfrm>
        </p:spPr>
        <p:txBody>
          <a:bodyPr/>
          <a:lstStyle/>
          <a:p>
            <a:pPr algn="just"/>
            <a:r>
              <a:rPr lang="en-US" dirty="0"/>
              <a:t>The Division will only accept questions electronically through the Q&amp;A tab in NJSTART.  </a:t>
            </a:r>
          </a:p>
          <a:p>
            <a:pPr algn="just"/>
            <a:r>
              <a:rPr lang="en-US" dirty="0"/>
              <a:t>Questions should be asked in consecutive order, from beginning to end, following the organization of the Bid Solicitation and if applicable, the Master Equipment Lease Purchase Agreement.</a:t>
            </a:r>
          </a:p>
        </p:txBody>
      </p:sp>
    </p:spTree>
    <p:extLst>
      <p:ext uri="{BB962C8B-B14F-4D97-AF65-F5344CB8AC3E}">
        <p14:creationId xmlns:p14="http://schemas.microsoft.com/office/powerpoint/2010/main" val="3565976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CCAB13-80C8-CF09-3527-9CD8E3A740E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EE0E173-5842-2E81-1089-E46A9AEC2556}"/>
              </a:ext>
            </a:extLst>
          </p:cNvPr>
          <p:cNvSpPr>
            <a:spLocks noGrp="1"/>
          </p:cNvSpPr>
          <p:nvPr>
            <p:ph type="title"/>
          </p:nvPr>
        </p:nvSpPr>
        <p:spPr/>
        <p:txBody>
          <a:bodyPr/>
          <a:lstStyle/>
          <a:p>
            <a:r>
              <a:rPr lang="en-US" dirty="0"/>
              <a:t>SECTION 2.1 QUESTION AND ANSWER PERIOD – MASTER LEASE</a:t>
            </a:r>
          </a:p>
        </p:txBody>
      </p:sp>
      <p:sp>
        <p:nvSpPr>
          <p:cNvPr id="3" name="Content Placeholder 2">
            <a:extLst>
              <a:ext uri="{FF2B5EF4-FFF2-40B4-BE49-F238E27FC236}">
                <a16:creationId xmlns:a16="http://schemas.microsoft.com/office/drawing/2014/main" id="{BF9C20FE-3A06-5098-C094-6E99B5FD93FD}"/>
              </a:ext>
            </a:extLst>
          </p:cNvPr>
          <p:cNvSpPr>
            <a:spLocks noGrp="1"/>
          </p:cNvSpPr>
          <p:nvPr>
            <p:ph idx="1"/>
          </p:nvPr>
        </p:nvSpPr>
        <p:spPr>
          <a:xfrm>
            <a:off x="1103312" y="2052918"/>
            <a:ext cx="9404722" cy="4352364"/>
          </a:xfrm>
        </p:spPr>
        <p:txBody>
          <a:bodyPr>
            <a:normAutofit fontScale="85000" lnSpcReduction="10000"/>
          </a:bodyPr>
          <a:lstStyle/>
          <a:p>
            <a:pPr algn="just"/>
            <a:r>
              <a:rPr lang="en-US" dirty="0"/>
              <a:t>Bidders should review Appendix 1 – State Master Equipment Lease Purchase Agreement, including all of its exhibits and </a:t>
            </a:r>
            <a:r>
              <a:rPr lang="en-US" dirty="0">
                <a:solidFill>
                  <a:srgbClr val="FFFF00"/>
                </a:solidFill>
              </a:rPr>
              <a:t>MUST</a:t>
            </a:r>
            <a:r>
              <a:rPr lang="en-US" dirty="0"/>
              <a:t> provide proposed changes during the Q&amp;A period to email: </a:t>
            </a:r>
            <a:r>
              <a:rPr lang="en-US" dirty="0">
                <a:solidFill>
                  <a:srgbClr val="FFFF00"/>
                </a:solidFill>
                <a:hlinkClick r:id="rId2"/>
              </a:rPr>
              <a:t>T3030EquipmentMasterLease@treas.nj.gov</a:t>
            </a:r>
            <a:r>
              <a:rPr lang="en-US" dirty="0"/>
              <a:t>.</a:t>
            </a:r>
            <a:r>
              <a:rPr lang="en-US" dirty="0">
                <a:solidFill>
                  <a:srgbClr val="FFFF00"/>
                </a:solidFill>
              </a:rPr>
              <a:t>  </a:t>
            </a:r>
          </a:p>
          <a:p>
            <a:pPr algn="just"/>
            <a:r>
              <a:rPr lang="en-US" dirty="0"/>
              <a:t>Proposed edits to the State Master Equipment Lease Purchase Agreement must be submitted in </a:t>
            </a:r>
            <a:r>
              <a:rPr lang="en-US" u="sng" dirty="0">
                <a:solidFill>
                  <a:srgbClr val="FF0000"/>
                </a:solidFill>
              </a:rPr>
              <a:t>REDLINE </a:t>
            </a:r>
            <a:r>
              <a:rPr lang="en-US" dirty="0"/>
              <a:t>on the draft State Master Equipment Lease Purchase Agreement.  Any explanation regarding the proposed change should be provided in a comment bubble.</a:t>
            </a:r>
          </a:p>
          <a:p>
            <a:pPr algn="just"/>
            <a:r>
              <a:rPr lang="en-US" dirty="0"/>
              <a:t>Acceptance or rejection of the proposed edits to the Master Equipment Lease Purchase Agreement is at the sole discretion of the Office of Public Finance.</a:t>
            </a:r>
          </a:p>
          <a:p>
            <a:pPr algn="just"/>
            <a:r>
              <a:rPr lang="en-US" dirty="0"/>
              <a:t>If a Bidder proposes a change to the State Master Equipment Lease Purchase Agreement in its Quote that was not proposed during the Q&amp;A period, the change will not be accepted, and the Quote may be deemed non-responsive. </a:t>
            </a:r>
          </a:p>
          <a:p>
            <a:pPr algn="just"/>
            <a:r>
              <a:rPr lang="en-US" dirty="0">
                <a:solidFill>
                  <a:srgbClr val="FFFF00"/>
                </a:solidFill>
              </a:rPr>
              <a:t>Please note: ONLY changes to the Master Equipment Lease Purchase Agreement will be accepted via email.  ALL OTHER QUESTIONS MUST BE SUBMITTED ON THE Q&amp;A TAB IN NJSTART.</a:t>
            </a:r>
          </a:p>
          <a:p>
            <a:endParaRPr lang="en-US" dirty="0">
              <a:solidFill>
                <a:srgbClr val="FFFF00"/>
              </a:solidFill>
            </a:endParaRPr>
          </a:p>
        </p:txBody>
      </p:sp>
    </p:spTree>
    <p:extLst>
      <p:ext uri="{BB962C8B-B14F-4D97-AF65-F5344CB8AC3E}">
        <p14:creationId xmlns:p14="http://schemas.microsoft.com/office/powerpoint/2010/main" val="34588505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6EEA07-D9A9-61BE-BF4B-DAA2842C2B18}"/>
              </a:ext>
            </a:extLst>
          </p:cNvPr>
          <p:cNvSpPr>
            <a:spLocks noGrp="1"/>
          </p:cNvSpPr>
          <p:nvPr>
            <p:ph type="title"/>
          </p:nvPr>
        </p:nvSpPr>
        <p:spPr/>
        <p:txBody>
          <a:bodyPr/>
          <a:lstStyle/>
          <a:p>
            <a:r>
              <a:rPr lang="en-US" dirty="0"/>
              <a:t>Section 3: Quote Submission Requirements</a:t>
            </a:r>
          </a:p>
        </p:txBody>
      </p:sp>
      <p:sp>
        <p:nvSpPr>
          <p:cNvPr id="3" name="Content Placeholder 2">
            <a:extLst>
              <a:ext uri="{FF2B5EF4-FFF2-40B4-BE49-F238E27FC236}">
                <a16:creationId xmlns:a16="http://schemas.microsoft.com/office/drawing/2014/main" id="{C78C04D9-13CD-E4E0-51C3-3022D8BCC8A2}"/>
              </a:ext>
            </a:extLst>
          </p:cNvPr>
          <p:cNvSpPr>
            <a:spLocks noGrp="1"/>
          </p:cNvSpPr>
          <p:nvPr>
            <p:ph idx="1"/>
          </p:nvPr>
        </p:nvSpPr>
        <p:spPr/>
        <p:txBody>
          <a:bodyPr>
            <a:normAutofit fontScale="92500" lnSpcReduction="10000"/>
          </a:bodyPr>
          <a:lstStyle/>
          <a:p>
            <a:r>
              <a:rPr lang="en-US" dirty="0"/>
              <a:t>3.13.1- Offer and Acceptance – SHOULD</a:t>
            </a:r>
          </a:p>
          <a:p>
            <a:r>
              <a:rPr lang="en-US" dirty="0">
                <a:solidFill>
                  <a:srgbClr val="FFFF00"/>
                </a:solidFill>
              </a:rPr>
              <a:t>3.13.2 – Ownership Disclosure Form - SHALL (MUST)</a:t>
            </a:r>
          </a:p>
          <a:p>
            <a:r>
              <a:rPr lang="en-US" dirty="0"/>
              <a:t>3.13.3 – Disclosure of Investment Activities in Iran Form – SHOULD</a:t>
            </a:r>
          </a:p>
          <a:p>
            <a:r>
              <a:rPr lang="en-US" dirty="0"/>
              <a:t>3.13.4 – Disclosure of Investigations and Other Actions Involving Bidder Form – SHOULD</a:t>
            </a:r>
          </a:p>
          <a:p>
            <a:r>
              <a:rPr lang="en-US" dirty="0"/>
              <a:t>3.13.5 – Macbride Principles Form – SHOULD</a:t>
            </a:r>
          </a:p>
          <a:p>
            <a:r>
              <a:rPr lang="en-US" dirty="0"/>
              <a:t>3.13.7 – Confidentiality/Commitment To Defend – SHOULD</a:t>
            </a:r>
          </a:p>
          <a:p>
            <a:r>
              <a:rPr lang="en-US" dirty="0">
                <a:solidFill>
                  <a:srgbClr val="FFFF00"/>
                </a:solidFill>
              </a:rPr>
              <a:t>3.13.10 – Affirmative Action – SHALL (MUST)</a:t>
            </a:r>
          </a:p>
          <a:p>
            <a:r>
              <a:rPr lang="en-US" dirty="0">
                <a:solidFill>
                  <a:srgbClr val="FFFF00"/>
                </a:solidFill>
              </a:rPr>
              <a:t>3.13.13 – Business Registration – SHALL (MUST)</a:t>
            </a:r>
          </a:p>
          <a:p>
            <a:r>
              <a:rPr lang="en-US" dirty="0"/>
              <a:t>3.13.14 – Certification of Non-Involvement in Prohibited Activities Russia or Belarus - SHOULD</a:t>
            </a:r>
          </a:p>
        </p:txBody>
      </p:sp>
    </p:spTree>
    <p:extLst>
      <p:ext uri="{BB962C8B-B14F-4D97-AF65-F5344CB8AC3E}">
        <p14:creationId xmlns:p14="http://schemas.microsoft.com/office/powerpoint/2010/main" val="19054020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452718"/>
            <a:ext cx="9654336" cy="802341"/>
          </a:xfrm>
        </p:spPr>
        <p:txBody>
          <a:bodyPr/>
          <a:lstStyle/>
          <a:p>
            <a:r>
              <a:rPr lang="en-US" sz="3600" dirty="0"/>
              <a:t>Section 3.26 PRICE SHEET INSTRUCTIONS</a:t>
            </a:r>
          </a:p>
        </p:txBody>
      </p:sp>
      <p:sp>
        <p:nvSpPr>
          <p:cNvPr id="3" name="Content Placeholder 2"/>
          <p:cNvSpPr>
            <a:spLocks noGrp="1"/>
          </p:cNvSpPr>
          <p:nvPr>
            <p:ph idx="1"/>
          </p:nvPr>
        </p:nvSpPr>
        <p:spPr>
          <a:xfrm>
            <a:off x="744723" y="1255060"/>
            <a:ext cx="9654336" cy="5150222"/>
          </a:xfrm>
        </p:spPr>
        <p:txBody>
          <a:bodyPr>
            <a:normAutofit fontScale="70000" lnSpcReduction="20000"/>
          </a:bodyPr>
          <a:lstStyle/>
          <a:p>
            <a:pPr algn="just"/>
            <a:r>
              <a:rPr lang="en-US" dirty="0"/>
              <a:t>Any fees or expenses of the Lessor shall be included within the interest rates on the State-Supplied Price Sheet for price line numbers 1 through 3.  Refer to Sections 4.4 Interest Rate and 4.8 Payment by the State to the Lessor, when completing these price lines.</a:t>
            </a:r>
          </a:p>
          <a:p>
            <a:pPr lvl="0" algn="just"/>
            <a:r>
              <a:rPr lang="en-US" dirty="0"/>
              <a:t>Seven (7) to ten (10) business days before the Quote Opening Date via Bid Amendment in NJSTART, the State will post a screenshot of the 490 SOFR Curve on the Bloomberg Service. The shortcut code to reach this 490 SOFR Curve is “ICVS 490”. This reference is provided so all Bidders are utilizing the same SOFR Swap Rate when preparing a price quote.  Please see Appendix 6 of the Master Lease - 490 SOFR Curve (SAMPLE). </a:t>
            </a:r>
          </a:p>
          <a:p>
            <a:pPr lvl="0" algn="just"/>
            <a:r>
              <a:rPr lang="en-US" dirty="0"/>
              <a:t>The Bidder must insert the percentage of the appropriate SOFR Swap Rate as a </a:t>
            </a:r>
            <a:r>
              <a:rPr lang="en-US" u="sng" dirty="0"/>
              <a:t>firm fixed price</a:t>
            </a:r>
            <a:r>
              <a:rPr lang="en-US" dirty="0"/>
              <a:t> in all price lines on the State-Supplied Price Sheet. This may be done as either a discount or premium to the SOFR Swap Index. The Bidder should make certain that the financing rate is presented as a percentage of the appropriate SOFR Swap Rate and not as an interest rate. Bidders may also submit a spread on the price line provided. The spread should be presented in basis points (bp). </a:t>
            </a:r>
          </a:p>
          <a:p>
            <a:pPr lvl="0" algn="just"/>
            <a:r>
              <a:rPr lang="en-US" dirty="0"/>
              <a:t>For each interest rate quote provided in the preparation of a price quote, the Bidder must refer to the corresponding bid SOFR Swap Rate as referenced on the 490 SOFR Curve swap rate on Bloomberg Service ICVS 490. That is, the interest rate quote referenced to for the 3-year term must be based off the 3-year bid SOFR Swap Rate; the interest rate quote referenced to for the 4-year term must be based off the 4-year bid SOFR Swap Rate; and the interest rate quote referenced to for the 5-year term must be based off the 5-year bid SOFR Swap Rate.  Please round all percentages to four (4) decimal places.</a:t>
            </a:r>
          </a:p>
          <a:p>
            <a:pPr algn="just"/>
            <a:r>
              <a:rPr lang="en-US" dirty="0"/>
              <a:t>Bidders should disclose their internal policies, including any restrictions, regarding financing Soft Costs. (See Section 4.12 of the Bid Solicitation and State-Supplied Price Sheet).   Soft Costs are items such as software/hardware maintenance, programming, design and training, that are usually small additions to the price of the Equipment.</a:t>
            </a:r>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FBE7E3-4E20-74C5-FB76-FF5D02F29B9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7604234-CEBB-51E3-D6FD-4B867522D70E}"/>
              </a:ext>
            </a:extLst>
          </p:cNvPr>
          <p:cNvSpPr>
            <a:spLocks noGrp="1"/>
          </p:cNvSpPr>
          <p:nvPr>
            <p:ph type="title"/>
          </p:nvPr>
        </p:nvSpPr>
        <p:spPr/>
        <p:txBody>
          <a:bodyPr/>
          <a:lstStyle/>
          <a:p>
            <a:r>
              <a:rPr lang="en-US" dirty="0"/>
              <a:t>PRICE SHEET PITFALLS</a:t>
            </a:r>
          </a:p>
        </p:txBody>
      </p:sp>
      <p:sp>
        <p:nvSpPr>
          <p:cNvPr id="3" name="Content Placeholder 2">
            <a:extLst>
              <a:ext uri="{FF2B5EF4-FFF2-40B4-BE49-F238E27FC236}">
                <a16:creationId xmlns:a16="http://schemas.microsoft.com/office/drawing/2014/main" id="{95962237-6254-1331-8A4F-E885E7E49EA8}"/>
              </a:ext>
            </a:extLst>
          </p:cNvPr>
          <p:cNvSpPr>
            <a:spLocks noGrp="1"/>
          </p:cNvSpPr>
          <p:nvPr>
            <p:ph idx="1"/>
          </p:nvPr>
        </p:nvSpPr>
        <p:spPr>
          <a:xfrm>
            <a:off x="1104293" y="1627414"/>
            <a:ext cx="9240978" cy="4421315"/>
          </a:xfrm>
        </p:spPr>
        <p:txBody>
          <a:bodyPr>
            <a:normAutofit fontScale="85000" lnSpcReduction="10000"/>
          </a:bodyPr>
          <a:lstStyle/>
          <a:p>
            <a:pPr algn="just"/>
            <a:r>
              <a:rPr lang="en-US" dirty="0"/>
              <a:t>Complete all required price lines on the State-Supplied Price Sheet pursuant to the Bid Solicitation instructions or Quote may be deemed non-responsive. Indicate “</a:t>
            </a:r>
            <a:r>
              <a:rPr lang="en-US" b="1" u="sng" dirty="0"/>
              <a:t>no charge</a:t>
            </a:r>
            <a:r>
              <a:rPr lang="en-US" dirty="0"/>
              <a:t>” if the cost is $0.  Do not leave any price line blank. </a:t>
            </a:r>
          </a:p>
          <a:p>
            <a:pPr algn="just"/>
            <a:r>
              <a:rPr lang="en-US" dirty="0"/>
              <a:t>The State-Supplied Price Sheet must be completed in its entirety with no lines added or removed, or include additional language, assumptions or fees.</a:t>
            </a:r>
          </a:p>
          <a:p>
            <a:pPr algn="just"/>
            <a:r>
              <a:rPr lang="en-US" dirty="0"/>
              <a:t>Do not make formatting changes to the State-Supplied Price Sheet.  If the price line requires a dollar amount, don’t change it to a percentage, or vice versa. If the price line includes 4 decimal places, don’t change the settings to allow 5 decimals.  </a:t>
            </a:r>
          </a:p>
          <a:p>
            <a:pPr algn="just"/>
            <a:r>
              <a:rPr lang="en-US" dirty="0"/>
              <a:t>Confirm that you have completed </a:t>
            </a:r>
            <a:r>
              <a:rPr lang="en-US" b="1" u="sng" dirty="0"/>
              <a:t>all tabs </a:t>
            </a:r>
            <a:r>
              <a:rPr lang="en-US" dirty="0"/>
              <a:t>on the State-Supplied Price Sheet.</a:t>
            </a:r>
          </a:p>
          <a:p>
            <a:pPr algn="just"/>
            <a:r>
              <a:rPr lang="en-US" dirty="0"/>
              <a:t>Confirm you have completed the proper version of the State-Supplied Price Sheet; it may have been revised via Bid Amendment.</a:t>
            </a:r>
          </a:p>
          <a:p>
            <a:pPr algn="just"/>
            <a:r>
              <a:rPr lang="en-US" dirty="0"/>
              <a:t>Submitting a State-Supplied Price Sheet in a format other than the supplied Excel document can lead to a price sheet being deemed non-responsive when the information in a cell cannot be confirmed by the Bureau.</a:t>
            </a:r>
          </a:p>
          <a:p>
            <a:endParaRPr lang="en-US" dirty="0"/>
          </a:p>
          <a:p>
            <a:endParaRPr lang="en-US" dirty="0"/>
          </a:p>
          <a:p>
            <a:endParaRPr lang="en-US" dirty="0"/>
          </a:p>
        </p:txBody>
      </p:sp>
    </p:spTree>
    <p:extLst>
      <p:ext uri="{BB962C8B-B14F-4D97-AF65-F5344CB8AC3E}">
        <p14:creationId xmlns:p14="http://schemas.microsoft.com/office/powerpoint/2010/main" val="753057010"/>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HELPFUL TIPS &amp; REMINDERS</a:t>
            </a:r>
          </a:p>
        </p:txBody>
      </p:sp>
      <p:sp>
        <p:nvSpPr>
          <p:cNvPr id="3" name="Content Placeholder 2"/>
          <p:cNvSpPr>
            <a:spLocks noGrp="1"/>
          </p:cNvSpPr>
          <p:nvPr>
            <p:ph idx="1"/>
          </p:nvPr>
        </p:nvSpPr>
        <p:spPr>
          <a:xfrm>
            <a:off x="1103312" y="1340023"/>
            <a:ext cx="8946541" cy="4620985"/>
          </a:xfrm>
        </p:spPr>
        <p:txBody>
          <a:bodyPr>
            <a:normAutofit fontScale="85000" lnSpcReduction="10000"/>
          </a:bodyPr>
          <a:lstStyle/>
          <a:p>
            <a:pPr lvl="1"/>
            <a:endParaRPr lang="en-US" dirty="0"/>
          </a:p>
          <a:p>
            <a:pPr lvl="1" algn="just"/>
            <a:r>
              <a:rPr lang="en-US" dirty="0"/>
              <a:t>Review Bid Solicitation in its entirety and submit any questions prior to the deadline including exceptions to the Terms and Conditions for T3030 Equipment Master Lease. Updated documents will be posted in NJSTART and should be reviewed as posted.</a:t>
            </a:r>
          </a:p>
          <a:p>
            <a:pPr lvl="1" algn="just"/>
            <a:endParaRPr lang="en-US" dirty="0"/>
          </a:p>
          <a:p>
            <a:pPr lvl="1" algn="just"/>
            <a:r>
              <a:rPr lang="en-US" dirty="0"/>
              <a:t>Submit Quotes on time addressing all mandatory requirements (designated by “shall”) including forms. Quotes missing mandatory requirements may be deemed non-responsive.  Not submitting requested information (“should”) may impact the technical evaluation score.</a:t>
            </a:r>
          </a:p>
          <a:p>
            <a:pPr lvl="1" algn="just"/>
            <a:endParaRPr lang="en-US" dirty="0">
              <a:solidFill>
                <a:srgbClr val="FF0000"/>
              </a:solidFill>
            </a:endParaRPr>
          </a:p>
          <a:p>
            <a:pPr lvl="1" algn="just"/>
            <a:r>
              <a:rPr lang="en-US" dirty="0"/>
              <a:t>Be advised that this is NOT a Waiver or Delegated Purchasing Authority (“DPA”) procurement. The Quote may not be emailed, faxed, or hand-delivered.  The Quote may only be submitted through NJSTART.</a:t>
            </a:r>
          </a:p>
          <a:p>
            <a:pPr marL="457200" lvl="1" indent="0" algn="just">
              <a:buNone/>
            </a:pPr>
            <a:endParaRPr lang="en-US" dirty="0"/>
          </a:p>
          <a:p>
            <a:pPr lvl="1" algn="just"/>
            <a:r>
              <a:rPr lang="en-US" dirty="0"/>
              <a:t>Do not select “No Bid” on the NJSTART “General Tab” unless you are not intending to submit a bid. Your bid will not appear in the Bid Tab if this option is selected.</a:t>
            </a:r>
          </a:p>
          <a:p>
            <a:pPr marL="457200" lvl="1" indent="0">
              <a:buNone/>
            </a:pPr>
            <a:endParaRPr lang="en-US" dirty="0"/>
          </a:p>
        </p:txBody>
      </p:sp>
    </p:spTree>
    <p:extLst>
      <p:ext uri="{BB962C8B-B14F-4D97-AF65-F5344CB8AC3E}">
        <p14:creationId xmlns:p14="http://schemas.microsoft.com/office/powerpoint/2010/main" val="1640472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anim calcmode="lin" valueType="num">
                                      <p:cBhvr>
                                        <p:cTn id="8"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1" end="1"/>
                                            </p:txEl>
                                          </p:spTgt>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2000"/>
                                        <p:tgtEl>
                                          <p:spTgt spid="3">
                                            <p:txEl>
                                              <p:pRg st="3" end="3"/>
                                            </p:txEl>
                                          </p:spTgt>
                                        </p:tgtEl>
                                      </p:cBhvr>
                                    </p:animEffect>
                                    <p:anim calcmode="lin" valueType="num">
                                      <p:cBhvr>
                                        <p:cTn id="13"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14" dur="2000" fill="hold"/>
                                        <p:tgtEl>
                                          <p:spTgt spid="3">
                                            <p:txEl>
                                              <p:pRg st="3" end="3"/>
                                            </p:txEl>
                                          </p:spTgt>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animEffect transition="in" filter="fade">
                                      <p:cBhvr>
                                        <p:cTn id="17" dur="2000"/>
                                        <p:tgtEl>
                                          <p:spTgt spid="3">
                                            <p:txEl>
                                              <p:pRg st="5" end="5"/>
                                            </p:txEl>
                                          </p:spTgt>
                                        </p:tgtEl>
                                      </p:cBhvr>
                                    </p:animEffect>
                                    <p:anim calcmode="lin" valueType="num">
                                      <p:cBhvr>
                                        <p:cTn id="18"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19" dur="2000" fill="hold"/>
                                        <p:tgtEl>
                                          <p:spTgt spid="3">
                                            <p:txEl>
                                              <p:pRg st="5" end="5"/>
                                            </p:txEl>
                                          </p:spTgt>
                                        </p:tgtEl>
                                        <p:attrNameLst>
                                          <p:attrName>ppt_h</p:attrName>
                                        </p:attrNameLst>
                                      </p:cBhvr>
                                      <p:tavLst>
                                        <p:tav tm="0">
                                          <p:val>
                                            <p:strVal val="#ppt_h"/>
                                          </p:val>
                                        </p:tav>
                                        <p:tav tm="100000">
                                          <p:val>
                                            <p:strVal val="#ppt_h"/>
                                          </p:val>
                                        </p:tav>
                                      </p:tavLst>
                                    </p:anim>
                                  </p:childTnLst>
                                </p:cTn>
                              </p:par>
                              <p:par>
                                <p:cTn id="20" presetID="45" presetClass="entr" presetSubtype="0" fill="hold" grpId="0"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2000"/>
                                        <p:tgtEl>
                                          <p:spTgt spid="3">
                                            <p:txEl>
                                              <p:pRg st="7" end="7"/>
                                            </p:txEl>
                                          </p:spTgt>
                                        </p:tgtEl>
                                      </p:cBhvr>
                                    </p:animEffect>
                                    <p:anim calcmode="lin" valueType="num">
                                      <p:cBhvr>
                                        <p:cTn id="23"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24" dur="2000" fill="hold"/>
                                        <p:tgtEl>
                                          <p:spTgt spid="3">
                                            <p:txEl>
                                              <p:pRg st="7" end="7"/>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a:xfrm>
            <a:off x="1103312" y="1698172"/>
            <a:ext cx="9330645" cy="4778828"/>
          </a:xfrm>
        </p:spPr>
        <p:txBody>
          <a:bodyPr>
            <a:normAutofit fontScale="70000" lnSpcReduction="20000"/>
          </a:bodyPr>
          <a:lstStyle/>
          <a:p>
            <a:pPr algn="just"/>
            <a:r>
              <a:rPr lang="en-US" sz="2900" dirty="0"/>
              <a:t>Examples of additional language that may result in the quote being deemed non-responsive:</a:t>
            </a:r>
          </a:p>
          <a:p>
            <a:pPr lvl="1" algn="just"/>
            <a:r>
              <a:rPr lang="en-US" sz="2600"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lgn="just"/>
            <a:r>
              <a:rPr lang="en-US" sz="2600" dirty="0"/>
              <a:t>Vendor’s Quote is only valid for </a:t>
            </a:r>
            <a:r>
              <a:rPr lang="en-US" sz="2600" dirty="0">
                <a:solidFill>
                  <a:srgbClr val="FFFF00"/>
                </a:solidFill>
              </a:rPr>
              <a:t>XX</a:t>
            </a:r>
            <a:r>
              <a:rPr lang="en-US" sz="2600" dirty="0"/>
              <a:t> days.</a:t>
            </a:r>
          </a:p>
          <a:p>
            <a:pPr lvl="1" algn="just"/>
            <a:r>
              <a:rPr lang="en-US" sz="2600" dirty="0"/>
              <a:t>Vendor reserves the right to charge additional fees for services that require extensive time and effort.</a:t>
            </a:r>
          </a:p>
          <a:p>
            <a:pPr lvl="1" algn="just"/>
            <a:r>
              <a:rPr lang="en-US" sz="2600" dirty="0"/>
              <a:t>This Quote is a nonbinding expression of interest only and is not intended to create a binding commitment on either party unless and until a definitive agreement has been executed between the parties.</a:t>
            </a:r>
          </a:p>
          <a:p>
            <a:pPr lvl="1" algn="just"/>
            <a:r>
              <a:rPr lang="en-US" sz="2600"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pic>
        <p:nvPicPr>
          <p:cNvPr id="5" name="Picture 4">
            <a:extLst>
              <a:ext uri="{FF2B5EF4-FFF2-40B4-BE49-F238E27FC236}">
                <a16:creationId xmlns:a16="http://schemas.microsoft.com/office/drawing/2014/main" id="{1B1E80C5-365F-81F9-ECA7-9CAF20C3F241}"/>
              </a:ext>
            </a:extLst>
          </p:cNvPr>
          <p:cNvPicPr>
            <a:picLocks noChangeAspect="1"/>
          </p:cNvPicPr>
          <p:nvPr/>
        </p:nvPicPr>
        <p:blipFill>
          <a:blip r:embed="rId4"/>
          <a:stretch>
            <a:fillRect/>
          </a:stretch>
        </p:blipFill>
        <p:spPr>
          <a:xfrm>
            <a:off x="445347" y="232611"/>
            <a:ext cx="11329557" cy="6436777"/>
          </a:xfrm>
          <a:prstGeom prst="rect">
            <a:avLst/>
          </a:prstGeo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533A9CA-DCE9-17A8-2BE9-1DFB7E6160DD}"/>
              </a:ext>
            </a:extLst>
          </p:cNvPr>
          <p:cNvPicPr>
            <a:picLocks noChangeAspect="1"/>
          </p:cNvPicPr>
          <p:nvPr/>
        </p:nvPicPr>
        <p:blipFill>
          <a:blip r:embed="rId2"/>
          <a:stretch>
            <a:fillRect/>
          </a:stretch>
        </p:blipFill>
        <p:spPr>
          <a:xfrm>
            <a:off x="401054" y="296779"/>
            <a:ext cx="11373851" cy="6288505"/>
          </a:xfrm>
          <a:prstGeom prst="rect">
            <a:avLst/>
          </a:prstGeom>
        </p:spPr>
      </p:pic>
    </p:spTree>
    <p:extLst>
      <p:ext uri="{BB962C8B-B14F-4D97-AF65-F5344CB8AC3E}">
        <p14:creationId xmlns:p14="http://schemas.microsoft.com/office/powerpoint/2010/main" val="2870850160"/>
      </p:ext>
    </p:extLst>
  </p:cSld>
  <p:clrMapOvr>
    <a:masterClrMapping/>
  </p:clrMapOvr>
  <p:transition spd="med">
    <p:pull/>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4" name="Content Placeholder 3"/>
          <p:cNvPicPr>
            <a:picLocks noGrp="1" noChangeAspect="1"/>
          </p:cNvPicPr>
          <p:nvPr>
            <p:ph idx="1"/>
          </p:nvPr>
        </p:nvPicPr>
        <p:blipFill>
          <a:blip r:embed="rId2"/>
          <a:stretch>
            <a:fillRect/>
          </a:stretch>
        </p:blipFill>
        <p:spPr>
          <a:xfrm>
            <a:off x="540326" y="452718"/>
            <a:ext cx="11090199" cy="5831704"/>
          </a:xfrm>
          <a:prstGeom prst="rect">
            <a:avLst/>
          </a:prstGeom>
        </p:spPr>
      </p:pic>
    </p:spTree>
    <p:extLst>
      <p:ext uri="{BB962C8B-B14F-4D97-AF65-F5344CB8AC3E}">
        <p14:creationId xmlns:p14="http://schemas.microsoft.com/office/powerpoint/2010/main" val="26131446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938992"/>
          </a:xfrm>
          <a:prstGeom prst="rect">
            <a:avLst/>
          </a:prstGeom>
        </p:spPr>
        <p:txBody>
          <a:bodyPr wrap="square">
            <a:spAutoFit/>
          </a:bodyPr>
          <a:lstStyle/>
          <a:p>
            <a:r>
              <a:rPr lang="en-US" sz="4000" dirty="0"/>
              <a:t>Q&amp;A due by 2pm  February 19, 2026</a:t>
            </a:r>
          </a:p>
          <a:p>
            <a:endParaRPr lang="en-US" sz="4000" dirty="0"/>
          </a:p>
          <a:p>
            <a:r>
              <a:rPr lang="en-US" sz="4000" dirty="0"/>
              <a:t>Quotes due by 2pm  March 17, 2026 </a:t>
            </a:r>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AverageRating xmlns="http://schemas.microsoft.com/sharepoint/v3" xsi:nil="true"/>
    <_dlc_DocId xmlns="d4e5d782-6a70-4577-82ee-b2c87f6aa0d2">UHEEMK3J3FEE-1573984473-790</_dlc_DocId>
    <_dlc_DocIdUrl xmlns="d4e5d782-6a70-4577-82ee-b2c87f6aa0d2">
      <Url>http://treassp19/sites/purchase/NJSTART Document Templates/_layouts/15/DocIdRedir.aspx?ID=UHEEMK3J3FEE-1573984473-790</Url>
      <Description>UHEEMK3J3FEE-1573984473-790</Description>
    </_dlc_DocIdUrl>
    <LikesCount xmlns="http://schemas.microsoft.com/sharepoint/v3" xsi:nil="true"/>
    <Ratings xmlns="http://schemas.microsoft.com/sharepoint/v3" xsi:nil="true"/>
    <_dlc_DocIdPersistId xmlns="d4e5d782-6a70-4577-82ee-b2c87f6aa0d2" xsi:nil="true"/>
    <RatingCount xmlns="http://schemas.microsoft.com/sharepoint/v3" xsi:nil="true"/>
    <LikedBy xmlns="http://schemas.microsoft.com/sharepoint/v3">
      <UserInfo>
        <DisplayName/>
        <AccountId xsi:nil="true"/>
        <AccountType/>
      </UserInfo>
    </LikedBy>
    <RatedBy xmlns="http://schemas.microsoft.com/sharepoint/v3">
      <UserInfo>
        <DisplayName/>
        <AccountId xsi:nil="true"/>
        <AccountType/>
      </UserInfo>
    </RatedBy>
  </documentManagement>
</p:properties>
</file>

<file path=customXml/item4.xml><?xml version="1.0" encoding="utf-8"?>
<ct:contentTypeSchema xmlns:ct="http://schemas.microsoft.com/office/2006/metadata/contentType" xmlns:ma="http://schemas.microsoft.com/office/2006/metadata/properties/metaAttributes" ct:_="" ma:_="" ma:contentTypeName="Document" ma:contentTypeID="0x010100CD410FC887F388468ACD754D69630B55" ma:contentTypeVersion="11" ma:contentTypeDescription="Create a new document." ma:contentTypeScope="" ma:versionID="c79e56e3efeb11be23cc05b82f130cdd">
  <xsd:schema xmlns:xsd="http://www.w3.org/2001/XMLSchema" xmlns:xs="http://www.w3.org/2001/XMLSchema" xmlns:p="http://schemas.microsoft.com/office/2006/metadata/properties" xmlns:ns1="http://schemas.microsoft.com/sharepoint/v3" xmlns:ns2="d4e5d782-6a70-4577-82ee-b2c87f6aa0d2" xmlns:ns3="4a2393ed-911e-4c9b-9d18-84f1fe0b670e" targetNamespace="http://schemas.microsoft.com/office/2006/metadata/properties" ma:root="true" ma:fieldsID="e4acb5fad326d337dcbcb03248a03418" ns1:_="" ns2:_="" ns3:_="">
    <xsd:import namespace="http://schemas.microsoft.com/sharepoint/v3"/>
    <xsd:import namespace="d4e5d782-6a70-4577-82ee-b2c87f6aa0d2"/>
    <xsd:import namespace="4a2393ed-911e-4c9b-9d18-84f1fe0b670e"/>
    <xsd:element name="properties">
      <xsd:complexType>
        <xsd:sequence>
          <xsd:element name="documentManagement">
            <xsd:complexType>
              <xsd:all>
                <xsd:element ref="ns2:_dlc_DocId" minOccurs="0"/>
                <xsd:element ref="ns2:_dlc_DocIdUrl" minOccurs="0"/>
                <xsd:element ref="ns2:_dlc_DocIdPersistId" minOccurs="0"/>
                <xsd:element ref="ns1:AverageRating" minOccurs="0"/>
                <xsd:element ref="ns1:RatingCount" minOccurs="0"/>
                <xsd:element ref="ns1:RatedBy" minOccurs="0"/>
                <xsd:element ref="ns1:Ratings" minOccurs="0"/>
                <xsd:element ref="ns1:LikesCount" minOccurs="0"/>
                <xsd:element ref="ns1:LikedBy"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11" nillable="true" ma:displayName="Rating (0-5)" ma:decimals="2" ma:description="Average value of all the ratings that have been submitted" ma:indexed="true" ma:internalName="AverageRating" ma:readOnly="false" ma:percentage="FALSE">
      <xsd:simpleType>
        <xsd:restriction base="dms:Number"/>
      </xsd:simpleType>
    </xsd:element>
    <xsd:element name="RatingCount" ma:index="12" nillable="true" ma:displayName="Number of Ratings" ma:decimals="0" ma:description="Number of ratings submitted" ma:internalName="RatingCount" ma:readOnly="false" ma:percentage="FALSE">
      <xsd:simpleType>
        <xsd:restriction base="dms:Number"/>
      </xsd:simpleType>
    </xsd:element>
    <xsd:element name="RatedBy" ma:index="13"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14" nillable="true" ma:displayName="User ratings" ma:description="User ratings for the item" ma:hidden="true" ma:internalName="Ratings">
      <xsd:simpleType>
        <xsd:restriction base="dms:Note"/>
      </xsd:simpleType>
    </xsd:element>
    <xsd:element name="LikesCount" ma:index="15" nillable="true" ma:displayName="Number of Likes" ma:internalName="LikesCount">
      <xsd:simpleType>
        <xsd:restriction base="dms:Unknown"/>
      </xsd:simpleType>
    </xsd:element>
    <xsd:element name="LikedBy" ma:index="16"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4e5d782-6a70-4577-82ee-b2c87f6aa0d2"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fals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4a2393ed-911e-4c9b-9d18-84f1fe0b670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9F896CF-C212-45FA-B056-74EED6960F88}">
  <ds:schemaRefs>
    <ds:schemaRef ds:uri="http://schemas.microsoft.com/sharepoint/events"/>
  </ds:schemaRefs>
</ds:datastoreItem>
</file>

<file path=customXml/itemProps2.xml><?xml version="1.0" encoding="utf-8"?>
<ds:datastoreItem xmlns:ds="http://schemas.openxmlformats.org/officeDocument/2006/customXml" ds:itemID="{DFB9C7C4-02AF-468B-AF2C-A66F6BCAD43B}">
  <ds:schemaRefs>
    <ds:schemaRef ds:uri="http://schemas.microsoft.com/sharepoint/v3/contenttype/forms"/>
  </ds:schemaRefs>
</ds:datastoreItem>
</file>

<file path=customXml/itemProps3.xml><?xml version="1.0" encoding="utf-8"?>
<ds:datastoreItem xmlns:ds="http://schemas.openxmlformats.org/officeDocument/2006/customXml" ds:itemID="{312E865A-0D6C-468F-AD69-D8CD94906944}">
  <ds:schemaRefs>
    <ds:schemaRef ds:uri="http://schemas.microsoft.com/office/2006/metadata/properties"/>
    <ds:schemaRef ds:uri="http://schemas.microsoft.com/office/infopath/2007/PartnerControls"/>
    <ds:schemaRef ds:uri="http://schemas.microsoft.com/sharepoint/v3"/>
    <ds:schemaRef ds:uri="d4e5d782-6a70-4577-82ee-b2c87f6aa0d2"/>
  </ds:schemaRefs>
</ds:datastoreItem>
</file>

<file path=customXml/itemProps4.xml><?xml version="1.0" encoding="utf-8"?>
<ds:datastoreItem xmlns:ds="http://schemas.openxmlformats.org/officeDocument/2006/customXml" ds:itemID="{90711CF7-EE5A-4831-9587-1782A9A6E1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4e5d782-6a70-4577-82ee-b2c87f6aa0d2"/>
    <ds:schemaRef ds:uri="4a2393ed-911e-4c9b-9d18-84f1fe0b67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Ion</Template>
  <TotalTime>2817</TotalTime>
  <Words>1674</Words>
  <Application>Microsoft Office PowerPoint</Application>
  <PresentationFormat>Widescreen</PresentationFormat>
  <Paragraphs>85</Paragraphs>
  <Slides>16</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16</vt:i4>
      </vt:variant>
    </vt:vector>
  </HeadingPairs>
  <TitlesOfParts>
    <vt:vector size="19" baseType="lpstr">
      <vt:lpstr>Century Gothic</vt:lpstr>
      <vt:lpstr>Wingdings 3</vt:lpstr>
      <vt:lpstr>Ion</vt:lpstr>
      <vt:lpstr>Optional Pre-Quote Conference T3030 Equipment Master Lease Purchasing Financing Facility 25DPP01105</vt:lpstr>
      <vt:lpstr>WELCOME &amp; INTRODUCTIONS </vt:lpstr>
      <vt:lpstr>PURPOSE &amp; GENERAL INFORMATION</vt:lpstr>
      <vt:lpstr>BID SOLICITATION AT A GLANCE</vt:lpstr>
      <vt:lpstr>BID SOLICITATION AT A GLANCE</vt:lpstr>
      <vt:lpstr>SECTION 2.1 QUESTION AND ANSWER PERIOD – GENERAL QUESTIONS</vt:lpstr>
      <vt:lpstr>SECTION 2.1 QUESTION AND ANSWER PERIOD – MASTER LEASE</vt:lpstr>
      <vt:lpstr>Section 3: Quote Submission Requirements</vt:lpstr>
      <vt:lpstr>Section 3.26 PRICE SHEET INSTRUCTIONS</vt:lpstr>
      <vt:lpstr>PRICE SHEET PITFALLS</vt:lpstr>
      <vt:lpstr>HELPFUL TIPS &amp; REMINDERS</vt:lpstr>
      <vt:lpstr>OTHER HELPFUL TIPS</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Maner, Tahira [TREAS]</cp:lastModifiedBy>
  <cp:revision>76</cp:revision>
  <cp:lastPrinted>2020-02-11T14:28:14Z</cp:lastPrinted>
  <dcterms:created xsi:type="dcterms:W3CDTF">2020-01-31T19:31:42Z</dcterms:created>
  <dcterms:modified xsi:type="dcterms:W3CDTF">2026-01-07T17:52:41Z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0x010100CD410FC887F388468ACD754D69630B55</vt:lpwstr>
  </property>
  <property fmtid="{D5CDD505-2E9C-101B-9397-08002B2CF9AE}" pid="3" name="_dlc_DocIdItemGuid">
    <vt:lpwstr>c3071621-c602-4a40-9fd1-3cae73821cc9</vt:lpwstr>
  </property>
  <property fmtid="{D5CDD505-2E9C-101B-9397-08002B2CF9AE}" pid="4" name="URL">
    <vt:lpwstr/>
  </property>
  <property fmtid="{D5CDD505-2E9C-101B-9397-08002B2CF9AE}" pid="5" name="DocumentSetDescription">
    <vt:lpwstr/>
  </property>
</Properties>
</file>