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4"/>
  </p:sldMasterIdLst>
  <p:sldIdLst>
    <p:sldId id="256" r:id="rId5"/>
    <p:sldId id="257" r:id="rId6"/>
    <p:sldId id="260" r:id="rId7"/>
    <p:sldId id="270" r:id="rId8"/>
    <p:sldId id="271" r:id="rId9"/>
    <p:sldId id="272" r:id="rId10"/>
    <p:sldId id="275" r:id="rId11"/>
    <p:sldId id="274" r:id="rId12"/>
    <p:sldId id="268" r:id="rId13"/>
    <p:sldId id="269" r:id="rId14"/>
    <p:sldId id="273" r:id="rId15"/>
    <p:sldId id="267" r:id="rId16"/>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01" d="100"/>
          <a:sy n="101" d="100"/>
        </p:scale>
        <p:origin x="440" y="87"/>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1/15/2025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1/15/2025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1/15/2025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1/15/2025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1/15/2025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1/15/2025</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1/15/2025</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1/15/2025</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1/15/2025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1/15/2025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1/15/2025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1/15/2025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1/15/2025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1/15/2025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1/15/2025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1/15/2025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1/15/2025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1/15/2025</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5400" dirty="0" smtClean="0"/>
              <a:t>Optional Pre-Quote Conference</a:t>
            </a:r>
            <a:br>
              <a:rPr lang="en-US" sz="5400" dirty="0" smtClean="0"/>
            </a:br>
            <a:r>
              <a:rPr lang="en-US" sz="4000" dirty="0"/>
              <a:t>T0265 – Financial Audit Services, Cyber Security Audit Services and Draw Game Attendance</a:t>
            </a:r>
            <a:br>
              <a:rPr lang="en-US" sz="4000" dirty="0"/>
            </a:br>
            <a:r>
              <a:rPr lang="en-US" sz="4000" dirty="0"/>
              <a:t>25DPP01103</a:t>
            </a:r>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smtClean="0"/>
              <a:t>Q&amp;a due by 2pm </a:t>
            </a:r>
            <a:r>
              <a:rPr lang="en-US" sz="2800" dirty="0" smtClean="0">
                <a:solidFill>
                  <a:srgbClr val="FF0000"/>
                </a:solidFill>
              </a:rPr>
              <a:t>January 30, 2025</a:t>
            </a:r>
          </a:p>
          <a:p>
            <a:r>
              <a:rPr lang="en-US" sz="2800" dirty="0" smtClean="0"/>
              <a:t>Quotes due by 2pm </a:t>
            </a:r>
            <a:r>
              <a:rPr lang="en-US" sz="2800" dirty="0" smtClean="0">
                <a:solidFill>
                  <a:srgbClr val="FF0000"/>
                </a:solidFill>
              </a:rPr>
              <a:t>February 19, 2025</a:t>
            </a:r>
            <a:endParaRPr lang="en-US" sz="2800" dirty="0">
              <a:solidFill>
                <a:srgbClr val="FF0000"/>
              </a:solidFill>
            </a:endParaRPr>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WELCOME &amp; INTRODUCTIONS</a:t>
            </a:r>
            <a:br>
              <a:rPr lang="en-US" dirty="0" smtClean="0"/>
            </a:br>
            <a:endParaRPr lang="en-US" dirty="0"/>
          </a:p>
        </p:txBody>
      </p:sp>
      <p:sp>
        <p:nvSpPr>
          <p:cNvPr id="3" name="Content Placeholder 2"/>
          <p:cNvSpPr>
            <a:spLocks noGrp="1"/>
          </p:cNvSpPr>
          <p:nvPr>
            <p:ph idx="1"/>
          </p:nvPr>
        </p:nvSpPr>
        <p:spPr/>
        <p:txBody>
          <a:bodyPr>
            <a:normAutofit lnSpcReduction="10000"/>
          </a:bodyPr>
          <a:lstStyle/>
          <a:p>
            <a:r>
              <a:rPr lang="en-US" dirty="0"/>
              <a:t>Please sign in by entering your name, company, and email in the Microsoft Teams chat window. </a:t>
            </a:r>
          </a:p>
          <a:p>
            <a:pPr lvl="1"/>
            <a:r>
              <a:rPr lang="en-US" dirty="0" smtClean="0"/>
              <a:t>A list of attendees and these </a:t>
            </a:r>
            <a:r>
              <a:rPr lang="en-US" dirty="0"/>
              <a:t>slides will be </a:t>
            </a:r>
            <a:r>
              <a:rPr lang="en-US" dirty="0" smtClean="0"/>
              <a:t>posted to </a:t>
            </a:r>
            <a:r>
              <a:rPr lang="en-US" dirty="0"/>
              <a:t>NJSTART. </a:t>
            </a:r>
          </a:p>
          <a:p>
            <a:r>
              <a:rPr lang="en-US" dirty="0" smtClean="0"/>
              <a:t>Please </a:t>
            </a:r>
            <a:r>
              <a:rPr lang="en-US" dirty="0"/>
              <a:t>identify yourself and the firm you represent prior to asking a question</a:t>
            </a:r>
            <a:r>
              <a:rPr lang="en-US" dirty="0" smtClean="0"/>
              <a:t>.</a:t>
            </a:r>
          </a:p>
          <a:p>
            <a:pPr lvl="0"/>
            <a:r>
              <a:rPr lang="en-US" dirty="0" smtClean="0"/>
              <a:t>Please </a:t>
            </a:r>
            <a:r>
              <a:rPr lang="en-US" dirty="0"/>
              <a:t>make sure you are registered in </a:t>
            </a:r>
            <a:r>
              <a:rPr lang="en-US" dirty="0" smtClean="0"/>
              <a:t>NJSTART, and that your contact information remains current.  </a:t>
            </a:r>
            <a:endParaRPr lang="en-US" dirty="0"/>
          </a:p>
          <a:p>
            <a:pPr lvl="1"/>
            <a:r>
              <a:rPr lang="en-US" dirty="0"/>
              <a:t>NJSTART Vendor email support: </a:t>
            </a:r>
            <a:r>
              <a:rPr lang="en-US" b="1" dirty="0"/>
              <a:t>njstart@treas.nj.gov</a:t>
            </a:r>
            <a:r>
              <a:rPr lang="en-US" dirty="0"/>
              <a:t/>
            </a:r>
            <a:br>
              <a:rPr lang="en-US" dirty="0"/>
            </a:br>
            <a:r>
              <a:rPr lang="en-US" dirty="0"/>
              <a:t>NJSTART Vendor phone support – (609) 341-3500 Staffed Monday to Friday 8:30 a.m. to 4:30 p.m.</a:t>
            </a:r>
          </a:p>
          <a:p>
            <a:pPr lvl="1"/>
            <a:r>
              <a:rPr lang="en-US" dirty="0">
                <a:hlinkClick r:id="rId2"/>
              </a:rPr>
              <a:t>https://</a:t>
            </a:r>
            <a:r>
              <a:rPr lang="en-US" dirty="0" smtClean="0">
                <a:hlinkClick r:id="rId2"/>
              </a:rPr>
              <a:t>www.state.nj.us/treasury/purchase/vendor.shtml</a:t>
            </a:r>
            <a:endParaRPr lang="en-US" dirty="0" smtClean="0"/>
          </a:p>
          <a:p>
            <a:pPr marL="457200" lvl="1" indent="0">
              <a:buNone/>
            </a:pPr>
            <a:r>
              <a:rPr lang="en-US" dirty="0" smtClean="0"/>
              <a:t>  </a:t>
            </a:r>
            <a:endParaRPr lang="en-US" dirty="0"/>
          </a:p>
          <a:p>
            <a:pPr marL="0" indent="0">
              <a:buNone/>
            </a:pPr>
            <a:endParaRPr lang="en-US" dirty="0"/>
          </a:p>
          <a:p>
            <a:pPr marL="0" indent="0">
              <a:buNone/>
            </a:pPr>
            <a:endParaRPr lang="en-US" dirty="0" smtClean="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PURPOSE &amp; GENERAL INFORMATION</a:t>
            </a:r>
            <a:endParaRPr lang="en-US" dirty="0"/>
          </a:p>
        </p:txBody>
      </p:sp>
      <p:sp>
        <p:nvSpPr>
          <p:cNvPr id="3" name="Content Placeholder 2"/>
          <p:cNvSpPr>
            <a:spLocks noGrp="1"/>
          </p:cNvSpPr>
          <p:nvPr>
            <p:ph idx="1"/>
          </p:nvPr>
        </p:nvSpPr>
        <p:spPr/>
        <p:txBody>
          <a:bodyPr>
            <a:normAutofit/>
          </a:bodyPr>
          <a:lstStyle/>
          <a:p>
            <a:r>
              <a:rPr lang="en-US" dirty="0" smtClean="0"/>
              <a:t>The </a:t>
            </a:r>
            <a:r>
              <a:rPr lang="en-US" dirty="0"/>
              <a:t>purpose of this conference is to address procedural questions </a:t>
            </a:r>
            <a:r>
              <a:rPr lang="en-US" dirty="0" smtClean="0"/>
              <a:t>only </a:t>
            </a:r>
            <a:r>
              <a:rPr lang="en-US" dirty="0"/>
              <a:t>regarding the Bid Solicitation and Quote submission requirements. </a:t>
            </a:r>
          </a:p>
          <a:p>
            <a:r>
              <a:rPr lang="en-US" dirty="0"/>
              <a:t>No questions relating to </a:t>
            </a:r>
            <a:r>
              <a:rPr lang="en-US" dirty="0" smtClean="0"/>
              <a:t>the Scope of Work </a:t>
            </a:r>
            <a:r>
              <a:rPr lang="en-US" dirty="0"/>
              <a:t>or the services or products required </a:t>
            </a:r>
            <a:r>
              <a:rPr lang="en-US" dirty="0" smtClean="0"/>
              <a:t>in </a:t>
            </a:r>
            <a:r>
              <a:rPr lang="en-US" dirty="0"/>
              <a:t>the Bid Solicitation will be </a:t>
            </a:r>
            <a:r>
              <a:rPr lang="en-US" dirty="0" smtClean="0"/>
              <a:t>addressed. Vendors should </a:t>
            </a:r>
            <a:r>
              <a:rPr lang="en-US" dirty="0"/>
              <a:t>utilize the Q&amp;A Tab of the Bid Solicitation in NJSTART to </a:t>
            </a:r>
            <a:r>
              <a:rPr lang="en-US" dirty="0" smtClean="0"/>
              <a:t>submit </a:t>
            </a:r>
            <a:r>
              <a:rPr lang="en-US" dirty="0"/>
              <a:t>those questions electronically.</a:t>
            </a:r>
          </a:p>
          <a:p>
            <a:r>
              <a:rPr lang="en-US" dirty="0"/>
              <a:t>This is also an opportunity for potential Vendors to partner with other potentials Vendors and/or meet small, woman-owned, minority-owned, </a:t>
            </a:r>
            <a:r>
              <a:rPr lang="en-US" dirty="0" smtClean="0"/>
              <a:t>veteran-owned, </a:t>
            </a:r>
            <a:r>
              <a:rPr lang="en-US" dirty="0"/>
              <a:t>and disabled veteran-owned businesses</a:t>
            </a:r>
            <a:r>
              <a:rPr lang="en-US" dirty="0" smtClean="0"/>
              <a:t>.</a:t>
            </a:r>
            <a:endParaRPr lang="en-US" dirty="0"/>
          </a:p>
          <a:p>
            <a:pPr lvl="0"/>
            <a:r>
              <a:rPr lang="en-US" dirty="0" smtClean="0"/>
              <a:t>The </a:t>
            </a:r>
            <a:r>
              <a:rPr lang="en-US" dirty="0"/>
              <a:t>Bid Solicitation will be reviewed section by section with procedural questions being entertained on that </a:t>
            </a:r>
            <a:r>
              <a:rPr lang="en-US" dirty="0" smtClean="0"/>
              <a:t>basis.</a:t>
            </a:r>
            <a:endParaRPr lang="en-US" dirty="0"/>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a:xfrm>
            <a:off x="1104293" y="1459647"/>
            <a:ext cx="8946541" cy="4429525"/>
          </a:xfrm>
        </p:spPr>
        <p:txBody>
          <a:bodyPr>
            <a:noAutofit/>
          </a:bodyPr>
          <a:lstStyle/>
          <a:p>
            <a:r>
              <a:rPr lang="en-US" sz="2400" dirty="0" smtClean="0"/>
              <a:t>Cover page: Submission dates and set-aside requirements</a:t>
            </a:r>
          </a:p>
          <a:p>
            <a:r>
              <a:rPr lang="en-US" sz="2400" dirty="0" smtClean="0"/>
              <a:t>Section 1: </a:t>
            </a:r>
            <a:r>
              <a:rPr lang="en-US" sz="2400" dirty="0"/>
              <a:t>Introduction and Summary of the Bid Solicitation</a:t>
            </a:r>
          </a:p>
          <a:p>
            <a:r>
              <a:rPr lang="en-US" sz="2400" dirty="0" smtClean="0"/>
              <a:t>Section 2: </a:t>
            </a:r>
            <a:r>
              <a:rPr lang="en-US" sz="2400" dirty="0"/>
              <a:t>Pre-Quote Submission </a:t>
            </a:r>
            <a:r>
              <a:rPr lang="en-US" sz="2400" dirty="0" smtClean="0"/>
              <a:t>Information </a:t>
            </a:r>
            <a:r>
              <a:rPr lang="en-US" sz="2400" dirty="0" smtClean="0"/>
              <a:t>(Q&amp;A</a:t>
            </a:r>
            <a:r>
              <a:rPr lang="en-US" sz="2400" dirty="0"/>
              <a:t>, exceptions to the SSTC, Bid </a:t>
            </a:r>
            <a:r>
              <a:rPr lang="en-US" sz="2400" dirty="0" smtClean="0"/>
              <a:t>Amendments, Exhibits for review)</a:t>
            </a:r>
            <a:endParaRPr lang="en-US" sz="2400" dirty="0"/>
          </a:p>
          <a:p>
            <a:r>
              <a:rPr lang="en-US" sz="2400" dirty="0" smtClean="0"/>
              <a:t>Section 3: </a:t>
            </a:r>
            <a:r>
              <a:rPr lang="en-US" sz="2400" dirty="0"/>
              <a:t>Section 3: Quote Submission Requirements (forms, technical response, </a:t>
            </a:r>
            <a:r>
              <a:rPr lang="en-US" sz="2400" dirty="0" smtClean="0"/>
              <a:t>State-Supplied Price </a:t>
            </a:r>
            <a:r>
              <a:rPr lang="en-US" sz="2400" dirty="0"/>
              <a:t>Sheet Instructions)</a:t>
            </a:r>
            <a:endParaRPr lang="en-US" sz="2400" dirty="0" smtClean="0"/>
          </a:p>
          <a:p>
            <a:r>
              <a:rPr lang="en-US" sz="2400" dirty="0" smtClean="0"/>
              <a:t>Section </a:t>
            </a:r>
            <a:r>
              <a:rPr lang="en-US" sz="2400" dirty="0"/>
              <a:t>4: Scope </a:t>
            </a:r>
            <a:r>
              <a:rPr lang="en-US" sz="2400" dirty="0" smtClean="0"/>
              <a:t>of Work</a:t>
            </a:r>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p:txBody>
          <a:bodyPr>
            <a:normAutofit/>
          </a:bodyPr>
          <a:lstStyle/>
          <a:p>
            <a:r>
              <a:rPr lang="en-US" sz="2400" dirty="0"/>
              <a:t>Section 5: General Contract Terms</a:t>
            </a:r>
          </a:p>
          <a:p>
            <a:r>
              <a:rPr lang="en-US" sz="2400" dirty="0" smtClean="0"/>
              <a:t>Section 6: Data Security Requirements</a:t>
            </a:r>
          </a:p>
          <a:p>
            <a:r>
              <a:rPr lang="en-US" sz="2400" dirty="0" smtClean="0"/>
              <a:t>Section </a:t>
            </a:r>
            <a:r>
              <a:rPr lang="en-US" sz="2400" dirty="0"/>
              <a:t>7: Modifications to the State of New Jersey Standard Terms and Conditions </a:t>
            </a:r>
            <a:r>
              <a:rPr lang="en-US" sz="2400" dirty="0" smtClean="0"/>
              <a:t>(SSTC)</a:t>
            </a:r>
          </a:p>
          <a:p>
            <a:r>
              <a:rPr lang="en-US" sz="2400" dirty="0" smtClean="0"/>
              <a:t>Section 8: Quote Evaluation and Award</a:t>
            </a:r>
            <a:endParaRPr lang="en-US" sz="2400" dirty="0"/>
          </a:p>
          <a:p>
            <a:r>
              <a:rPr lang="en-US" sz="2400" dirty="0" smtClean="0"/>
              <a:t>Section 9: </a:t>
            </a:r>
            <a:r>
              <a:rPr lang="en-US" sz="2400" dirty="0"/>
              <a:t>Glossary</a:t>
            </a:r>
          </a:p>
          <a:p>
            <a:r>
              <a:rPr lang="en-US" sz="2400" dirty="0" smtClean="0"/>
              <a:t>Attachment 1:  State of New Jersey Standard Terms and Conditions</a:t>
            </a:r>
            <a:endParaRPr lang="en-US" sz="2400" dirty="0"/>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2000"/>
                                        <p:tgtEl>
                                          <p:spTgt spid="3">
                                            <p:txEl>
                                              <p:pRg st="2" end="2"/>
                                            </p:txEl>
                                          </p:spTgt>
                                        </p:tgtEl>
                                      </p:cBhvr>
                                    </p:animEffect>
                                    <p:anim calcmode="lin" valueType="num">
                                      <p:cBhvr>
                                        <p:cTn id="22"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2000"/>
                                        <p:tgtEl>
                                          <p:spTgt spid="3">
                                            <p:txEl>
                                              <p:pRg st="3" end="3"/>
                                            </p:txEl>
                                          </p:spTgt>
                                        </p:tgtEl>
                                      </p:cBhvr>
                                    </p:animEffect>
                                    <p:anim calcmode="lin" valueType="num">
                                      <p:cBhvr>
                                        <p:cTn id="29"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30"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2000"/>
                                        <p:tgtEl>
                                          <p:spTgt spid="3">
                                            <p:txEl>
                                              <p:pRg st="4" end="4"/>
                                            </p:txEl>
                                          </p:spTgt>
                                        </p:tgtEl>
                                      </p:cBhvr>
                                    </p:animEffect>
                                    <p:anim calcmode="lin" valueType="num">
                                      <p:cBhvr>
                                        <p:cTn id="36"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37" dur="20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par>
                    <p:cTn id="38" fill="hold">
                      <p:stCondLst>
                        <p:cond delay="indefinite"/>
                      </p:stCondLst>
                      <p:childTnLst>
                        <p:par>
                          <p:cTn id="39" fill="hold">
                            <p:stCondLst>
                              <p:cond delay="0"/>
                            </p:stCondLst>
                            <p:childTnLst>
                              <p:par>
                                <p:cTn id="40" presetID="45"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2000"/>
                                        <p:tgtEl>
                                          <p:spTgt spid="3">
                                            <p:txEl>
                                              <p:pRg st="5" end="5"/>
                                            </p:txEl>
                                          </p:spTgt>
                                        </p:tgtEl>
                                      </p:cBhvr>
                                    </p:animEffect>
                                    <p:anim calcmode="lin" valueType="num">
                                      <p:cBhvr>
                                        <p:cTn id="43"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44" dur="2000" fill="hold"/>
                                        <p:tgtEl>
                                          <p:spTgt spid="3">
                                            <p:txEl>
                                              <p:pRg st="5" end="5"/>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PRICE SHEET PITFALLS</a:t>
            </a:r>
            <a:endParaRPr lang="en-US" dirty="0"/>
          </a:p>
        </p:txBody>
      </p:sp>
      <p:sp>
        <p:nvSpPr>
          <p:cNvPr id="3" name="Content Placeholder 2"/>
          <p:cNvSpPr>
            <a:spLocks noGrp="1"/>
          </p:cNvSpPr>
          <p:nvPr>
            <p:ph idx="1"/>
          </p:nvPr>
        </p:nvSpPr>
        <p:spPr>
          <a:xfrm>
            <a:off x="1104293" y="1853248"/>
            <a:ext cx="8946541" cy="4195481"/>
          </a:xfrm>
        </p:spPr>
        <p:txBody>
          <a:bodyPr>
            <a:normAutofit fontScale="85000" lnSpcReduction="20000"/>
          </a:bodyPr>
          <a:lstStyle/>
          <a:p>
            <a:r>
              <a:rPr lang="en-US" dirty="0" smtClean="0"/>
              <a:t>Complete all required price lines on the State-Supplied Price Sheet pursuant to the Bid Solicitation instructions, or Quote may be deemed non-responsive. Indicate “no charge” if the cost is $0.  Do not leave any price lines blank. </a:t>
            </a:r>
          </a:p>
          <a:p>
            <a:r>
              <a:rPr lang="en-US" dirty="0" smtClean="0"/>
              <a:t>Do not make formatting changes to the State-Supplied Price Sheet.  If the price line requires a dollar amount, don’t change it to a percentage, or vice versa.    If the price line includes 2 decimal places, don’t change the settings to allow 4 decimals.  Do not add or change formulas. </a:t>
            </a:r>
            <a:endParaRPr lang="en-US" dirty="0"/>
          </a:p>
          <a:p>
            <a:r>
              <a:rPr lang="en-US" dirty="0" smtClean="0"/>
              <a:t>Confirm that you have completed all tabs on the State-Supplied Price Sheet.</a:t>
            </a:r>
          </a:p>
          <a:p>
            <a:r>
              <a:rPr lang="en-US" dirty="0" smtClean="0"/>
              <a:t>Do not add additional language, assumptions, or fees on the State-Supplied Price Sheet. Do not add or remove any price lines.</a:t>
            </a:r>
          </a:p>
          <a:p>
            <a:r>
              <a:rPr lang="en-US" dirty="0" smtClean="0"/>
              <a:t>Confirm you have completed the proper version of the State-Supplied Price Sheet; it may have been revised via Bid Amendment.</a:t>
            </a:r>
          </a:p>
          <a:p>
            <a:r>
              <a:rPr lang="en-US" dirty="0"/>
              <a:t>Submitting a State-Supplied Price Sheet in a format other than the supplied Excel document can lead to a price sheet being deemed non-responsive when the information in a cell cannot be confirmed by the Bureau.</a:t>
            </a:r>
          </a:p>
          <a:p>
            <a:endParaRPr lang="en-US" dirty="0" smtClean="0"/>
          </a:p>
          <a:p>
            <a:endParaRPr lang="en-US" dirty="0" smtClean="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HELPFUL TIPS &amp; REMINDERS</a:t>
            </a:r>
          </a:p>
        </p:txBody>
      </p:sp>
      <p:sp>
        <p:nvSpPr>
          <p:cNvPr id="3" name="Content Placeholder 2"/>
          <p:cNvSpPr>
            <a:spLocks noGrp="1"/>
          </p:cNvSpPr>
          <p:nvPr>
            <p:ph idx="1"/>
          </p:nvPr>
        </p:nvSpPr>
        <p:spPr>
          <a:xfrm>
            <a:off x="1103312" y="1627414"/>
            <a:ext cx="8946541" cy="4620985"/>
          </a:xfrm>
        </p:spPr>
        <p:txBody>
          <a:bodyPr>
            <a:normAutofit lnSpcReduction="10000"/>
          </a:bodyPr>
          <a:lstStyle/>
          <a:p>
            <a:pPr lvl="1"/>
            <a:r>
              <a:rPr lang="en-US" dirty="0" smtClean="0"/>
              <a:t>Review Bid Solicitation in its entirety and submit any questions prior to the deadline including exceptions to the SSTC. Updated documents will be posted in NJSTART and should be reviewed as posted.</a:t>
            </a:r>
          </a:p>
          <a:p>
            <a:pPr lvl="1"/>
            <a:r>
              <a:rPr lang="en-US" dirty="0"/>
              <a:t>Complete all required price lines in the State Supplied Price </a:t>
            </a:r>
            <a:r>
              <a:rPr lang="en-US" dirty="0" smtClean="0"/>
              <a:t>Sheet or Quote </a:t>
            </a:r>
            <a:r>
              <a:rPr lang="en-US" dirty="0"/>
              <a:t>may be deemed non-responsive. Indicate “$0” if the cost is $0.  Do not leave any price lines blank. The State is aware a “$0” input will auto populate a dash (-) on </a:t>
            </a:r>
            <a:r>
              <a:rPr lang="en-US" dirty="0" smtClean="0"/>
              <a:t>the State-Supplied Price Sheet</a:t>
            </a:r>
            <a:r>
              <a:rPr lang="en-US" dirty="0"/>
              <a:t>, and the State will deem this answer </a:t>
            </a:r>
            <a:r>
              <a:rPr lang="en-US" dirty="0" smtClean="0"/>
              <a:t>responsive </a:t>
            </a:r>
            <a:r>
              <a:rPr lang="en-US" dirty="0">
                <a:solidFill>
                  <a:srgbClr val="FF0000"/>
                </a:solidFill>
              </a:rPr>
              <a:t>when it can confirm the information in the submitted price sheet</a:t>
            </a:r>
            <a:r>
              <a:rPr lang="en-US" dirty="0" smtClean="0">
                <a:solidFill>
                  <a:srgbClr val="FF0000"/>
                </a:solidFill>
              </a:rPr>
              <a:t>.</a:t>
            </a:r>
            <a:endParaRPr lang="en-US" sz="2000" dirty="0">
              <a:solidFill>
                <a:srgbClr val="FF0000"/>
              </a:solidFill>
            </a:endParaRPr>
          </a:p>
          <a:p>
            <a:pPr lvl="1"/>
            <a:r>
              <a:rPr lang="en-US" dirty="0"/>
              <a:t>Submit Quotes on time addressing all mandatory requirements (designated by “shall”) including forms. Quotes missing mandatory requirements may be deemed non-responsive.  Not submitting requested information (“should”) may impact the technical evaluation score.</a:t>
            </a:r>
          </a:p>
          <a:p>
            <a:pPr lvl="1"/>
            <a:r>
              <a:rPr lang="en-US" dirty="0" smtClean="0"/>
              <a:t>The State-Supplied Price </a:t>
            </a:r>
            <a:r>
              <a:rPr lang="en-US" dirty="0"/>
              <a:t>Sheet must be </a:t>
            </a:r>
            <a:r>
              <a:rPr lang="en-US" dirty="0" smtClean="0"/>
              <a:t>completed in its entirety with </a:t>
            </a:r>
            <a:r>
              <a:rPr lang="en-US" dirty="0"/>
              <a:t>no </a:t>
            </a:r>
            <a:r>
              <a:rPr lang="en-US" dirty="0" smtClean="0"/>
              <a:t>lines added or removed, or additional language or fees referenced.</a:t>
            </a:r>
            <a:endParaRPr lang="en-US" dirty="0"/>
          </a:p>
          <a:p>
            <a:pPr marL="457200" lvl="1" indent="0">
              <a:buNone/>
            </a:pPr>
            <a:endParaRPr lang="en-US" dirty="0"/>
          </a:p>
        </p:txBody>
      </p:sp>
    </p:spTree>
    <p:extLst>
      <p:ext uri="{BB962C8B-B14F-4D97-AF65-F5344CB8AC3E}">
        <p14:creationId xmlns:p14="http://schemas.microsoft.com/office/powerpoint/2010/main" val="1640472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anim calcmode="lin" valueType="num">
                                      <p:cBhvr>
                                        <p:cTn id="13"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1" end="1"/>
                                            </p:txEl>
                                          </p:spTgt>
                                        </p:tgtEl>
                                        <p:attrNameLst>
                                          <p:attrName>ppt_h</p:attrName>
                                        </p:attrNameLst>
                                      </p:cBhvr>
                                      <p:tavLst>
                                        <p:tav tm="0">
                                          <p:val>
                                            <p:strVal val="#ppt_h"/>
                                          </p:val>
                                        </p:tav>
                                        <p:tav tm="100000">
                                          <p:val>
                                            <p:strVal val="#ppt_h"/>
                                          </p:val>
                                        </p:tav>
                                      </p:tavLst>
                                    </p:anim>
                                  </p:childTnLst>
                                </p:cTn>
                              </p:par>
                              <p:par>
                                <p:cTn id="15" presetID="45" presetClass="entr" presetSubtype="0" fill="hold" grpId="0"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anim calcmode="lin" valueType="num">
                                      <p:cBhvr>
                                        <p:cTn id="18"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19" dur="2000" fill="hold"/>
                                        <p:tgtEl>
                                          <p:spTgt spid="3">
                                            <p:txEl>
                                              <p:pRg st="2" end="2"/>
                                            </p:txEl>
                                          </p:spTgt>
                                        </p:tgtEl>
                                        <p:attrNameLst>
                                          <p:attrName>ppt_h</p:attrName>
                                        </p:attrNameLst>
                                      </p:cBhvr>
                                      <p:tavLst>
                                        <p:tav tm="0">
                                          <p:val>
                                            <p:strVal val="#ppt_h"/>
                                          </p:val>
                                        </p:tav>
                                        <p:tav tm="100000">
                                          <p:val>
                                            <p:strVal val="#ppt_h"/>
                                          </p:val>
                                        </p:tav>
                                      </p:tavLst>
                                    </p:anim>
                                  </p:childTnLst>
                                </p:cTn>
                              </p:par>
                              <p:par>
                                <p:cTn id="20" presetID="45" presetClass="entr" presetSubtype="0" fill="hold" grpId="0"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2000"/>
                                        <p:tgtEl>
                                          <p:spTgt spid="3">
                                            <p:txEl>
                                              <p:pRg st="3" end="3"/>
                                            </p:txEl>
                                          </p:spTgt>
                                        </p:tgtEl>
                                      </p:cBhvr>
                                    </p:animEffect>
                                    <p:anim calcmode="lin" valueType="num">
                                      <p:cBhvr>
                                        <p:cTn id="23"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24"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OTHER </a:t>
            </a:r>
            <a:r>
              <a:rPr lang="en-US" dirty="0"/>
              <a:t>HELPFUL TIPS</a:t>
            </a:r>
          </a:p>
        </p:txBody>
      </p:sp>
      <p:sp>
        <p:nvSpPr>
          <p:cNvPr id="3" name="Content Placeholder 2"/>
          <p:cNvSpPr>
            <a:spLocks noGrp="1"/>
          </p:cNvSpPr>
          <p:nvPr>
            <p:ph idx="1"/>
          </p:nvPr>
        </p:nvSpPr>
        <p:spPr>
          <a:xfrm>
            <a:off x="1103312" y="1698172"/>
            <a:ext cx="9330645" cy="4778828"/>
          </a:xfrm>
        </p:spPr>
        <p:txBody>
          <a:bodyPr>
            <a:normAutofit fontScale="70000" lnSpcReduction="20000"/>
          </a:bodyPr>
          <a:lstStyle/>
          <a:p>
            <a:r>
              <a:rPr lang="en-US" sz="2900" dirty="0"/>
              <a:t>Examples of additional language the may deem a quote non-responsive:</a:t>
            </a:r>
          </a:p>
          <a:p>
            <a:pPr lvl="1"/>
            <a:r>
              <a:rPr lang="en-US" sz="2600" dirty="0" smtClean="0"/>
              <a:t>Vendor </a:t>
            </a:r>
            <a:r>
              <a:rPr lang="en-US" sz="2600" dirty="0"/>
              <a:t>accepts all terms and conditions of this </a:t>
            </a:r>
            <a:r>
              <a:rPr lang="en-US" sz="2600" dirty="0" smtClean="0"/>
              <a:t>Bid Solicitation with </a:t>
            </a:r>
            <a:r>
              <a:rPr lang="en-US" sz="2600" dirty="0"/>
              <a:t>the following additional language</a:t>
            </a:r>
            <a:r>
              <a:rPr lang="en-US" sz="2600" dirty="0" smtClean="0"/>
              <a:t>: Section X </a:t>
            </a:r>
            <a:r>
              <a:rPr lang="en-US" sz="2600" dirty="0"/>
              <a:t>- Agree, as it applies to changes that impact administrative fees as outlined in this provision, provided that Vendor reserves the right to modify </a:t>
            </a:r>
            <a:r>
              <a:rPr lang="en-US" sz="2600" dirty="0" smtClean="0"/>
              <a:t>Contracted </a:t>
            </a:r>
            <a:r>
              <a:rPr lang="en-US" sz="2600" dirty="0"/>
              <a:t>Terms based on changes by the </a:t>
            </a:r>
            <a:r>
              <a:rPr lang="en-US" sz="2600" dirty="0" smtClean="0"/>
              <a:t>State.</a:t>
            </a:r>
          </a:p>
          <a:p>
            <a:pPr lvl="1"/>
            <a:r>
              <a:rPr lang="en-US" sz="2600" dirty="0" smtClean="0"/>
              <a:t>Vendor’s Quote is only valid for </a:t>
            </a:r>
            <a:r>
              <a:rPr lang="en-US" sz="2600" dirty="0" smtClean="0">
                <a:solidFill>
                  <a:srgbClr val="FFFF00"/>
                </a:solidFill>
              </a:rPr>
              <a:t>XX</a:t>
            </a:r>
            <a:r>
              <a:rPr lang="en-US" sz="2600" dirty="0" smtClean="0"/>
              <a:t> days.</a:t>
            </a:r>
          </a:p>
          <a:p>
            <a:pPr lvl="1"/>
            <a:r>
              <a:rPr lang="en-US" sz="2600" dirty="0" smtClean="0"/>
              <a:t>Vendor reserves the right to charge additional fees for services that require extensive time and effort.</a:t>
            </a:r>
          </a:p>
          <a:p>
            <a:pPr lvl="1"/>
            <a:r>
              <a:rPr lang="en-US" sz="2600" dirty="0"/>
              <a:t>This </a:t>
            </a:r>
            <a:r>
              <a:rPr lang="en-US" sz="2600" dirty="0" smtClean="0"/>
              <a:t>Quote </a:t>
            </a:r>
            <a:r>
              <a:rPr lang="en-US" sz="2600" dirty="0"/>
              <a:t>is a nonbinding expression of interest only and is not intended to create a binding commitment on either party unless and until a definitive agreement has been executed between the parties.</a:t>
            </a:r>
          </a:p>
          <a:p>
            <a:pPr lvl="1"/>
            <a:r>
              <a:rPr lang="en-US" sz="2600" dirty="0"/>
              <a:t>This </a:t>
            </a:r>
            <a:r>
              <a:rPr lang="en-US" sz="2600" dirty="0" smtClean="0"/>
              <a:t>Quote </a:t>
            </a:r>
            <a:r>
              <a:rPr lang="en-US" sz="2600" dirty="0"/>
              <a:t>may include statements regarding plans for future products and services, or future versions of existing products and services. Any such statements are provided solely for your general information and are not part of this </a:t>
            </a:r>
            <a:r>
              <a:rPr lang="en-US" sz="2600" dirty="0" smtClean="0"/>
              <a:t>Quote </a:t>
            </a:r>
            <a:r>
              <a:rPr lang="en-US" sz="2600" dirty="0"/>
              <a:t>unless specifically stated in writing in this </a:t>
            </a:r>
            <a:r>
              <a:rPr lang="en-US" sz="2600" dirty="0" smtClean="0"/>
              <a:t>Quote.</a:t>
            </a:r>
            <a:endParaRPr lang="en-US" sz="2600" dirty="0"/>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p:cNvPicPr>
            <a:picLocks noGrp="1" noChangeAspect="1"/>
          </p:cNvPicPr>
          <p:nvPr>
            <p:ph idx="1"/>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 YOU FOR ATTENDING</a:t>
            </a:r>
            <a:endParaRPr lang="en-US" dirty="0"/>
          </a:p>
        </p:txBody>
      </p:sp>
      <p:sp>
        <p:nvSpPr>
          <p:cNvPr id="3" name="Content Placeholder 2"/>
          <p:cNvSpPr>
            <a:spLocks noGrp="1"/>
          </p:cNvSpPr>
          <p:nvPr>
            <p:ph idx="1"/>
          </p:nvPr>
        </p:nvSpPr>
        <p:spPr/>
        <p:txBody>
          <a:bodyPr/>
          <a:lstStyle/>
          <a:p>
            <a:endParaRPr lang="en-US" dirty="0" smtClean="0"/>
          </a:p>
          <a:p>
            <a:endParaRPr lang="en-US" dirty="0"/>
          </a:p>
          <a:p>
            <a:endParaRPr lang="en-US" dirty="0" smtClean="0"/>
          </a:p>
        </p:txBody>
      </p:sp>
      <p:sp>
        <p:nvSpPr>
          <p:cNvPr id="4" name="Rectangle 3"/>
          <p:cNvSpPr/>
          <p:nvPr/>
        </p:nvSpPr>
        <p:spPr>
          <a:xfrm>
            <a:off x="353085" y="3105835"/>
            <a:ext cx="11307778" cy="2000548"/>
          </a:xfrm>
          <a:prstGeom prst="rect">
            <a:avLst/>
          </a:prstGeom>
        </p:spPr>
        <p:txBody>
          <a:bodyPr wrap="square">
            <a:spAutoFit/>
          </a:bodyPr>
          <a:lstStyle/>
          <a:p>
            <a:r>
              <a:rPr lang="en-US" sz="4000" dirty="0" smtClean="0"/>
              <a:t>Q&amp;A </a:t>
            </a:r>
            <a:r>
              <a:rPr lang="en-US" sz="4000" dirty="0"/>
              <a:t>due by 2pm </a:t>
            </a:r>
            <a:r>
              <a:rPr lang="en-US" sz="4000" dirty="0" smtClean="0">
                <a:solidFill>
                  <a:srgbClr val="FF0000"/>
                </a:solidFill>
              </a:rPr>
              <a:t>JANUARY 30, 2025</a:t>
            </a:r>
          </a:p>
          <a:p>
            <a:endParaRPr lang="en-US" sz="4000" dirty="0"/>
          </a:p>
          <a:p>
            <a:r>
              <a:rPr lang="en-US" sz="4000" dirty="0"/>
              <a:t>Quotes due by 2pm </a:t>
            </a:r>
            <a:r>
              <a:rPr lang="en-US" sz="4000" dirty="0" smtClean="0">
                <a:solidFill>
                  <a:srgbClr val="FF0000"/>
                </a:solidFill>
              </a:rPr>
              <a:t>FEBRUARY 19, 2025</a:t>
            </a:r>
            <a:endParaRPr lang="en-US" sz="4000" dirty="0">
              <a:solidFill>
                <a:srgbClr val="FF0000"/>
              </a:solidFill>
            </a:endParaRPr>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F2E1D71863717488BEEBBEBE61EAF6E" ma:contentTypeVersion="15" ma:contentTypeDescription="Create a new document." ma:contentTypeScope="" ma:versionID="540e49e42517cdc99b374a52e4a30df7">
  <xsd:schema xmlns:xsd="http://www.w3.org/2001/XMLSchema" xmlns:xs="http://www.w3.org/2001/XMLSchema" xmlns:p="http://schemas.microsoft.com/office/2006/metadata/properties" xmlns:ns3="ca514211-2110-4898-9640-f963038a24d8" xmlns:ns4="f31a5db9-8c35-4575-8f18-d0697ff052ab" targetNamespace="http://schemas.microsoft.com/office/2006/metadata/properties" ma:root="true" ma:fieldsID="b635179bf34088981d4ac1b6d7c0d023" ns3:_="" ns4:_="">
    <xsd:import namespace="ca514211-2110-4898-9640-f963038a24d8"/>
    <xsd:import namespace="f31a5db9-8c35-4575-8f18-d0697ff052ab"/>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AutoTags" minOccurs="0"/>
                <xsd:element ref="ns4:MediaServiceOCR" minOccurs="0"/>
                <xsd:element ref="ns4:MediaServiceGenerationTime" minOccurs="0"/>
                <xsd:element ref="ns4:MediaServiceEventHashCode" minOccurs="0"/>
                <xsd:element ref="ns4:MediaServiceDateTaken" minOccurs="0"/>
                <xsd:element ref="ns4:MediaServiceLocation" minOccurs="0"/>
                <xsd:element ref="ns4:_activity" minOccurs="0"/>
                <xsd:element ref="ns4:MediaServiceObjectDetectorVersions" minOccurs="0"/>
                <xsd:element ref="ns4:MediaServiceSystemTags" minOccurs="0"/>
                <xsd:element ref="ns4: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a514211-2110-4898-9640-f963038a24d8"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f31a5db9-8c35-4575-8f18-d0697ff052ab"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DateTaken" ma:index="17" nillable="true" ma:displayName="MediaServiceDateTaken" ma:hidden="true" ma:indexed="true" ma:internalName="MediaServiceDateTaken"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element name="_activity" ma:index="19" nillable="true" ma:displayName="_activity" ma:hidden="true" ma:internalName="_activity">
      <xsd:simpleType>
        <xsd:restriction base="dms:Note"/>
      </xsd:simpleType>
    </xsd:element>
    <xsd:element name="MediaServiceObjectDetectorVersions" ma:index="20" nillable="true" ma:displayName="MediaServiceObjectDetectorVersions" ma:hidden="true" ma:indexed="true" ma:internalName="MediaServiceObjectDetectorVersions" ma:readOnly="true">
      <xsd:simpleType>
        <xsd:restriction base="dms:Text"/>
      </xsd:simpleType>
    </xsd:element>
    <xsd:element name="MediaServiceSystemTags" ma:index="21" nillable="true" ma:displayName="MediaServiceSystemTags" ma:hidden="true" ma:internalName="MediaServiceSystemTags" ma:readOnly="true">
      <xsd:simpleType>
        <xsd:restriction base="dms:Note"/>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activity xmlns="f31a5db9-8c35-4575-8f18-d0697ff052ab"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35A9F48-68CC-47C9-95B2-3FFCEA8152B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a514211-2110-4898-9640-f963038a24d8"/>
    <ds:schemaRef ds:uri="f31a5db9-8c35-4575-8f18-d0697ff052a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12E865A-0D6C-468F-AD69-D8CD94906944}">
  <ds:schemaRefs>
    <ds:schemaRef ds:uri="http://purl.org/dc/elements/1.1/"/>
    <ds:schemaRef ds:uri="http://schemas.microsoft.com/office/2006/metadata/properties"/>
    <ds:schemaRef ds:uri="f31a5db9-8c35-4575-8f18-d0697ff052ab"/>
    <ds:schemaRef ds:uri="http://purl.org/dc/terms/"/>
    <ds:schemaRef ds:uri="http://schemas.openxmlformats.org/package/2006/metadata/core-properties"/>
    <ds:schemaRef ds:uri="http://purl.org/dc/dcmitype/"/>
    <ds:schemaRef ds:uri="http://schemas.microsoft.com/office/2006/documentManagement/types"/>
    <ds:schemaRef ds:uri="http://schemas.microsoft.com/office/infopath/2007/PartnerControls"/>
    <ds:schemaRef ds:uri="ca514211-2110-4898-9640-f963038a24d8"/>
    <ds:schemaRef ds:uri="http://www.w3.org/XML/1998/namespace"/>
  </ds:schemaRefs>
</ds:datastoreItem>
</file>

<file path=customXml/itemProps3.xml><?xml version="1.0" encoding="utf-8"?>
<ds:datastoreItem xmlns:ds="http://schemas.openxmlformats.org/officeDocument/2006/customXml" ds:itemID="{DFB9C7C4-02AF-468B-AF2C-A66F6BCAD43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Ion</Template>
  <TotalTime>2894</TotalTime>
  <Words>945</Words>
  <Application>Microsoft Office PowerPoint</Application>
  <PresentationFormat>Widescreen</PresentationFormat>
  <Paragraphs>56</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Century Gothic</vt:lpstr>
      <vt:lpstr>Wingdings 3</vt:lpstr>
      <vt:lpstr>Ion</vt:lpstr>
      <vt:lpstr>Optional Pre-Quote Conference T0265 – Financial Audit Services, Cyber Security Audit Services and Draw Game Attendance 25DPP01103</vt:lpstr>
      <vt:lpstr>WELCOME &amp; INTRODUCTIONS </vt:lpstr>
      <vt:lpstr>PURPOSE &amp; GENERAL INFORMATION</vt:lpstr>
      <vt:lpstr>BID SOLICITATION AT A GLANCE</vt:lpstr>
      <vt:lpstr>BID SOLICITATION AT A GLANCE</vt:lpstr>
      <vt:lpstr>PRICE SHEET PITFALLS</vt:lpstr>
      <vt:lpstr>HELPFUL TIPS &amp; REMINDERS</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Maguire, Maria [TREAS]</cp:lastModifiedBy>
  <cp:revision>65</cp:revision>
  <cp:lastPrinted>2020-02-11T14:28:14Z</cp:lastPrinted>
  <dcterms:created xsi:type="dcterms:W3CDTF">2020-01-31T19:31:42Z</dcterms:created>
  <dcterms:modified xsi:type="dcterms:W3CDTF">2025-01-15T20:00:49Z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0x010100AF2E1D71863717488BEEBBEBE61EAF6E</vt:lpwstr>
  </property>
  <property fmtid="{D5CDD505-2E9C-101B-9397-08002B2CF9AE}" pid="3" name="_dlc_DocIdItemGuid">
    <vt:lpwstr>16562b31-7571-44fc-8f2c-efe616a4cf07</vt:lpwstr>
  </property>
  <property fmtid="{D5CDD505-2E9C-101B-9397-08002B2CF9AE}" pid="4" name="URL">
    <vt:lpwstr/>
  </property>
  <property fmtid="{D5CDD505-2E9C-101B-9397-08002B2CF9AE}" pid="5" name="DocumentSetDescription">
    <vt:lpwstr/>
  </property>
</Properties>
</file>