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6" r:id="rId2"/>
    <p:sldId id="257" r:id="rId3"/>
    <p:sldId id="260" r:id="rId4"/>
    <p:sldId id="280" r:id="rId5"/>
    <p:sldId id="270" r:id="rId6"/>
    <p:sldId id="281" r:id="rId7"/>
    <p:sldId id="271" r:id="rId8"/>
    <p:sldId id="276" r:id="rId9"/>
    <p:sldId id="277" r:id="rId10"/>
    <p:sldId id="272" r:id="rId11"/>
    <p:sldId id="279" r:id="rId12"/>
    <p:sldId id="275" r:id="rId13"/>
    <p:sldId id="282" r:id="rId14"/>
    <p:sldId id="274" r:id="rId15"/>
    <p:sldId id="268" r:id="rId16"/>
    <p:sldId id="269" r:id="rId17"/>
    <p:sldId id="273"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13" autoAdjust="0"/>
    <p:restoredTop sz="73944" autoAdjust="0"/>
  </p:normalViewPr>
  <p:slideViewPr>
    <p:cSldViewPr snapToGrid="0">
      <p:cViewPr varScale="1">
        <p:scale>
          <a:sx n="114" d="100"/>
          <a:sy n="114" d="100"/>
        </p:scale>
        <p:origin x="450" y="102"/>
      </p:cViewPr>
      <p:guideLst/>
    </p:cSldViewPr>
  </p:slideViewPr>
  <p:notesTextViewPr>
    <p:cViewPr>
      <p:scale>
        <a:sx n="3" d="2"/>
        <a:sy n="3" d="2"/>
      </p:scale>
      <p:origin x="0" y="-762"/>
    </p:cViewPr>
  </p:notesTextViewPr>
  <p:sorterViewPr>
    <p:cViewPr>
      <p:scale>
        <a:sx n="100" d="100"/>
        <a:sy n="100" d="100"/>
      </p:scale>
      <p:origin x="0" y="-57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DFD1BF4A-ED39-4751-A594-F39046307BC8}" type="datetimeFigureOut">
              <a:rPr lang="en-US" smtClean="0"/>
              <a:t>6/26/2025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D1549DB9-6CD5-422A-9C20-35D75F745B54}" type="slidenum">
              <a:rPr lang="en-US" smtClean="0"/>
              <a:t>‹#›</a:t>
            </a:fld>
            <a:endParaRPr lang="en-US"/>
          </a:p>
        </p:txBody>
      </p:sp>
    </p:spTree>
    <p:extLst>
      <p:ext uri="{BB962C8B-B14F-4D97-AF65-F5344CB8AC3E}">
        <p14:creationId xmlns:p14="http://schemas.microsoft.com/office/powerpoint/2010/main" val="521229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nj.gov/treasury/purchase"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Good morning, my name is Tahira Maner and I am a Procurement Specialist for the Professional Services unit within the Division of Purchase and Property and I would like to welcome everyone to this optional Pre-Quote Conference for Bid Solicitation </a:t>
            </a:r>
            <a:r>
              <a:rPr lang="en-US" sz="1800" b="1" kern="1200" dirty="0" smtClean="0">
                <a:solidFill>
                  <a:schemeClr val="tx1"/>
                </a:solidFill>
                <a:effectLst/>
                <a:latin typeface="+mn-lt"/>
                <a:ea typeface="+mn-ea"/>
                <a:cs typeface="+mn-cs"/>
              </a:rPr>
              <a:t>25DPP01102 </a:t>
            </a:r>
            <a:r>
              <a:rPr lang="en-US" sz="1800" kern="1200" dirty="0" smtClean="0">
                <a:solidFill>
                  <a:schemeClr val="tx1"/>
                </a:solidFill>
                <a:effectLst/>
                <a:latin typeface="+mn-lt"/>
                <a:ea typeface="+mn-ea"/>
                <a:cs typeface="+mn-cs"/>
              </a:rPr>
              <a:t>titled</a:t>
            </a:r>
            <a:r>
              <a:rPr lang="en-US" sz="1800" b="1" kern="1200" dirty="0" smtClean="0">
                <a:solidFill>
                  <a:schemeClr val="tx1"/>
                </a:solidFill>
                <a:effectLst/>
                <a:latin typeface="+mn-lt"/>
                <a:ea typeface="+mn-ea"/>
                <a:cs typeface="+mn-cs"/>
              </a:rPr>
              <a:t> T1464</a:t>
            </a:r>
            <a:r>
              <a:rPr lang="en-US" sz="1800" b="1" kern="1200" baseline="0" dirty="0" smtClean="0">
                <a:solidFill>
                  <a:schemeClr val="tx1"/>
                </a:solidFill>
                <a:effectLst/>
                <a:latin typeface="+mn-lt"/>
                <a:ea typeface="+mn-ea"/>
                <a:cs typeface="+mn-cs"/>
              </a:rPr>
              <a:t> –  Substance Abuse Service</a:t>
            </a:r>
            <a:r>
              <a:rPr lang="en-US" sz="1800" b="1" kern="1200" dirty="0" smtClean="0">
                <a:solidFill>
                  <a:schemeClr val="tx1"/>
                </a:solidFill>
                <a:effectLst/>
                <a:latin typeface="+mn-lt"/>
                <a:ea typeface="+mn-ea"/>
                <a:cs typeface="+mn-cs"/>
              </a:rPr>
              <a:t>s. </a:t>
            </a:r>
            <a:r>
              <a:rPr lang="en-US" sz="1800" kern="1200" dirty="0" smtClean="0">
                <a:solidFill>
                  <a:schemeClr val="tx1"/>
                </a:solidFill>
                <a:effectLst/>
                <a:latin typeface="+mn-lt"/>
                <a:ea typeface="+mn-ea"/>
                <a:cs typeface="+mn-cs"/>
              </a:rPr>
              <a:t>Also on the call today are my Supervisor</a:t>
            </a:r>
            <a:r>
              <a:rPr lang="en-US" sz="1800" kern="1200" baseline="0" dirty="0" smtClean="0">
                <a:solidFill>
                  <a:schemeClr val="tx1"/>
                </a:solidFill>
                <a:effectLst/>
                <a:latin typeface="+mn-lt"/>
                <a:ea typeface="+mn-ea"/>
                <a:cs typeface="+mn-cs"/>
              </a:rPr>
              <a:t> Wendi Higgins,</a:t>
            </a:r>
            <a:r>
              <a:rPr lang="en-US" sz="1800" kern="1200" dirty="0" smtClean="0">
                <a:solidFill>
                  <a:schemeClr val="tx1"/>
                </a:solidFill>
                <a:effectLst/>
                <a:latin typeface="+mn-lt"/>
                <a:ea typeface="+mn-ea"/>
                <a:cs typeface="+mn-cs"/>
              </a:rPr>
              <a:t> and Bureau Counsel Marisa</a:t>
            </a:r>
            <a:r>
              <a:rPr lang="en-US" sz="1800" kern="1200" baseline="0" dirty="0" smtClean="0">
                <a:solidFill>
                  <a:schemeClr val="tx1"/>
                </a:solidFill>
                <a:effectLst/>
                <a:latin typeface="+mn-lt"/>
                <a:ea typeface="+mn-ea"/>
                <a:cs typeface="+mn-cs"/>
              </a:rPr>
              <a:t> Roberts</a:t>
            </a:r>
            <a:r>
              <a:rPr lang="en-US" sz="18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a:t>
            </a:fld>
            <a:endParaRPr lang="en-US"/>
          </a:p>
        </p:txBody>
      </p:sp>
    </p:spTree>
    <p:extLst>
      <p:ext uri="{BB962C8B-B14F-4D97-AF65-F5344CB8AC3E}">
        <p14:creationId xmlns:p14="http://schemas.microsoft.com/office/powerpoint/2010/main" val="39718959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kern="1200" dirty="0" smtClean="0">
                <a:solidFill>
                  <a:schemeClr val="tx1"/>
                </a:solidFill>
                <a:effectLst/>
                <a:latin typeface="+mn-lt"/>
                <a:ea typeface="+mn-ea"/>
                <a:cs typeface="+mn-cs"/>
              </a:rPr>
              <a:t>Before we begin, I would like to review some administrative items related to the meeting format and general reminders:</a:t>
            </a:r>
          </a:p>
          <a:p>
            <a:pPr lvl="0"/>
            <a:r>
              <a:rPr lang="en-US" sz="1800" kern="1200" dirty="0" smtClean="0">
                <a:solidFill>
                  <a:schemeClr val="tx1"/>
                </a:solidFill>
                <a:effectLst/>
                <a:latin typeface="+mn-lt"/>
                <a:ea typeface="+mn-ea"/>
                <a:cs typeface="+mn-cs"/>
              </a:rPr>
              <a:t>#1) I need everybody to sign in by entering your full name and company, in the Microsoft TEAMS chat window. This</a:t>
            </a:r>
            <a:r>
              <a:rPr lang="en-US" sz="1800" kern="1200" baseline="0" dirty="0" smtClean="0">
                <a:solidFill>
                  <a:schemeClr val="tx1"/>
                </a:solidFill>
                <a:effectLst/>
                <a:latin typeface="+mn-lt"/>
                <a:ea typeface="+mn-ea"/>
                <a:cs typeface="+mn-cs"/>
              </a:rPr>
              <a:t> presentation and a list of attendees will be posted to NJSTART.</a:t>
            </a:r>
            <a:endParaRPr lang="en-US" sz="1800" kern="1200" dirty="0" smtClean="0">
              <a:solidFill>
                <a:schemeClr val="tx1"/>
              </a:solidFill>
              <a:effectLst/>
              <a:latin typeface="+mn-lt"/>
              <a:ea typeface="+mn-ea"/>
              <a:cs typeface="+mn-cs"/>
            </a:endParaRPr>
          </a:p>
          <a:p>
            <a:pPr lvl="0"/>
            <a:r>
              <a:rPr lang="en-US" sz="1800" kern="1200" dirty="0" smtClean="0">
                <a:solidFill>
                  <a:schemeClr val="tx1"/>
                </a:solidFill>
                <a:effectLst/>
                <a:latin typeface="+mn-lt"/>
                <a:ea typeface="+mn-ea"/>
                <a:cs typeface="+mn-cs"/>
              </a:rPr>
              <a:t>#2) Please keep your microphone or phones on mute to avoid background noise.</a:t>
            </a:r>
          </a:p>
          <a:p>
            <a:pPr lvl="0"/>
            <a:r>
              <a:rPr lang="en-US" sz="1800" kern="1200" dirty="0" smtClean="0">
                <a:solidFill>
                  <a:schemeClr val="tx1"/>
                </a:solidFill>
                <a:effectLst/>
                <a:latin typeface="+mn-lt"/>
                <a:ea typeface="+mn-ea"/>
                <a:cs typeface="+mn-cs"/>
              </a:rPr>
              <a:t>#3) Please identify yourself and the firm you represent prior to asking a question.  </a:t>
            </a:r>
          </a:p>
          <a:p>
            <a:pPr lvl="0"/>
            <a:r>
              <a:rPr lang="en-US" sz="1800" kern="1200" dirty="0" smtClean="0">
                <a:solidFill>
                  <a:schemeClr val="tx1"/>
                </a:solidFill>
                <a:effectLst/>
                <a:latin typeface="+mn-lt"/>
                <a:ea typeface="+mn-ea"/>
                <a:cs typeface="+mn-cs"/>
              </a:rPr>
              <a:t>#4) Companies need to be registered on NJSTART in order to submit a bid and if your firm is registered, be sure that the contact information is up to date to ensure updates posted to the Bid Solicitation are received.</a:t>
            </a:r>
          </a:p>
          <a:p>
            <a:pPr lvl="0"/>
            <a:r>
              <a:rPr lang="en-US" sz="1800" kern="1200" dirty="0" smtClean="0">
                <a:solidFill>
                  <a:schemeClr val="tx1"/>
                </a:solidFill>
                <a:effectLst/>
                <a:latin typeface="+mn-lt"/>
                <a:ea typeface="+mn-ea"/>
                <a:cs typeface="+mn-cs"/>
              </a:rPr>
              <a:t>#5) If you need any assistance with NJSTART, you can email or call our NJSTART Vendor Support team. Contact information can be found here on slide 2 of the presentation.</a:t>
            </a:r>
          </a:p>
          <a:p>
            <a:endParaRPr lang="en-US" sz="1800" dirty="0" smtClean="0"/>
          </a:p>
          <a:p>
            <a:r>
              <a:rPr lang="en-US" sz="1800" dirty="0" smtClean="0"/>
              <a:t>Before I proceed to the next slide, I would like to confirm that all attending today’s pre-quote conference have entered</a:t>
            </a:r>
            <a:r>
              <a:rPr lang="en-US" sz="1800" baseline="0" dirty="0" smtClean="0"/>
              <a:t> their name, email contact information, and their firm in the chat window.  Thank you.  </a:t>
            </a:r>
            <a:endParaRPr lang="en-US" sz="1800" dirty="0"/>
          </a:p>
        </p:txBody>
      </p:sp>
      <p:sp>
        <p:nvSpPr>
          <p:cNvPr id="4" name="Slide Number Placeholder 3"/>
          <p:cNvSpPr>
            <a:spLocks noGrp="1"/>
          </p:cNvSpPr>
          <p:nvPr>
            <p:ph type="sldNum" sz="quarter" idx="10"/>
          </p:nvPr>
        </p:nvSpPr>
        <p:spPr/>
        <p:txBody>
          <a:bodyPr/>
          <a:lstStyle/>
          <a:p>
            <a:fld id="{D1549DB9-6CD5-422A-9C20-35D75F745B54}" type="slidenum">
              <a:rPr lang="en-US" smtClean="0"/>
              <a:t>2</a:t>
            </a:fld>
            <a:endParaRPr lang="en-US"/>
          </a:p>
        </p:txBody>
      </p:sp>
    </p:spTree>
    <p:extLst>
      <p:ext uri="{BB962C8B-B14F-4D97-AF65-F5344CB8AC3E}">
        <p14:creationId xmlns:p14="http://schemas.microsoft.com/office/powerpoint/2010/main" val="3380744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The purpose of this conference is to discuss procedural and Quote submission requirements. We will not be discussing or answering any questions regarding the Scope of Work, which can be found in Bid Solicitation Section 4. All questions related to the scope of work must be submitted through the Q&amp;A Tab on NJSTART prior to the Q&amp;A deadline which is </a:t>
            </a:r>
            <a:r>
              <a:rPr lang="en-US" sz="1800" kern="1200" dirty="0" smtClean="0">
                <a:solidFill>
                  <a:srgbClr val="FF0000"/>
                </a:solidFill>
                <a:effectLst/>
                <a:latin typeface="+mn-lt"/>
                <a:ea typeface="+mn-ea"/>
                <a:cs typeface="+mn-cs"/>
              </a:rPr>
              <a:t>July</a:t>
            </a:r>
            <a:r>
              <a:rPr lang="en-US" sz="1800" kern="1200" baseline="0" dirty="0" smtClean="0">
                <a:solidFill>
                  <a:srgbClr val="FF0000"/>
                </a:solidFill>
                <a:effectLst/>
                <a:latin typeface="+mn-lt"/>
                <a:ea typeface="+mn-ea"/>
                <a:cs typeface="+mn-cs"/>
              </a:rPr>
              <a:t> 21</a:t>
            </a:r>
            <a:r>
              <a:rPr lang="en-US" sz="1800" kern="1200" dirty="0" smtClean="0">
                <a:solidFill>
                  <a:srgbClr val="FF0000"/>
                </a:solidFill>
                <a:effectLst/>
                <a:latin typeface="+mn-lt"/>
                <a:ea typeface="+mn-ea"/>
                <a:cs typeface="+mn-cs"/>
              </a:rPr>
              <a:t>, 2025</a:t>
            </a:r>
            <a:r>
              <a:rPr lang="en-US" sz="1800" kern="1200" dirty="0" smtClean="0">
                <a:solidFill>
                  <a:schemeClr val="tx1"/>
                </a:solidFill>
                <a:effectLst/>
                <a:latin typeface="+mn-lt"/>
                <a:ea typeface="+mn-ea"/>
                <a:cs typeface="+mn-cs"/>
              </a:rPr>
              <a:t>. The majority of today’s presentation will focus on Sections 1, 2, 3, 5, and 7 which I will review section by section. However, even though we will not be reviewing every single part of the Bid Solicitation, I will try to highlight some of the most important topics. Please note that this conference</a:t>
            </a:r>
            <a:r>
              <a:rPr lang="en-US" sz="1800" kern="1200" baseline="0" dirty="0" smtClean="0">
                <a:solidFill>
                  <a:schemeClr val="tx1"/>
                </a:solidFill>
                <a:effectLst/>
                <a:latin typeface="+mn-lt"/>
                <a:ea typeface="+mn-ea"/>
                <a:cs typeface="+mn-cs"/>
              </a:rPr>
              <a:t> also provides an opportunity for potential Vendors to partner with other potential Vendors and also to be introduced to small, women-owned, minority-owned, veteran-owned, and disabled veteran-owned businesses. </a:t>
            </a:r>
            <a:r>
              <a:rPr lang="en-US" sz="1800" b="1" kern="1200" dirty="0" smtClean="0">
                <a:solidFill>
                  <a:schemeClr val="tx1"/>
                </a:solidFill>
                <a:effectLst/>
                <a:latin typeface="+mn-lt"/>
                <a:ea typeface="+mn-ea"/>
                <a:cs typeface="+mn-cs"/>
              </a:rPr>
              <a:t>SWITCH OVER TO THE BID SOLICITATION.</a:t>
            </a:r>
            <a:endParaRPr lang="en-US" sz="1800" kern="1200" dirty="0" smtClean="0">
              <a:solidFill>
                <a:schemeClr val="tx1"/>
              </a:solidFill>
              <a:effectLst/>
              <a:latin typeface="+mn-lt"/>
              <a:ea typeface="+mn-ea"/>
              <a:cs typeface="+mn-cs"/>
            </a:endParaRPr>
          </a:p>
          <a:p>
            <a:endParaRPr lang="en-US" sz="1800" dirty="0"/>
          </a:p>
        </p:txBody>
      </p:sp>
      <p:sp>
        <p:nvSpPr>
          <p:cNvPr id="4" name="Slide Number Placeholder 3"/>
          <p:cNvSpPr>
            <a:spLocks noGrp="1"/>
          </p:cNvSpPr>
          <p:nvPr>
            <p:ph type="sldNum" sz="quarter" idx="10"/>
          </p:nvPr>
        </p:nvSpPr>
        <p:spPr/>
        <p:txBody>
          <a:bodyPr/>
          <a:lstStyle/>
          <a:p>
            <a:fld id="{D1549DB9-6CD5-422A-9C20-35D75F745B54}" type="slidenum">
              <a:rPr lang="en-US" smtClean="0"/>
              <a:t>3</a:t>
            </a:fld>
            <a:endParaRPr lang="en-US"/>
          </a:p>
        </p:txBody>
      </p:sp>
    </p:spTree>
    <p:extLst>
      <p:ext uri="{BB962C8B-B14F-4D97-AF65-F5344CB8AC3E}">
        <p14:creationId xmlns:p14="http://schemas.microsoft.com/office/powerpoint/2010/main" val="1207284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kern="1200" dirty="0" smtClean="0">
                <a:solidFill>
                  <a:schemeClr val="tx1"/>
                </a:solidFill>
                <a:effectLst/>
                <a:latin typeface="+mn-lt"/>
                <a:ea typeface="+mn-ea"/>
                <a:cs typeface="+mn-cs"/>
              </a:rPr>
              <a:t>The Cover Sheet</a:t>
            </a:r>
            <a:r>
              <a:rPr lang="en-US" sz="1200" kern="1200" dirty="0" smtClean="0">
                <a:solidFill>
                  <a:schemeClr val="tx1"/>
                </a:solidFill>
                <a:effectLst/>
                <a:latin typeface="+mn-lt"/>
                <a:ea typeface="+mn-ea"/>
                <a:cs typeface="+mn-cs"/>
              </a:rPr>
              <a:t> of the Bid Solicitation, which is seen here, contains important dates and deadlines, in addition to any set-aside requirements. For this procurement, there is</a:t>
            </a:r>
            <a:r>
              <a:rPr lang="en-US" sz="1200" kern="1200" baseline="0" dirty="0" smtClean="0">
                <a:solidFill>
                  <a:schemeClr val="tx1"/>
                </a:solidFill>
                <a:effectLst/>
                <a:latin typeface="+mn-lt"/>
                <a:ea typeface="+mn-ea"/>
                <a:cs typeface="+mn-cs"/>
              </a:rPr>
              <a:t> a</a:t>
            </a:r>
            <a:r>
              <a:rPr lang="en-US" sz="1200" kern="1200" dirty="0" smtClean="0">
                <a:solidFill>
                  <a:schemeClr val="tx1"/>
                </a:solidFill>
                <a:effectLst/>
                <a:latin typeface="+mn-lt"/>
                <a:ea typeface="+mn-ea"/>
                <a:cs typeface="+mn-cs"/>
              </a:rPr>
              <a:t> Small Business Set-Aside for Subcontracting Only. </a:t>
            </a:r>
          </a:p>
          <a:p>
            <a:r>
              <a:rPr lang="en-US" sz="1200" kern="1200" dirty="0" smtClean="0">
                <a:solidFill>
                  <a:schemeClr val="tx1"/>
                </a:solidFill>
                <a:effectLst/>
                <a:latin typeface="+mn-lt"/>
                <a:ea typeface="+mn-ea"/>
                <a:cs typeface="+mn-cs"/>
              </a:rPr>
              <a:t>Just a reminder, electronically submitted questions are due by 2pm this July</a:t>
            </a:r>
            <a:r>
              <a:rPr lang="en-US" sz="1200" kern="1200" baseline="0" dirty="0" smtClean="0">
                <a:solidFill>
                  <a:schemeClr val="tx1"/>
                </a:solidFill>
                <a:effectLst/>
                <a:latin typeface="+mn-lt"/>
                <a:ea typeface="+mn-ea"/>
                <a:cs typeface="+mn-cs"/>
              </a:rPr>
              <a:t> 21st</a:t>
            </a:r>
            <a:r>
              <a:rPr lang="en-US" sz="1200" kern="1200" dirty="0" smtClean="0">
                <a:solidFill>
                  <a:schemeClr val="tx1"/>
                </a:solidFill>
                <a:effectLst/>
                <a:latin typeface="+mn-lt"/>
                <a:ea typeface="+mn-ea"/>
                <a:cs typeface="+mn-cs"/>
              </a:rPr>
              <a:t> and your Quotes are currently due by 2pm this September</a:t>
            </a:r>
            <a:r>
              <a:rPr lang="en-US" sz="1200" kern="1200" baseline="0" dirty="0" smtClean="0">
                <a:solidFill>
                  <a:schemeClr val="tx1"/>
                </a:solidFill>
                <a:effectLst/>
                <a:latin typeface="+mn-lt"/>
                <a:ea typeface="+mn-ea"/>
                <a:cs typeface="+mn-cs"/>
              </a:rPr>
              <a:t> 9th</a:t>
            </a:r>
            <a:r>
              <a:rPr lang="en-US" sz="1200" kern="1200" dirty="0" smtClean="0">
                <a:solidFill>
                  <a:schemeClr val="tx1"/>
                </a:solidFill>
                <a:effectLst/>
                <a:latin typeface="+mn-lt"/>
                <a:ea typeface="+mn-ea"/>
                <a:cs typeface="+mn-cs"/>
              </a:rPr>
              <a:t>. These dates are subject to change and if changed, will be reflected in a Bid Amendment posted to NJSTART. </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4</a:t>
            </a:fld>
            <a:endParaRPr lang="en-US"/>
          </a:p>
        </p:txBody>
      </p:sp>
    </p:spTree>
    <p:extLst>
      <p:ext uri="{BB962C8B-B14F-4D97-AF65-F5344CB8AC3E}">
        <p14:creationId xmlns:p14="http://schemas.microsoft.com/office/powerpoint/2010/main" val="2151844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Sections 1 and 2 address some important information and pre-Quote housekeeping measures.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Now, I will give further</a:t>
            </a:r>
            <a:r>
              <a:rPr lang="en-US" sz="1200" kern="1200" baseline="0" dirty="0" smtClean="0">
                <a:solidFill>
                  <a:schemeClr val="tx1"/>
                </a:solidFill>
                <a:effectLst/>
                <a:latin typeface="+mn-lt"/>
                <a:ea typeface="+mn-ea"/>
                <a:cs typeface="+mn-cs"/>
              </a:rPr>
              <a:t> descriptions on their sub-sections:</a:t>
            </a:r>
            <a:endParaRPr lang="en-US" sz="1200"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1.1</a:t>
            </a:r>
            <a:r>
              <a:rPr lang="en-US" sz="1200" kern="1200" dirty="0" smtClean="0">
                <a:solidFill>
                  <a:schemeClr val="tx1"/>
                </a:solidFill>
                <a:effectLst/>
                <a:latin typeface="+mn-lt"/>
                <a:ea typeface="+mn-ea"/>
                <a:cs typeface="+mn-cs"/>
              </a:rPr>
              <a:t> of the Bid Solicitation describes the Purpose &amp; Intent, while </a:t>
            </a:r>
            <a:r>
              <a:rPr lang="en-US" sz="1200" b="1" u="sng" kern="1200" dirty="0" smtClean="0">
                <a:solidFill>
                  <a:schemeClr val="tx1"/>
                </a:solidFill>
                <a:effectLst/>
                <a:latin typeface="+mn-lt"/>
                <a:ea typeface="+mn-ea"/>
                <a:cs typeface="+mn-cs"/>
              </a:rPr>
              <a:t>Section 1.2</a:t>
            </a:r>
            <a:r>
              <a:rPr lang="en-US" sz="1200" kern="1200" dirty="0" smtClean="0">
                <a:solidFill>
                  <a:schemeClr val="tx1"/>
                </a:solidFill>
                <a:effectLst/>
                <a:latin typeface="+mn-lt"/>
                <a:ea typeface="+mn-ea"/>
                <a:cs typeface="+mn-cs"/>
              </a:rPr>
              <a:t> provides Background information.</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2.1</a:t>
            </a:r>
            <a:r>
              <a:rPr lang="en-US" sz="1200" kern="1200" dirty="0" smtClean="0">
                <a:solidFill>
                  <a:schemeClr val="tx1"/>
                </a:solidFill>
                <a:effectLst/>
                <a:latin typeface="+mn-lt"/>
                <a:ea typeface="+mn-ea"/>
                <a:cs typeface="+mn-cs"/>
              </a:rPr>
              <a:t> lays out the instructions for submitting electronic questions and</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2.2</a:t>
            </a:r>
            <a:r>
              <a:rPr lang="en-US" sz="1200" kern="1200" dirty="0" smtClean="0">
                <a:solidFill>
                  <a:schemeClr val="tx1"/>
                </a:solidFill>
                <a:effectLst/>
                <a:latin typeface="+mn-lt"/>
                <a:ea typeface="+mn-ea"/>
                <a:cs typeface="+mn-cs"/>
              </a:rPr>
              <a:t> addresses exceptions to the </a:t>
            </a:r>
            <a:r>
              <a:rPr lang="en-US" sz="1200" b="1" kern="1200" dirty="0" smtClean="0">
                <a:solidFill>
                  <a:schemeClr val="tx1"/>
                </a:solidFill>
                <a:effectLst/>
                <a:latin typeface="+mn-lt"/>
                <a:ea typeface="+mn-ea"/>
                <a:cs typeface="+mn-cs"/>
              </a:rPr>
              <a:t>State of New Jersey Standard Terms and Conditions.  </a:t>
            </a:r>
            <a:r>
              <a:rPr lang="en-US" sz="1200" kern="1200" dirty="0" smtClean="0">
                <a:solidFill>
                  <a:schemeClr val="tx1"/>
                </a:solidFill>
                <a:effectLst/>
                <a:latin typeface="+mn-lt"/>
                <a:ea typeface="+mn-ea"/>
                <a:cs typeface="+mn-cs"/>
              </a:rPr>
              <a:t>The</a:t>
            </a:r>
            <a:r>
              <a:rPr lang="en-US" sz="1200" b="1" kern="1200" dirty="0" smtClean="0">
                <a:solidFill>
                  <a:schemeClr val="tx1"/>
                </a:solidFill>
                <a:effectLst/>
                <a:latin typeface="+mn-lt"/>
                <a:ea typeface="+mn-ea"/>
                <a:cs typeface="+mn-cs"/>
              </a:rPr>
              <a:t> State of New Jersey Standard Terms and Conditions</a:t>
            </a:r>
            <a:r>
              <a:rPr lang="en-US" sz="1200" kern="1200" dirty="0" smtClean="0">
                <a:solidFill>
                  <a:schemeClr val="tx1"/>
                </a:solidFill>
                <a:effectLst/>
                <a:latin typeface="+mn-lt"/>
                <a:ea typeface="+mn-ea"/>
                <a:cs typeface="+mn-cs"/>
              </a:rPr>
              <a:t> can be found in the Attachments tab in NJSTART.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AN IMPORTANT REMINDER: </a:t>
            </a:r>
            <a:r>
              <a:rPr lang="en-US" sz="1200" kern="1200" dirty="0" smtClean="0">
                <a:solidFill>
                  <a:schemeClr val="tx1"/>
                </a:solidFill>
                <a:effectLst/>
                <a:latin typeface="+mn-lt"/>
                <a:ea typeface="+mn-ea"/>
                <a:cs typeface="+mn-cs"/>
              </a:rPr>
              <a:t>If your firm has any objections to the State’s Standard Terms and Conditions, those objections and suggested revisions </a:t>
            </a:r>
            <a:r>
              <a:rPr lang="en-US" sz="1200" b="1" i="1" kern="1200" dirty="0" smtClean="0">
                <a:solidFill>
                  <a:schemeClr val="tx1"/>
                </a:solidFill>
                <a:effectLst/>
                <a:latin typeface="+mn-lt"/>
                <a:ea typeface="+mn-ea"/>
                <a:cs typeface="+mn-cs"/>
              </a:rPr>
              <a:t>must</a:t>
            </a:r>
            <a:r>
              <a:rPr lang="en-US" sz="1200" kern="1200" dirty="0" smtClean="0">
                <a:solidFill>
                  <a:schemeClr val="tx1"/>
                </a:solidFill>
                <a:effectLst/>
                <a:latin typeface="+mn-lt"/>
                <a:ea typeface="+mn-ea"/>
                <a:cs typeface="+mn-cs"/>
              </a:rPr>
              <a:t> be submitted in the Question and Answer process detailed in Section 2.2. It’s important to understand that if your Quote conflicts with the State’s Standard Terms and Conditions without it being sufficiently addressed in the Question and Answer process, your Quote may be deemed non-responsive.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Section 2.3</a:t>
            </a:r>
            <a:r>
              <a:rPr lang="en-US" sz="1200" kern="1200" dirty="0" smtClean="0">
                <a:solidFill>
                  <a:schemeClr val="tx1"/>
                </a:solidFill>
                <a:effectLst/>
                <a:latin typeface="+mn-lt"/>
                <a:ea typeface="+mn-ea"/>
                <a:cs typeface="+mn-cs"/>
              </a:rPr>
              <a:t> details Bid Amendments, which are revisions to this Bid Solicitation and its supporting documents. These Amendments can range from changes in dates or Bidder requirements and responses to questions received (if any).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a revised document is uploaded as part of a bid amendment, it is important that your firm’s Quote reflects the most current version of whatever document has been changed. </a:t>
            </a:r>
          </a:p>
          <a:p>
            <a:endParaRPr lang="en-US" sz="1200"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Section 2.6 Pre-Quote</a:t>
            </a:r>
            <a:r>
              <a:rPr lang="en-US" sz="1200" b="1" u="sng" kern="1200" baseline="0" dirty="0" smtClean="0">
                <a:solidFill>
                  <a:schemeClr val="tx1"/>
                </a:solidFill>
                <a:effectLst/>
                <a:latin typeface="+mn-lt"/>
                <a:ea typeface="+mn-ea"/>
                <a:cs typeface="+mn-cs"/>
              </a:rPr>
              <a:t> Document Review</a:t>
            </a:r>
            <a:r>
              <a:rPr lang="en-US" sz="1200" b="0" u="none" kern="1200" baseline="0" dirty="0" smtClean="0">
                <a:solidFill>
                  <a:schemeClr val="tx1"/>
                </a:solidFill>
                <a:effectLst/>
                <a:latin typeface="+mn-lt"/>
                <a:ea typeface="+mn-ea"/>
                <a:cs typeface="+mn-cs"/>
              </a:rPr>
              <a:t> – lists all the </a:t>
            </a:r>
            <a:r>
              <a:rPr lang="en-US" sz="1200" kern="1200" dirty="0" smtClean="0">
                <a:solidFill>
                  <a:schemeClr val="tx1"/>
                </a:solidFill>
                <a:effectLst/>
                <a:latin typeface="+mn-lt"/>
                <a:ea typeface="+mn-ea"/>
                <a:cs typeface="+mn-cs"/>
              </a:rPr>
              <a:t>publicly available documents that a Bidder needs to review in order to prepare and submit accurate and comprehensive Quotes.</a:t>
            </a:r>
            <a:endParaRPr lang="en-US" sz="1200" b="1" u="sng"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1549DB9-6CD5-422A-9C20-35D75F745B54}" type="slidenum">
              <a:rPr lang="en-US" smtClean="0"/>
              <a:t>5</a:t>
            </a:fld>
            <a:endParaRPr lang="en-US"/>
          </a:p>
        </p:txBody>
      </p:sp>
    </p:spTree>
    <p:extLst>
      <p:ext uri="{BB962C8B-B14F-4D97-AF65-F5344CB8AC3E}">
        <p14:creationId xmlns:p14="http://schemas.microsoft.com/office/powerpoint/2010/main" val="361658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kern="1200" dirty="0" smtClean="0">
                <a:solidFill>
                  <a:schemeClr val="tx1"/>
                </a:solidFill>
                <a:effectLst/>
                <a:latin typeface="+mn-lt"/>
                <a:ea typeface="+mn-ea"/>
                <a:cs typeface="+mn-cs"/>
              </a:rPr>
              <a:t>Section 3</a:t>
            </a:r>
            <a:r>
              <a:rPr lang="en-US" sz="1200" kern="1200" dirty="0" smtClean="0">
                <a:solidFill>
                  <a:schemeClr val="tx1"/>
                </a:solidFill>
                <a:effectLst/>
                <a:latin typeface="+mn-lt"/>
                <a:ea typeface="+mn-ea"/>
                <a:cs typeface="+mn-cs"/>
              </a:rPr>
              <a:t> addresses the quote submission requirements. This includes how to submit your Quote and what should be included, including forms.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 NJSTART, you’ll find a checklist called the Standard Procurement Forms Packet, this will assist you in submitting the proper forms.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few terms you will see throughout the Bid Solicitation are shall, must, should, and may. There are very important distinctions between these terms.  If an item is designated as “shall” or “must,” it is a mandatory requirement and failure to comply can result in your Quote being deemed non-responsive.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Where an item is designated as “should” or “may” it is not mandatory for the bidder to submit with the quote but is strongly recommended. Please note that while “should” or “may” does not denote a mandatory requirement, technical scoring could be impacted if requested information is not provided.</a:t>
            </a:r>
          </a:p>
          <a:p>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3.18</a:t>
            </a:r>
            <a:r>
              <a:rPr lang="en-US" sz="1200" b="1" u="sng" kern="1200" baseline="0" dirty="0" smtClean="0">
                <a:solidFill>
                  <a:schemeClr val="tx1"/>
                </a:solidFill>
                <a:effectLst/>
                <a:latin typeface="+mn-lt"/>
                <a:ea typeface="+mn-ea"/>
                <a:cs typeface="+mn-cs"/>
              </a:rPr>
              <a:t> Mobilization Plan </a:t>
            </a:r>
            <a:r>
              <a:rPr lang="en-US" sz="1200" b="0" u="none" kern="1200" baseline="0" dirty="0" smtClean="0">
                <a:solidFill>
                  <a:schemeClr val="tx1"/>
                </a:solidFill>
                <a:effectLst/>
                <a:latin typeface="+mn-lt"/>
                <a:ea typeface="+mn-ea"/>
                <a:cs typeface="+mn-cs"/>
              </a:rPr>
              <a:t>provides d</a:t>
            </a:r>
            <a:r>
              <a:rPr lang="en-US" sz="1200" kern="1200" dirty="0" smtClean="0">
                <a:solidFill>
                  <a:schemeClr val="tx1"/>
                </a:solidFill>
                <a:effectLst/>
                <a:latin typeface="+mn-lt"/>
                <a:ea typeface="+mn-ea"/>
                <a:cs typeface="+mn-cs"/>
              </a:rPr>
              <a:t>irections on what detail</a:t>
            </a:r>
            <a:r>
              <a:rPr lang="en-US" sz="1200" kern="1200" baseline="0" dirty="0" smtClean="0">
                <a:solidFill>
                  <a:schemeClr val="tx1"/>
                </a:solidFill>
                <a:effectLst/>
                <a:latin typeface="+mn-lt"/>
                <a:ea typeface="+mn-ea"/>
                <a:cs typeface="+mn-cs"/>
              </a:rPr>
              <a:t>s the Bidder must include in its mobilization plan that is a mandatory part of the Quote submission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baseline="0" dirty="0" smtClean="0">
                <a:solidFill>
                  <a:schemeClr val="tx1"/>
                </a:solidFill>
                <a:effectLst/>
                <a:latin typeface="+mn-lt"/>
                <a:ea typeface="+mn-ea"/>
                <a:cs typeface="+mn-cs"/>
              </a:rPr>
              <a:t>Section 3.25 State-Supplied Price Sheet Instructions </a:t>
            </a:r>
            <a:r>
              <a:rPr lang="en-US" sz="1200" b="0" u="none" kern="1200" baseline="0" dirty="0" smtClean="0">
                <a:solidFill>
                  <a:schemeClr val="tx1"/>
                </a:solidFill>
                <a:effectLst/>
                <a:latin typeface="+mn-lt"/>
                <a:ea typeface="+mn-ea"/>
                <a:cs typeface="+mn-cs"/>
              </a:rPr>
              <a:t>details all of the mandatory instructions the Bidder must adhere to when completing the State-Supplied Price Sheet that is accompanying this Bid Solicitation</a:t>
            </a:r>
            <a:endParaRPr lang="en-US" sz="1200" b="1" u="sng" kern="1200" dirty="0" smtClean="0">
              <a:solidFill>
                <a:schemeClr val="tx1"/>
              </a:solidFill>
              <a:effectLst/>
              <a:latin typeface="+mn-lt"/>
              <a:ea typeface="+mn-ea"/>
              <a:cs typeface="+mn-cs"/>
            </a:endParaRPr>
          </a:p>
          <a:p>
            <a:endParaRPr lang="en-US" sz="1200" b="1" u="sng"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4</a:t>
            </a:r>
            <a:r>
              <a:rPr lang="en-US" sz="1200" kern="1200" dirty="0" smtClean="0">
                <a:solidFill>
                  <a:schemeClr val="tx1"/>
                </a:solidFill>
                <a:effectLst/>
                <a:latin typeface="+mn-lt"/>
                <a:ea typeface="+mn-ea"/>
                <a:cs typeface="+mn-cs"/>
              </a:rPr>
              <a:t> is the Scope of Work. These are the services that the State requires. Be sure that your firm’s Quote adequately addresses how they intend to meet these requirements. Failure to do so may result in your firm’s Quote being deemed non-responsive or impact the technical score from the evaluation committee.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5</a:t>
            </a:r>
            <a:r>
              <a:rPr lang="en-US" sz="1200" kern="1200" dirty="0" smtClean="0">
                <a:solidFill>
                  <a:schemeClr val="tx1"/>
                </a:solidFill>
                <a:effectLst/>
                <a:latin typeface="+mn-lt"/>
                <a:ea typeface="+mn-ea"/>
                <a:cs typeface="+mn-cs"/>
              </a:rPr>
              <a:t> details the Bid Solicitation’s General Contract Terms. This Section addresses a number of items such as the Contract Term, any available Extension Terms, the Contract Transition Term, Ownership of Material, and more.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Please be sure to carefully read the rest of Section 5 in your own time.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6  </a:t>
            </a:r>
            <a:r>
              <a:rPr lang="en-US" sz="1200" b="0" u="none" kern="1200" dirty="0" smtClean="0">
                <a:solidFill>
                  <a:schemeClr val="tx1"/>
                </a:solidFill>
                <a:effectLst/>
                <a:latin typeface="+mn-lt"/>
                <a:ea typeface="+mn-ea"/>
                <a:cs typeface="+mn-cs"/>
              </a:rPr>
              <a:t>explains the Contractor’s mandatory responsibility to submit a detailed Security Plan as outlined in this section.</a:t>
            </a:r>
            <a:r>
              <a:rPr lang="en-US" sz="1200" b="0" u="none" kern="1200" baseline="0" dirty="0" smtClean="0">
                <a:solidFill>
                  <a:schemeClr val="tx1"/>
                </a:solidFill>
                <a:effectLst/>
                <a:latin typeface="+mn-lt"/>
                <a:ea typeface="+mn-ea"/>
                <a:cs typeface="+mn-cs"/>
              </a:rPr>
              <a:t> Please be sure to carefully read  section 6 in your own time.</a:t>
            </a:r>
            <a:endParaRPr lang="en-US" sz="1200" b="1" u="sng"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7</a:t>
            </a:r>
            <a:r>
              <a:rPr lang="en-US" sz="1200" kern="1200" dirty="0" smtClean="0">
                <a:solidFill>
                  <a:schemeClr val="tx1"/>
                </a:solidFill>
                <a:effectLst/>
                <a:latin typeface="+mn-lt"/>
                <a:ea typeface="+mn-ea"/>
                <a:cs typeface="+mn-cs"/>
              </a:rPr>
              <a:t> addresses Modifications to the State of New Jersey’s Standard Terms and Conditions. Please be sure to carefully read this section. As a reminder, questions about and exceptions to this section and/or the Standard Terms and Conditions must be submitted prior to the Electronic</a:t>
            </a:r>
            <a:r>
              <a:rPr lang="en-US" sz="1200" kern="1200" baseline="0" dirty="0" smtClean="0">
                <a:solidFill>
                  <a:schemeClr val="tx1"/>
                </a:solidFill>
                <a:effectLst/>
                <a:latin typeface="+mn-lt"/>
                <a:ea typeface="+mn-ea"/>
                <a:cs typeface="+mn-cs"/>
              </a:rPr>
              <a:t> Questions due</a:t>
            </a:r>
            <a:r>
              <a:rPr lang="en-US" sz="1200" kern="1200" dirty="0" smtClean="0">
                <a:solidFill>
                  <a:schemeClr val="tx1"/>
                </a:solidFill>
                <a:effectLst/>
                <a:latin typeface="+mn-lt"/>
                <a:ea typeface="+mn-ea"/>
                <a:cs typeface="+mn-cs"/>
              </a:rPr>
              <a:t> deadline, which is 2:00 pm on July</a:t>
            </a:r>
            <a:r>
              <a:rPr lang="en-US" sz="1200" kern="1200" baseline="0" dirty="0" smtClean="0">
                <a:solidFill>
                  <a:schemeClr val="tx1"/>
                </a:solidFill>
                <a:effectLst/>
                <a:latin typeface="+mn-lt"/>
                <a:ea typeface="+mn-ea"/>
                <a:cs typeface="+mn-cs"/>
              </a:rPr>
              <a:t> 21st</a:t>
            </a:r>
            <a:r>
              <a:rPr lang="en-US"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6</a:t>
            </a:fld>
            <a:endParaRPr lang="en-US"/>
          </a:p>
        </p:txBody>
      </p:sp>
    </p:spTree>
    <p:extLst>
      <p:ext uri="{BB962C8B-B14F-4D97-AF65-F5344CB8AC3E}">
        <p14:creationId xmlns:p14="http://schemas.microsoft.com/office/powerpoint/2010/main" val="3279241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8</a:t>
            </a:r>
            <a:r>
              <a:rPr lang="en-US" sz="1200" kern="1200" dirty="0" smtClean="0">
                <a:solidFill>
                  <a:schemeClr val="tx1"/>
                </a:solidFill>
                <a:effectLst/>
                <a:latin typeface="+mn-lt"/>
                <a:ea typeface="+mn-ea"/>
                <a:cs typeface="+mn-cs"/>
              </a:rPr>
              <a:t> describes the Division of Purchase and Property’s Quote Evaluation process.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Please take the time to review this section in your own time.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And finally Section 9</a:t>
            </a:r>
            <a:r>
              <a:rPr lang="en-US" sz="1200" kern="1200" dirty="0" smtClean="0">
                <a:solidFill>
                  <a:schemeClr val="tx1"/>
                </a:solidFill>
                <a:effectLst/>
                <a:latin typeface="+mn-lt"/>
                <a:ea typeface="+mn-ea"/>
                <a:cs typeface="+mn-cs"/>
              </a:rPr>
              <a:t> covers our glossary terms. What follows are our standard definitions, which are part of a majority of our Contracts.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Any additional Scope of Work-specific definitions can be found in Section 9.3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Also, please make sure to carefully review all the </a:t>
            </a:r>
            <a:r>
              <a:rPr lang="en-US" sz="1200" b="1" kern="1200" dirty="0" smtClean="0">
                <a:solidFill>
                  <a:schemeClr val="tx1"/>
                </a:solidFill>
                <a:effectLst/>
                <a:latin typeface="+mn-lt"/>
                <a:ea typeface="+mn-ea"/>
                <a:cs typeface="+mn-cs"/>
              </a:rPr>
              <a:t>Attachments</a:t>
            </a:r>
            <a:r>
              <a:rPr lang="en-US" sz="1200" kern="1200" dirty="0" smtClean="0">
                <a:solidFill>
                  <a:schemeClr val="tx1"/>
                </a:solidFill>
                <a:effectLst/>
                <a:latin typeface="+mn-lt"/>
                <a:ea typeface="+mn-ea"/>
                <a:cs typeface="+mn-cs"/>
              </a:rPr>
              <a:t> to the Bid Solicitation, which can be found in the Attachments tab on NJSTART.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Remember</a:t>
            </a:r>
            <a:r>
              <a:rPr lang="en-US" sz="1200" kern="1200" dirty="0" smtClean="0">
                <a:solidFill>
                  <a:schemeClr val="tx1"/>
                </a:solidFill>
                <a:effectLst/>
                <a:latin typeface="+mn-lt"/>
                <a:ea typeface="+mn-ea"/>
                <a:cs typeface="+mn-cs"/>
              </a:rPr>
              <a:t>: Bidders should review all documents specific to this Bid Solicitation. Other advertised Bid Solicitations may have different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7</a:t>
            </a:fld>
            <a:endParaRPr lang="en-US"/>
          </a:p>
        </p:txBody>
      </p:sp>
    </p:spTree>
    <p:extLst>
      <p:ext uri="{BB962C8B-B14F-4D97-AF65-F5344CB8AC3E}">
        <p14:creationId xmlns:p14="http://schemas.microsoft.com/office/powerpoint/2010/main" val="190857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Back to Bid Solicitation Section 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Some of the subsections in Section 3 are designated as “shall” and some are designated as “should”. Please review carefully and make the appropriate determination when preparing your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Of particular importance is the Ownership Disclosure form. This form is required with your Quote. Please be sure to read the instructions on the form and fill it out completely and accurately. Your quote will be deemed non-responsive if information is missing, or if boxes are checked incorrectly.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8</a:t>
            </a:fld>
            <a:endParaRPr lang="en-US"/>
          </a:p>
        </p:txBody>
      </p:sp>
    </p:spTree>
    <p:extLst>
      <p:ext uri="{BB962C8B-B14F-4D97-AF65-F5344CB8AC3E}">
        <p14:creationId xmlns:p14="http://schemas.microsoft.com/office/powerpoint/2010/main" val="4046034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 this slide are the remaining</a:t>
            </a:r>
            <a:r>
              <a:rPr lang="en-US" sz="1200" kern="1200" baseline="0" dirty="0" smtClean="0">
                <a:solidFill>
                  <a:schemeClr val="tx1"/>
                </a:solidFill>
                <a:effectLst/>
                <a:latin typeface="+mn-lt"/>
                <a:ea typeface="+mn-ea"/>
                <a:cs typeface="+mn-cs"/>
              </a:rPr>
              <a:t> Quote submission requirements for Section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I would like to bring to your attention the following:</a:t>
            </a: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 3.13.8 contains instructions for completing the Subcontractor Utilization Plan. You do not have to subcontract, but if you choose to subcontract, you must submit a subcontractor utilization form.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a:t>
            </a:r>
            <a:r>
              <a:rPr lang="en-US" sz="1200" kern="1200" baseline="0" dirty="0" smtClean="0">
                <a:solidFill>
                  <a:schemeClr val="tx1"/>
                </a:solidFill>
                <a:effectLst/>
                <a:latin typeface="+mn-lt"/>
                <a:ea typeface="+mn-ea"/>
                <a:cs typeface="+mn-cs"/>
              </a:rPr>
              <a:t> 3.13.8.1 </a:t>
            </a:r>
            <a:r>
              <a:rPr lang="en-US" sz="1200" kern="1200" baseline="0" dirty="0" smtClean="0">
                <a:solidFill>
                  <a:srgbClr val="FFC000"/>
                </a:solidFill>
                <a:effectLst/>
                <a:latin typeface="+mn-lt"/>
                <a:ea typeface="+mn-ea"/>
                <a:cs typeface="+mn-cs"/>
              </a:rPr>
              <a:t>designates this Contract as a subcontracting set-aside for NJ Small Business </a:t>
            </a:r>
            <a:r>
              <a:rPr lang="en-US" sz="1200" kern="1200" baseline="0" dirty="0" smtClean="0">
                <a:solidFill>
                  <a:schemeClr val="tx1"/>
                </a:solidFill>
                <a:effectLst/>
                <a:latin typeface="+mn-lt"/>
                <a:ea typeface="+mn-ea"/>
                <a:cs typeface="+mn-cs"/>
              </a:rPr>
              <a:t>Enterprises.  Instructions on the steps that need to be taken to make a good faith effort to solicit and hire eligible NJ Small Business Enterprises are included here along with the potential consequences for NOT following these instructions.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9</a:t>
            </a:fld>
            <a:endParaRPr lang="en-US"/>
          </a:p>
        </p:txBody>
      </p:sp>
    </p:spTree>
    <p:extLst>
      <p:ext uri="{BB962C8B-B14F-4D97-AF65-F5344CB8AC3E}">
        <p14:creationId xmlns:p14="http://schemas.microsoft.com/office/powerpoint/2010/main" val="1855376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Let’s take a moment to address some common State-Supplied Price Sheet errors we see bidders making when submitting quotes.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Be sure to complete all required price lines on the Price Sheet, or the Quote may be deemed non-responsive. Do not leave any price lines blank.  Only fill out the prices lines in yellow. </a:t>
            </a:r>
            <a:r>
              <a:rPr lang="en-US" dirty="0" smtClean="0"/>
              <a:t>Indicate “</a:t>
            </a:r>
            <a:r>
              <a:rPr lang="en-US" b="1" u="sng" dirty="0" smtClean="0"/>
              <a:t>no charge</a:t>
            </a:r>
            <a:r>
              <a:rPr lang="en-US" dirty="0" smtClean="0"/>
              <a:t>” if the cost is $0.</a:t>
            </a:r>
            <a:endParaRPr lang="en-US" sz="1200"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make formatting changes to the Price Sheet.  If the price line requires a dollar amount, don’t change it to a percentage, or vice versa. If the price line includes 2 decimal places, don’t change the settings to allow 4 decimals.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Confirm you have completed the latest version of the State-Supplied Price Sheet, in the supplied Excel document, as it may have been revised via Bid Amendment. Review all posted amendments that may include changes to the Price Sheet and Bid Solicitation. These changes must be taken into account when completing the State-Supplied Price Sheets.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And, s</a:t>
            </a:r>
            <a:r>
              <a:rPr lang="en-US" dirty="0" smtClean="0"/>
              <a:t>ubmitting a State-Supplied Price Sheet in a format other than the supplied Excel document can lead to a price sheet being deemed non-responsive when the information in a cell cannot be confirmed by the Bureau.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10</a:t>
            </a:fld>
            <a:endParaRPr lang="en-US"/>
          </a:p>
        </p:txBody>
      </p:sp>
    </p:spTree>
    <p:extLst>
      <p:ext uri="{BB962C8B-B14F-4D97-AF65-F5344CB8AC3E}">
        <p14:creationId xmlns:p14="http://schemas.microsoft.com/office/powerpoint/2010/main" val="15100241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kern="1200" dirty="0" smtClean="0">
                <a:solidFill>
                  <a:schemeClr val="tx1"/>
                </a:solidFill>
                <a:effectLst/>
                <a:latin typeface="+mn-lt"/>
                <a:ea typeface="+mn-ea"/>
                <a:cs typeface="+mn-cs"/>
              </a:rPr>
              <a:t>Section 3.25 State-Supplied Price Sheet Instructions</a:t>
            </a:r>
          </a:p>
          <a:p>
            <a:r>
              <a:rPr lang="en-US" sz="1200" kern="1200" dirty="0" smtClean="0">
                <a:solidFill>
                  <a:schemeClr val="tx1"/>
                </a:solidFill>
                <a:effectLst/>
                <a:latin typeface="+mn-lt"/>
                <a:ea typeface="+mn-ea"/>
                <a:cs typeface="+mn-cs"/>
              </a:rPr>
              <a:t>The Bidder must submit its pricing using the State-Supplied Price Sheet accompanying this Bid Solicitation and located on the “Attachments” Tab.  Each Bidder is required to hold its pricing firm through the issuance of the Contract.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There are a total of 10 Price Lines on the State-Supplied Price Sheet. The Bidder must provide All-Inclusive Unit Pricing for each Contract Year (Contract Years 1 through 3) for all 10 Price Lines.  Failure to provide all required pricing in the format required will result in the Quote being deemed non-responsive. </a:t>
            </a:r>
            <a:r>
              <a:rPr lang="en-US" sz="1200" strike="sngStrike" kern="1200" baseline="0" dirty="0" smtClean="0">
                <a:solidFill>
                  <a:schemeClr val="tx1"/>
                </a:solidFill>
                <a:effectLst/>
                <a:latin typeface="+mn-lt"/>
                <a:ea typeface="+mn-ea"/>
                <a:cs typeface="+mn-cs"/>
              </a:rPr>
              <a:t>Additional instructions can be found below:</a:t>
            </a:r>
          </a:p>
          <a:p>
            <a:r>
              <a:rPr lang="en-US" sz="1200" strike="sngStrike" kern="1200" baseline="0" dirty="0" smtClean="0">
                <a:solidFill>
                  <a:schemeClr val="tx1"/>
                </a:solidFill>
                <a:effectLst/>
                <a:latin typeface="+mn-lt"/>
                <a:ea typeface="+mn-ea"/>
                <a:cs typeface="+mn-cs"/>
              </a:rPr>
              <a:t> </a:t>
            </a:r>
          </a:p>
          <a:p>
            <a:pPr lvl="0"/>
            <a:r>
              <a:rPr lang="en-US" sz="1200" u="sng" strike="sngStrike" kern="1200" baseline="0" dirty="0" smtClean="0">
                <a:solidFill>
                  <a:schemeClr val="tx1"/>
                </a:solidFill>
                <a:effectLst/>
                <a:latin typeface="+mn-lt"/>
                <a:ea typeface="+mn-ea"/>
                <a:cs typeface="+mn-cs"/>
              </a:rPr>
              <a:t>Price Lines 1 and 2 (Contract Years 1 through 3)</a:t>
            </a:r>
            <a:r>
              <a:rPr lang="en-US" sz="1200" strike="sngStrike" kern="1200" baseline="0" dirty="0" smtClean="0">
                <a:solidFill>
                  <a:schemeClr val="tx1"/>
                </a:solidFill>
                <a:effectLst/>
                <a:latin typeface="+mn-lt"/>
                <a:ea typeface="+mn-ea"/>
                <a:cs typeface="+mn-cs"/>
              </a:rPr>
              <a:t>: The Bidder shall provide an All-Inclusive Unit Price per Calendar Day, per each treatment bed at each of the two (2) Facilities; </a:t>
            </a:r>
            <a:r>
              <a:rPr lang="en-US" sz="1200" strike="sngStrike" kern="1200" baseline="0" dirty="0" err="1" smtClean="0">
                <a:solidFill>
                  <a:schemeClr val="tx1"/>
                </a:solidFill>
                <a:effectLst/>
                <a:latin typeface="+mn-lt"/>
                <a:ea typeface="+mn-ea"/>
                <a:cs typeface="+mn-cs"/>
              </a:rPr>
              <a:t>Southwoods</a:t>
            </a:r>
            <a:r>
              <a:rPr lang="en-US" sz="1200" strike="sngStrike" kern="1200" baseline="0" dirty="0" smtClean="0">
                <a:solidFill>
                  <a:schemeClr val="tx1"/>
                </a:solidFill>
                <a:effectLst/>
                <a:latin typeface="+mn-lt"/>
                <a:ea typeface="+mn-ea"/>
                <a:cs typeface="+mn-cs"/>
              </a:rPr>
              <a:t> State Prison and Edna Mahan Correctional Facility hosting the SUD Program treatment services.  A treatment bed may be billed for any Calendar Day that the bed is occupied at 11:59 PM by a Program Participant participating in the SUD Program on that Calendar Day;</a:t>
            </a:r>
          </a:p>
          <a:p>
            <a:r>
              <a:rPr lang="en-US" sz="1200" strike="sngStrike" kern="1200" baseline="0" dirty="0" smtClean="0">
                <a:solidFill>
                  <a:schemeClr val="tx1"/>
                </a:solidFill>
                <a:effectLst/>
                <a:latin typeface="+mn-lt"/>
                <a:ea typeface="+mn-ea"/>
                <a:cs typeface="+mn-cs"/>
              </a:rPr>
              <a:t> </a:t>
            </a:r>
          </a:p>
          <a:p>
            <a:pPr lvl="0"/>
            <a:r>
              <a:rPr lang="en-US" sz="1200" u="sng" strike="sngStrike" kern="1200" baseline="0" dirty="0" smtClean="0">
                <a:solidFill>
                  <a:schemeClr val="tx1"/>
                </a:solidFill>
                <a:effectLst/>
                <a:latin typeface="+mn-lt"/>
                <a:ea typeface="+mn-ea"/>
                <a:cs typeface="+mn-cs"/>
              </a:rPr>
              <a:t>Price Lines 3 and 4 (Contract Years 1 through 3)</a:t>
            </a:r>
            <a:r>
              <a:rPr lang="en-US" sz="1200" strike="sngStrike" kern="1200" baseline="0" dirty="0" smtClean="0">
                <a:solidFill>
                  <a:schemeClr val="tx1"/>
                </a:solidFill>
                <a:effectLst/>
                <a:latin typeface="+mn-lt"/>
                <a:ea typeface="+mn-ea"/>
                <a:cs typeface="+mn-cs"/>
              </a:rPr>
              <a:t>: The Bidder shall provide an All-Inclusive Unit Price for each Offender’s full SUD intake assessment at Garden State Youth Correctional Facility and at the Edna Mahan Correctional Facility.  SUD assessments done at intake are fully described in section B of Attachment 3 - Appendix A Core Program Standards;</a:t>
            </a:r>
          </a:p>
          <a:p>
            <a:r>
              <a:rPr lang="en-US" sz="1200" strike="sngStrike" kern="1200" baseline="0" dirty="0" smtClean="0">
                <a:solidFill>
                  <a:schemeClr val="tx1"/>
                </a:solidFill>
                <a:effectLst/>
                <a:latin typeface="+mn-lt"/>
                <a:ea typeface="+mn-ea"/>
                <a:cs typeface="+mn-cs"/>
              </a:rPr>
              <a:t> </a:t>
            </a:r>
          </a:p>
          <a:p>
            <a:pPr lvl="0"/>
            <a:r>
              <a:rPr lang="en-US" sz="1200" u="sng" strike="sngStrike" kern="1200" baseline="0" dirty="0" smtClean="0">
                <a:solidFill>
                  <a:schemeClr val="tx1"/>
                </a:solidFill>
                <a:effectLst/>
                <a:latin typeface="+mn-lt"/>
                <a:ea typeface="+mn-ea"/>
                <a:cs typeface="+mn-cs"/>
              </a:rPr>
              <a:t>Price Lines 5, 7, and 9 (Contract Years 1 through 3)</a:t>
            </a:r>
            <a:r>
              <a:rPr lang="en-US" sz="1200" strike="sngStrike" kern="1200" baseline="0" dirty="0" smtClean="0">
                <a:solidFill>
                  <a:schemeClr val="tx1"/>
                </a:solidFill>
                <a:effectLst/>
                <a:latin typeface="+mn-lt"/>
                <a:ea typeface="+mn-ea"/>
                <a:cs typeface="+mn-cs"/>
              </a:rPr>
              <a:t>: The Bidder shall provide an All-Inclusive Unit Price per month for each region for the Psycho-Educational Initiative for Offenders in General Population within DOC Facilities.  General Population refers to Offenders that are not confined to the Restorative Housing area at the facility.  Regions are defined in Section 4.2.2 of this Bid Solicitation; and</a:t>
            </a:r>
          </a:p>
          <a:p>
            <a:r>
              <a:rPr lang="en-US" sz="1200" strike="sngStrike" kern="1200" baseline="0" dirty="0" smtClean="0">
                <a:solidFill>
                  <a:schemeClr val="tx1"/>
                </a:solidFill>
                <a:effectLst/>
                <a:latin typeface="+mn-lt"/>
                <a:ea typeface="+mn-ea"/>
                <a:cs typeface="+mn-cs"/>
              </a:rPr>
              <a:t> </a:t>
            </a:r>
          </a:p>
          <a:p>
            <a:pPr lvl="0"/>
            <a:r>
              <a:rPr lang="en-US" sz="1200" u="sng" strike="sngStrike" kern="1200" baseline="0" dirty="0" smtClean="0">
                <a:solidFill>
                  <a:schemeClr val="tx1"/>
                </a:solidFill>
                <a:effectLst/>
                <a:latin typeface="+mn-lt"/>
                <a:ea typeface="+mn-ea"/>
                <a:cs typeface="+mn-cs"/>
              </a:rPr>
              <a:t>Price Lines 6, 8, and 10 (Contract Years 1 through 3)</a:t>
            </a:r>
            <a:r>
              <a:rPr lang="en-US" sz="1200" strike="sngStrike" kern="1200" baseline="0" dirty="0" smtClean="0">
                <a:solidFill>
                  <a:schemeClr val="tx1"/>
                </a:solidFill>
                <a:effectLst/>
                <a:latin typeface="+mn-lt"/>
                <a:ea typeface="+mn-ea"/>
                <a:cs typeface="+mn-cs"/>
              </a:rPr>
              <a:t>: The Bidder shall provide an All-Inclusive Unit Price per month for each region for the Psycho-Educational Initiative for Offenders in Restorative Housing within DOC Facilities.  Restorative Housing refers to Offenders that have been removed from General Population due to disciplinary charges and non-disciplinary issues.   Regions are defined in section 4.2.2 of this Bid Solicitation.</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11</a:t>
            </a:fld>
            <a:endParaRPr lang="en-US"/>
          </a:p>
        </p:txBody>
      </p:sp>
    </p:spTree>
    <p:extLst>
      <p:ext uri="{BB962C8B-B14F-4D97-AF65-F5344CB8AC3E}">
        <p14:creationId xmlns:p14="http://schemas.microsoft.com/office/powerpoint/2010/main" val="2138589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As a reminder, all required forms in the forms packet must be filled out accurately and completely. Failure to do so could result in your Bid being deemed non-responsive.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This</a:t>
            </a:r>
            <a:r>
              <a:rPr lang="en-US" sz="1800" kern="1200" baseline="0" dirty="0" smtClean="0">
                <a:solidFill>
                  <a:schemeClr val="tx1"/>
                </a:solidFill>
                <a:effectLst/>
                <a:latin typeface="+mn-lt"/>
                <a:ea typeface="+mn-ea"/>
                <a:cs typeface="+mn-cs"/>
              </a:rPr>
              <a:t> includes the Ownership Disclosure Form and the Subcontractor Utilization Form.</a:t>
            </a:r>
            <a:endParaRPr lang="en-US" sz="18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12</a:t>
            </a:fld>
            <a:endParaRPr lang="en-US"/>
          </a:p>
        </p:txBody>
      </p:sp>
    </p:spTree>
    <p:extLst>
      <p:ext uri="{BB962C8B-B14F-4D97-AF65-F5344CB8AC3E}">
        <p14:creationId xmlns:p14="http://schemas.microsoft.com/office/powerpoint/2010/main" val="1112307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helpful tips for the Quote Submission process:</a:t>
            </a:r>
          </a:p>
          <a:p>
            <a:endParaRPr lang="en-US" dirty="0" smtClean="0"/>
          </a:p>
          <a:p>
            <a:r>
              <a:rPr lang="en-US" dirty="0" smtClean="0"/>
              <a:t>Review the</a:t>
            </a:r>
            <a:r>
              <a:rPr lang="en-US" baseline="0" dirty="0" smtClean="0"/>
              <a:t> bid solicitation in its entirety.  After reviewing it, submit any questions including exceptions to the SSTC before the Q&amp;A deadline which is July 21, 2025.  </a:t>
            </a:r>
          </a:p>
          <a:p>
            <a:endParaRPr lang="en-US" baseline="0" dirty="0" smtClean="0"/>
          </a:p>
          <a:p>
            <a:r>
              <a:rPr lang="en-US" baseline="0" dirty="0" smtClean="0"/>
              <a:t>Remember to submit Quotes by the due date which is currently September 9, 2025.   Include all mandatory requirements which are designated by a “shall”. </a:t>
            </a:r>
            <a:r>
              <a:rPr lang="en-US" dirty="0" smtClean="0"/>
              <a:t>Quotes missing mandatory requirements may be deemed non-responsive.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Also note that </a:t>
            </a:r>
            <a:r>
              <a:rPr lang="en-US" b="1" u="sng" dirty="0" smtClean="0"/>
              <a:t>not</a:t>
            </a:r>
            <a:r>
              <a:rPr lang="en-US" dirty="0" smtClean="0"/>
              <a:t> submitting requested information designated</a:t>
            </a:r>
            <a:r>
              <a:rPr lang="en-US" baseline="0" dirty="0" smtClean="0"/>
              <a:t> as a </a:t>
            </a:r>
            <a:r>
              <a:rPr lang="en-US" dirty="0" smtClean="0"/>
              <a:t>“should” may impact the technical evaluation score.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dirty="0" smtClean="0"/>
              <a:t>Be advised that this is NOT a Waiver or Delegated Purchasing Authority (“DPA”) procurement. The Quote may not be emailed, faxed, or hand-delivered.  The Quote may only be submitted through NJSTART.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And, do not select “No Bid” on the NJSTART “General Tab” unless you are not intending to submit a bid. Your bid will not appear in the Bid Tab if this option is selected.</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13</a:t>
            </a:fld>
            <a:endParaRPr lang="en-US"/>
          </a:p>
        </p:txBody>
      </p:sp>
    </p:spTree>
    <p:extLst>
      <p:ext uri="{BB962C8B-B14F-4D97-AF65-F5344CB8AC3E}">
        <p14:creationId xmlns:p14="http://schemas.microsoft.com/office/powerpoint/2010/main" val="1077138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Some other helpful tips for your Quote Submission – unless it was previously addressed in the Question and Answer process, do not submit any terms and conditions that contradict or attempt to add or modify the terms and conditions in the Bid Solicitation.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that</a:t>
            </a:r>
            <a:r>
              <a:rPr lang="en-US" sz="1200" kern="1200" baseline="0" dirty="0" smtClean="0">
                <a:solidFill>
                  <a:schemeClr val="tx1"/>
                </a:solidFill>
                <a:effectLst/>
                <a:latin typeface="+mn-lt"/>
                <a:ea typeface="+mn-ea"/>
                <a:cs typeface="+mn-cs"/>
              </a:rPr>
              <a:t> your Quote is only valid for XX days.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any fees that were not included in the original State-Supplied Price Sheet.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state that your Quote is non-binding and is only an expression of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future products or services.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Any of these could deem your quote non-responsive.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14</a:t>
            </a:fld>
            <a:endParaRPr lang="en-US"/>
          </a:p>
        </p:txBody>
      </p:sp>
    </p:spTree>
    <p:extLst>
      <p:ext uri="{BB962C8B-B14F-4D97-AF65-F5344CB8AC3E}">
        <p14:creationId xmlns:p14="http://schemas.microsoft.com/office/powerpoint/2010/main" val="4361191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This is a screenshot of the Division of Purchase and Property’s website. You can access this website by going to </a:t>
            </a:r>
            <a:r>
              <a:rPr lang="en-US" sz="1800" u="sng" kern="1200" dirty="0" smtClean="0">
                <a:solidFill>
                  <a:schemeClr val="tx1"/>
                </a:solidFill>
                <a:effectLst/>
                <a:latin typeface="+mn-lt"/>
                <a:ea typeface="+mn-ea"/>
                <a:cs typeface="+mn-cs"/>
                <a:hlinkClick r:id="rId3"/>
              </a:rPr>
              <a:t>www.nj.gov/treasury/purchase</a:t>
            </a:r>
            <a:r>
              <a:rPr lang="en-US" sz="1800" kern="1200" dirty="0" smtClean="0">
                <a:solidFill>
                  <a:schemeClr val="tx1"/>
                </a:solidFill>
                <a:effectLst/>
                <a:latin typeface="+mn-lt"/>
                <a:ea typeface="+mn-ea"/>
                <a:cs typeface="+mn-cs"/>
              </a:rPr>
              <a:t>, or by following the links throughout the Bid Solicitation. The website includes forms and other helpful information for Vendors.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(forward slash /)</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15</a:t>
            </a:fld>
            <a:endParaRPr lang="en-US"/>
          </a:p>
        </p:txBody>
      </p:sp>
    </p:spTree>
    <p:extLst>
      <p:ext uri="{BB962C8B-B14F-4D97-AF65-F5344CB8AC3E}">
        <p14:creationId xmlns:p14="http://schemas.microsoft.com/office/powerpoint/2010/main" val="1343802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This is a screenshot of the Forms page on the Division of Purchase and Property’s website. The forms on this page are periodically updated, so it may not be an exact representation</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16</a:t>
            </a:fld>
            <a:endParaRPr lang="en-US"/>
          </a:p>
        </p:txBody>
      </p:sp>
    </p:spTree>
    <p:extLst>
      <p:ext uri="{BB962C8B-B14F-4D97-AF65-F5344CB8AC3E}">
        <p14:creationId xmlns:p14="http://schemas.microsoft.com/office/powerpoint/2010/main" val="728741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Here is a screenshot of the State of New Jersey’s eProcurement website, NJSTART. This website can be found at njstart.gov.</a:t>
            </a:r>
          </a:p>
          <a:p>
            <a:endParaRPr lang="en-US" dirty="0"/>
          </a:p>
        </p:txBody>
      </p:sp>
      <p:sp>
        <p:nvSpPr>
          <p:cNvPr id="4" name="Slide Number Placeholder 3"/>
          <p:cNvSpPr>
            <a:spLocks noGrp="1"/>
          </p:cNvSpPr>
          <p:nvPr>
            <p:ph type="sldNum" sz="quarter" idx="10"/>
          </p:nvPr>
        </p:nvSpPr>
        <p:spPr/>
        <p:txBody>
          <a:bodyPr/>
          <a:lstStyle/>
          <a:p>
            <a:fld id="{D1549DB9-6CD5-422A-9C20-35D75F745B54}" type="slidenum">
              <a:rPr lang="en-US" smtClean="0"/>
              <a:t>17</a:t>
            </a:fld>
            <a:endParaRPr lang="en-US"/>
          </a:p>
        </p:txBody>
      </p:sp>
    </p:spTree>
    <p:extLst>
      <p:ext uri="{BB962C8B-B14F-4D97-AF65-F5344CB8AC3E}">
        <p14:creationId xmlns:p14="http://schemas.microsoft.com/office/powerpoint/2010/main" val="371417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I want to thank you very much for joining us for today’s conference. As one last reminder – electronic submission of your questions are due by 2pm on July</a:t>
            </a:r>
            <a:r>
              <a:rPr lang="en-US" sz="1800" kern="1200" baseline="0" dirty="0" smtClean="0">
                <a:solidFill>
                  <a:schemeClr val="tx1"/>
                </a:solidFill>
                <a:effectLst/>
                <a:latin typeface="+mn-lt"/>
                <a:ea typeface="+mn-ea"/>
                <a:cs typeface="+mn-cs"/>
              </a:rPr>
              <a:t> 21, 2025</a:t>
            </a:r>
            <a:r>
              <a:rPr lang="en-US" sz="1800" kern="1200" dirty="0" smtClean="0">
                <a:solidFill>
                  <a:schemeClr val="tx1"/>
                </a:solidFill>
                <a:effectLst/>
                <a:latin typeface="+mn-lt"/>
                <a:ea typeface="+mn-ea"/>
                <a:cs typeface="+mn-cs"/>
              </a:rPr>
              <a:t> and your Quotes are due by 2pm on September</a:t>
            </a:r>
            <a:r>
              <a:rPr lang="en-US" sz="1800" kern="1200" baseline="0" dirty="0" smtClean="0">
                <a:solidFill>
                  <a:schemeClr val="tx1"/>
                </a:solidFill>
                <a:effectLst/>
                <a:latin typeface="+mn-lt"/>
                <a:ea typeface="+mn-ea"/>
                <a:cs typeface="+mn-cs"/>
              </a:rPr>
              <a:t> 9, 2025</a:t>
            </a:r>
            <a:r>
              <a:rPr lang="en-US" sz="1800" kern="1200" dirty="0" smtClean="0">
                <a:solidFill>
                  <a:schemeClr val="tx1"/>
                </a:solidFill>
                <a:effectLst/>
                <a:latin typeface="+mn-lt"/>
                <a:ea typeface="+mn-ea"/>
                <a:cs typeface="+mn-cs"/>
              </a:rPr>
              <a:t> .  </a:t>
            </a:r>
          </a:p>
          <a:p>
            <a:endParaRPr lang="en-US" sz="1800" dirty="0" smtClean="0"/>
          </a:p>
          <a:p>
            <a:r>
              <a:rPr lang="en-US" sz="1800" kern="1200" dirty="0" smtClean="0">
                <a:solidFill>
                  <a:schemeClr val="tx1"/>
                </a:solidFill>
                <a:effectLst/>
                <a:latin typeface="+mn-lt"/>
                <a:ea typeface="+mn-ea"/>
                <a:cs typeface="+mn-cs"/>
              </a:rPr>
              <a:t>This concludes today’s Pre-Quote Conference for T1464 Substance</a:t>
            </a:r>
            <a:r>
              <a:rPr lang="en-US" sz="1800" kern="1200" baseline="0" dirty="0" smtClean="0">
                <a:solidFill>
                  <a:schemeClr val="tx1"/>
                </a:solidFill>
                <a:effectLst/>
                <a:latin typeface="+mn-lt"/>
                <a:ea typeface="+mn-ea"/>
                <a:cs typeface="+mn-cs"/>
              </a:rPr>
              <a:t> Abuse Services</a:t>
            </a:r>
            <a:r>
              <a:rPr lang="en-US" sz="1800" kern="1200" dirty="0" smtClean="0">
                <a:solidFill>
                  <a:schemeClr val="tx1"/>
                </a:solidFill>
                <a:effectLst/>
                <a:latin typeface="+mn-lt"/>
                <a:ea typeface="+mn-ea"/>
                <a:cs typeface="+mn-cs"/>
              </a:rPr>
              <a:t>. </a:t>
            </a:r>
          </a:p>
          <a:p>
            <a:endParaRPr lang="en-US" sz="18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effectLst/>
                <a:latin typeface="+mn-lt"/>
                <a:ea typeface="+mn-ea"/>
                <a:cs typeface="+mn-cs"/>
              </a:rPr>
              <a:t>If you have not done so already, please enter</a:t>
            </a:r>
            <a:r>
              <a:rPr lang="en-US" sz="1800" b="1" kern="1200" baseline="0" dirty="0" smtClean="0">
                <a:solidFill>
                  <a:schemeClr val="tx1"/>
                </a:solidFill>
                <a:effectLst/>
                <a:latin typeface="+mn-lt"/>
                <a:ea typeface="+mn-ea"/>
                <a:cs typeface="+mn-cs"/>
              </a:rPr>
              <a:t> your</a:t>
            </a:r>
            <a:r>
              <a:rPr lang="en-US" sz="1800" b="1" baseline="0" dirty="0" smtClean="0"/>
              <a:t> name, email contact information, and firm in the chat window.  Thank you.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dirty="0" smtClean="0"/>
          </a:p>
          <a:p>
            <a:r>
              <a:rPr lang="en-US" sz="1800" b="1" kern="1200" dirty="0" smtClean="0">
                <a:solidFill>
                  <a:schemeClr val="tx1"/>
                </a:solidFill>
                <a:effectLst/>
                <a:latin typeface="+mn-lt"/>
                <a:ea typeface="+mn-ea"/>
                <a:cs typeface="+mn-cs"/>
              </a:rPr>
              <a:t>If you have any questions related to the material that was covered in this presentation, please ask them now.  Please make sure to state your name and company before you ask the question.  You can also ask the question in the chat feature. </a:t>
            </a:r>
            <a:endParaRPr lang="en-US" sz="1800" dirty="0"/>
          </a:p>
        </p:txBody>
      </p:sp>
      <p:sp>
        <p:nvSpPr>
          <p:cNvPr id="4" name="Slide Number Placeholder 3"/>
          <p:cNvSpPr>
            <a:spLocks noGrp="1"/>
          </p:cNvSpPr>
          <p:nvPr>
            <p:ph type="sldNum" sz="quarter" idx="10"/>
          </p:nvPr>
        </p:nvSpPr>
        <p:spPr/>
        <p:txBody>
          <a:bodyPr/>
          <a:lstStyle/>
          <a:p>
            <a:fld id="{D1549DB9-6CD5-422A-9C20-35D75F745B54}" type="slidenum">
              <a:rPr lang="en-US" smtClean="0"/>
              <a:t>18</a:t>
            </a:fld>
            <a:endParaRPr lang="en-US"/>
          </a:p>
        </p:txBody>
      </p:sp>
    </p:spTree>
    <p:extLst>
      <p:ext uri="{BB962C8B-B14F-4D97-AF65-F5344CB8AC3E}">
        <p14:creationId xmlns:p14="http://schemas.microsoft.com/office/powerpoint/2010/main" val="3602033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6/26/2025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6/26/2025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tmp"/></Relationships>
</file>

<file path=ppt/slides/_rels/slide16.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T1464 – Substance Abuse Services</a:t>
            </a:r>
            <a:br>
              <a:rPr lang="en-US" sz="4000" dirty="0" smtClean="0"/>
            </a:br>
            <a:r>
              <a:rPr lang="en-US" sz="4000" dirty="0" smtClean="0"/>
              <a:t>  </a:t>
            </a:r>
            <a:r>
              <a:rPr lang="en-US" sz="4000" dirty="0"/>
              <a:t/>
            </a:r>
            <a:br>
              <a:rPr lang="en-US" sz="4000" dirty="0"/>
            </a:br>
            <a:r>
              <a:rPr lang="en-US" sz="4000" dirty="0" smtClean="0"/>
              <a:t>25DPP01102</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July 21, 2025</a:t>
            </a:r>
          </a:p>
          <a:p>
            <a:r>
              <a:rPr lang="en-US" sz="2800" dirty="0" smtClean="0"/>
              <a:t>Quotes due by 2pm, September 9,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9286454" cy="747432"/>
          </a:xfrm>
        </p:spPr>
        <p:txBody>
          <a:bodyPr/>
          <a:lstStyle/>
          <a:p>
            <a:r>
              <a:rPr lang="en-US" dirty="0" smtClean="0"/>
              <a:t>WELCOME &amp; </a:t>
            </a:r>
            <a:r>
              <a:rPr lang="en-US" dirty="0" smtClean="0"/>
              <a:t>INTRODUCTIONS</a:t>
            </a:r>
            <a:br>
              <a:rPr lang="en-US" dirty="0" smtClean="0"/>
            </a:br>
            <a:r>
              <a:rPr lang="en-US" dirty="0"/>
              <a:t/>
            </a:r>
            <a:br>
              <a:rPr lang="en-US" dirty="0"/>
            </a:br>
            <a:r>
              <a:rPr lang="en-US" dirty="0" smtClean="0"/>
              <a:t/>
            </a:r>
            <a:br>
              <a:rPr lang="en-US" dirty="0" smtClean="0"/>
            </a:br>
            <a:endParaRPr lang="en-US" dirty="0"/>
          </a:p>
        </p:txBody>
      </p:sp>
      <p:sp>
        <p:nvSpPr>
          <p:cNvPr id="3" name="Content Placeholder 2"/>
          <p:cNvSpPr>
            <a:spLocks noGrp="1"/>
          </p:cNvSpPr>
          <p:nvPr>
            <p:ph idx="1"/>
          </p:nvPr>
        </p:nvSpPr>
        <p:spPr>
          <a:xfrm>
            <a:off x="1103312" y="1518407"/>
            <a:ext cx="8946541" cy="4729992"/>
          </a:xfrm>
        </p:spPr>
        <p:txBody>
          <a:bodyPr>
            <a:normAutofit fontScale="92500" lnSpcReduction="10000"/>
          </a:bodyPr>
          <a:lstStyle/>
          <a:p>
            <a:r>
              <a:rPr lang="en-US" dirty="0" smtClean="0"/>
              <a:t>Please sign in by entering your name, company, and email in the Microsoft Teams chat window.</a:t>
            </a:r>
          </a:p>
          <a:p>
            <a:pPr lvl="1"/>
            <a:r>
              <a:rPr lang="en-US" dirty="0" smtClean="0"/>
              <a:t>A list of attendees and these slides will be posted to NJSTART.</a:t>
            </a:r>
          </a:p>
          <a:p>
            <a:pPr marL="457200" lvl="1" indent="0">
              <a:buNone/>
            </a:pPr>
            <a:endParaRPr lang="en-US" dirty="0" smtClean="0"/>
          </a:p>
          <a:p>
            <a:r>
              <a:rPr lang="en-US" dirty="0" smtClean="0"/>
              <a:t>Please </a:t>
            </a:r>
            <a:r>
              <a:rPr lang="en-US" dirty="0"/>
              <a:t>identify yourself </a:t>
            </a:r>
            <a:r>
              <a:rPr lang="en-US" dirty="0" smtClean="0"/>
              <a:t>and </a:t>
            </a:r>
            <a:r>
              <a:rPr lang="en-US" dirty="0"/>
              <a:t>the firm you represent prior to asking a question</a:t>
            </a:r>
            <a:r>
              <a:rPr lang="en-US" dirty="0" smtClean="0"/>
              <a:t>. </a:t>
            </a:r>
          </a:p>
          <a:p>
            <a:pPr marL="0" indent="0">
              <a:buNone/>
            </a:pPr>
            <a:endParaRPr lang="en-US" dirty="0"/>
          </a:p>
          <a:p>
            <a:pPr lvl="0" algn="just"/>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62623" cy="637851"/>
          </a:xfrm>
        </p:spPr>
        <p:txBody>
          <a:bodyPr/>
          <a:lstStyle/>
          <a:p>
            <a:r>
              <a:rPr lang="en-US" dirty="0" smtClean="0"/>
              <a:t>PURPOSE &amp; GENERAL INFORMATION</a:t>
            </a:r>
            <a:endParaRPr lang="en-US" dirty="0"/>
          </a:p>
        </p:txBody>
      </p:sp>
      <p:sp>
        <p:nvSpPr>
          <p:cNvPr id="3" name="Content Placeholder 2"/>
          <p:cNvSpPr>
            <a:spLocks noGrp="1"/>
          </p:cNvSpPr>
          <p:nvPr>
            <p:ph idx="1"/>
          </p:nvPr>
        </p:nvSpPr>
        <p:spPr>
          <a:xfrm>
            <a:off x="1103312" y="1560351"/>
            <a:ext cx="8946541" cy="4688047"/>
          </a:xfrm>
        </p:spPr>
        <p:txBody>
          <a:bodyPr>
            <a:normAutofit fontScale="92500" lnSpcReduction="10000"/>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endParaRPr lang="en-US" dirty="0" smtClean="0"/>
          </a:p>
          <a:p>
            <a:pPr marL="0" indent="0">
              <a:buNone/>
            </a:pPr>
            <a:endParaRPr lang="en-US" dirty="0"/>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r>
              <a:rPr lang="en-US" dirty="0" smtClean="0"/>
              <a:t>.</a:t>
            </a:r>
          </a:p>
          <a:p>
            <a:pPr marL="0" indent="0">
              <a:buNone/>
            </a:pPr>
            <a:endParaRPr lang="en-US" dirty="0" smtClean="0"/>
          </a:p>
          <a:p>
            <a:pPr algn="just"/>
            <a:r>
              <a:rPr lang="en-US" dirty="0" smtClean="0"/>
              <a:t>This is also an opportunity for potential Vendors to partner with other potential Vendors and/or meet small, woman-owned, minority-owned, veteran-owned, and disabled veteran-owned businesses.</a:t>
            </a:r>
          </a:p>
          <a:p>
            <a:pPr marL="0" indent="0">
              <a:buNone/>
            </a:pP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
        <p:nvSpPr>
          <p:cNvPr id="4" name="AutoShape 2" descr="https://gbc-powerpoint.officeapps.live.com/pods/GetClipboardImage.ashx?Id=57452e4e-39db-4267-b5a7-cf0f5ae0bb80&amp;DC=GB4&amp;pkey=dcf43693-bf33-4538-97c6-48efb24c602e&amp;wdwaccluster=GB4"/>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85750" y="262890"/>
            <a:ext cx="10115550" cy="6430748"/>
          </a:xfrm>
          <a:prstGeom prst="rect">
            <a:avLst/>
          </a:prstGeom>
        </p:spPr>
      </p:pic>
    </p:spTree>
    <p:extLst>
      <p:ext uri="{BB962C8B-B14F-4D97-AF65-F5344CB8AC3E}">
        <p14:creationId xmlns:p14="http://schemas.microsoft.com/office/powerpoint/2010/main" val="29701058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9"/>
            <a:ext cx="9177396" cy="690282"/>
          </a:xfrm>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3312" y="1484851"/>
            <a:ext cx="8946541" cy="5235988"/>
          </a:xfrm>
        </p:spPr>
        <p:txBody>
          <a:bodyPr>
            <a:normAutofit fontScale="92500" lnSpcReduction="20000"/>
          </a:bodyPr>
          <a:lstStyle/>
          <a:p>
            <a:r>
              <a:rPr lang="en-US" b="1" u="sng" dirty="0" smtClean="0"/>
              <a:t>Cover page</a:t>
            </a:r>
            <a:r>
              <a:rPr lang="en-US" dirty="0" smtClean="0"/>
              <a:t>: Submission dates and set-aside requirements</a:t>
            </a:r>
          </a:p>
          <a:p>
            <a:r>
              <a:rPr lang="en-US" b="1" u="sng" dirty="0" smtClean="0"/>
              <a:t>Section 1</a:t>
            </a:r>
            <a:r>
              <a:rPr lang="en-US" dirty="0" smtClean="0"/>
              <a:t>: Introduction</a:t>
            </a:r>
            <a:r>
              <a:rPr lang="en-US" dirty="0"/>
              <a:t> </a:t>
            </a:r>
            <a:r>
              <a:rPr lang="en-US" dirty="0" smtClean="0"/>
              <a:t>and Summary of the Bid Solicitation </a:t>
            </a:r>
          </a:p>
          <a:p>
            <a:r>
              <a:rPr lang="en-US" b="1" u="sng" dirty="0" smtClean="0"/>
              <a:t>Section 1.1</a:t>
            </a:r>
            <a:r>
              <a:rPr lang="en-US" dirty="0" smtClean="0"/>
              <a:t>: Describes the Purpose &amp; Intent </a:t>
            </a:r>
          </a:p>
          <a:p>
            <a:r>
              <a:rPr lang="en-US" b="1" u="sng" dirty="0" smtClean="0"/>
              <a:t>Section 1.2</a:t>
            </a:r>
            <a:r>
              <a:rPr lang="en-US" dirty="0" smtClean="0"/>
              <a:t>: Provides Background information </a:t>
            </a:r>
          </a:p>
          <a:p>
            <a:pPr algn="just"/>
            <a:r>
              <a:rPr lang="en-US" b="1" u="sng" dirty="0" smtClean="0"/>
              <a:t>Section 2</a:t>
            </a:r>
            <a:r>
              <a:rPr lang="en-US" dirty="0" smtClean="0"/>
              <a:t>: Pre-Quote Submission Information, e-Q&amp;A, exceptions to the SSTC, and  Bid Amendments</a:t>
            </a:r>
          </a:p>
          <a:p>
            <a:r>
              <a:rPr lang="en-US" b="1" u="sng" dirty="0" smtClean="0"/>
              <a:t>Section 2.1</a:t>
            </a:r>
            <a:r>
              <a:rPr lang="en-US" dirty="0" smtClean="0"/>
              <a:t>: Instructs on how to submit the electronic questions</a:t>
            </a:r>
          </a:p>
          <a:p>
            <a:pPr algn="just"/>
            <a:r>
              <a:rPr lang="en-US" b="1" u="sng" dirty="0" smtClean="0"/>
              <a:t>Section 2.2</a:t>
            </a:r>
            <a:r>
              <a:rPr lang="en-US" dirty="0" smtClean="0"/>
              <a:t>: Addresses exceptions to the State of NJ Standard Terms and Conditions</a:t>
            </a:r>
          </a:p>
          <a:p>
            <a:pPr algn="just"/>
            <a:r>
              <a:rPr lang="en-US" b="1" u="sng" dirty="0" smtClean="0"/>
              <a:t>Section 2.3</a:t>
            </a:r>
            <a:r>
              <a:rPr lang="en-US" dirty="0" smtClean="0"/>
              <a:t>: Details </a:t>
            </a:r>
            <a:r>
              <a:rPr lang="en-US" dirty="0"/>
              <a:t>Bid Amendments, which are revisions to this Bid Solicitation and its supporting documents. These Amendments can range from changes in dates or Bidder requirements and responses to questions received (if any</a:t>
            </a:r>
            <a:r>
              <a:rPr lang="en-US" dirty="0" smtClean="0"/>
              <a:t>).</a:t>
            </a:r>
          </a:p>
          <a:p>
            <a:pPr algn="just"/>
            <a:r>
              <a:rPr lang="en-US" b="1" u="sng" dirty="0" smtClean="0"/>
              <a:t>Section 2.6</a:t>
            </a:r>
            <a:r>
              <a:rPr lang="en-US" dirty="0" smtClean="0"/>
              <a:t>: Lists </a:t>
            </a:r>
            <a:r>
              <a:rPr lang="en-US" dirty="0"/>
              <a:t>all the publicly available documents that a Bidder needs to review in order to prepare and submit accurate and comprehensive Quotes.</a:t>
            </a:r>
            <a:endParaRPr lang="en-US" dirty="0" smtClean="0"/>
          </a:p>
          <a:p>
            <a:endParaRPr lang="en-US" dirty="0" smtClean="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9252898" cy="736002"/>
          </a:xfrm>
        </p:spPr>
        <p:txBody>
          <a:bodyPr/>
          <a:lstStyle/>
          <a:p>
            <a:r>
              <a:rPr lang="en-US" dirty="0"/>
              <a:t>BID SOLICITATION AT A GLANCE</a:t>
            </a:r>
          </a:p>
        </p:txBody>
      </p:sp>
      <p:sp>
        <p:nvSpPr>
          <p:cNvPr id="3" name="Content Placeholder 2"/>
          <p:cNvSpPr>
            <a:spLocks noGrp="1"/>
          </p:cNvSpPr>
          <p:nvPr>
            <p:ph idx="1"/>
          </p:nvPr>
        </p:nvSpPr>
        <p:spPr>
          <a:xfrm>
            <a:off x="1103312" y="1551963"/>
            <a:ext cx="8946541" cy="4696436"/>
          </a:xfrm>
        </p:spPr>
        <p:txBody>
          <a:bodyPr>
            <a:normAutofit/>
          </a:bodyPr>
          <a:lstStyle/>
          <a:p>
            <a:pPr algn="just"/>
            <a:r>
              <a:rPr lang="en-US" b="1" u="sng" dirty="0"/>
              <a:t>Section 3</a:t>
            </a:r>
            <a:r>
              <a:rPr lang="en-US" dirty="0"/>
              <a:t>: Quote Submission Requirements – forms, technical response, State-Supplied Price Sheet </a:t>
            </a:r>
            <a:r>
              <a:rPr lang="en-US" dirty="0" smtClean="0"/>
              <a:t>Instructions</a:t>
            </a:r>
          </a:p>
          <a:p>
            <a:pPr algn="just"/>
            <a:r>
              <a:rPr lang="en-US" b="1" u="sng" dirty="0" smtClean="0"/>
              <a:t>Section 3.18</a:t>
            </a:r>
            <a:r>
              <a:rPr lang="en-US" dirty="0" smtClean="0"/>
              <a:t>: Provides </a:t>
            </a:r>
            <a:r>
              <a:rPr lang="en-US" dirty="0"/>
              <a:t>directions on what details the Bidder must include in its mobilization plan that is a mandatory part of the Quote </a:t>
            </a:r>
            <a:r>
              <a:rPr lang="en-US" dirty="0" smtClean="0"/>
              <a:t>submission</a:t>
            </a:r>
          </a:p>
          <a:p>
            <a:pPr algn="just"/>
            <a:r>
              <a:rPr lang="en-US" b="1" u="sng" dirty="0" smtClean="0"/>
              <a:t>Section 3.25</a:t>
            </a:r>
            <a:r>
              <a:rPr lang="en-US" dirty="0" smtClean="0"/>
              <a:t>: Instructions the Bidder must follow when submitting its pricing on the State-Supplied Price Sheet</a:t>
            </a:r>
            <a:endParaRPr lang="en-US" dirty="0"/>
          </a:p>
          <a:p>
            <a:pPr algn="just"/>
            <a:r>
              <a:rPr lang="en-US" b="1" u="sng" dirty="0"/>
              <a:t>Section 4</a:t>
            </a:r>
            <a:r>
              <a:rPr lang="en-US" dirty="0"/>
              <a:t>: Scope of Work – Requirements of the </a:t>
            </a:r>
            <a:r>
              <a:rPr lang="en-US" dirty="0" smtClean="0"/>
              <a:t>Contractor</a:t>
            </a:r>
          </a:p>
          <a:p>
            <a:pPr algn="just"/>
            <a:r>
              <a:rPr lang="en-US" b="1" u="sng" dirty="0"/>
              <a:t>Section 5</a:t>
            </a:r>
            <a:r>
              <a:rPr lang="en-US" dirty="0"/>
              <a:t>: General Contract </a:t>
            </a:r>
            <a:r>
              <a:rPr lang="en-US" dirty="0" smtClean="0"/>
              <a:t>Terms</a:t>
            </a:r>
          </a:p>
          <a:p>
            <a:r>
              <a:rPr lang="en-US" b="1" u="sng" dirty="0" smtClean="0"/>
              <a:t>Section </a:t>
            </a:r>
            <a:r>
              <a:rPr lang="en-US" b="1" u="sng" dirty="0"/>
              <a:t>6</a:t>
            </a:r>
            <a:r>
              <a:rPr lang="en-US" dirty="0"/>
              <a:t>: Data Security Requirements  </a:t>
            </a:r>
            <a:endParaRPr lang="en-US" dirty="0" smtClean="0"/>
          </a:p>
          <a:p>
            <a:pPr algn="just"/>
            <a:r>
              <a:rPr lang="en-US" b="1" u="sng" dirty="0"/>
              <a:t>Section 7</a:t>
            </a:r>
            <a:r>
              <a:rPr lang="en-US" dirty="0"/>
              <a:t>: Modifications to the State of New Jersey Standard Terms and Conditions (SSTC)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445527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872167"/>
            <a:ext cx="9304213" cy="739463"/>
          </a:xfrm>
        </p:spPr>
        <p:txBody>
          <a:bodyPr/>
          <a:lstStyle/>
          <a:p>
            <a:r>
              <a:rPr lang="en-US" dirty="0" smtClean="0"/>
              <a:t>BID SOLICITATION AT A GLANCE</a:t>
            </a:r>
            <a:endParaRPr lang="en-US" dirty="0"/>
          </a:p>
        </p:txBody>
      </p:sp>
      <p:sp>
        <p:nvSpPr>
          <p:cNvPr id="3" name="Content Placeholder 2"/>
          <p:cNvSpPr>
            <a:spLocks noGrp="1"/>
          </p:cNvSpPr>
          <p:nvPr>
            <p:ph idx="1"/>
          </p:nvPr>
        </p:nvSpPr>
        <p:spPr>
          <a:xfrm>
            <a:off x="731520" y="1921080"/>
            <a:ext cx="9704070" cy="4429386"/>
          </a:xfrm>
        </p:spPr>
        <p:txBody>
          <a:bodyPr>
            <a:normAutofit/>
          </a:bodyPr>
          <a:lstStyle/>
          <a:p>
            <a:r>
              <a:rPr lang="en-US" b="1" u="sng" dirty="0" smtClean="0"/>
              <a:t>Section 8</a:t>
            </a:r>
            <a:r>
              <a:rPr lang="en-US" dirty="0" smtClean="0"/>
              <a:t>: Quote Evaluation and </a:t>
            </a:r>
            <a:r>
              <a:rPr lang="en-US" dirty="0" smtClean="0"/>
              <a:t>Award</a:t>
            </a:r>
            <a:endParaRPr lang="en-US" dirty="0" smtClean="0"/>
          </a:p>
          <a:p>
            <a:r>
              <a:rPr lang="en-US" b="1" u="sng" dirty="0" smtClean="0"/>
              <a:t>Section 9</a:t>
            </a:r>
            <a:r>
              <a:rPr lang="en-US" dirty="0" smtClean="0"/>
              <a:t>: </a:t>
            </a:r>
            <a:r>
              <a:rPr lang="en-US" dirty="0" smtClean="0"/>
              <a:t>Glossary</a:t>
            </a:r>
          </a:p>
          <a:p>
            <a:pPr marL="0" indent="0">
              <a:buNone/>
            </a:pPr>
            <a:endParaRPr lang="en-US" dirty="0" smtClean="0"/>
          </a:p>
          <a:p>
            <a:r>
              <a:rPr lang="en-US" b="1" u="sng" dirty="0" smtClean="0"/>
              <a:t>Attachment 1</a:t>
            </a:r>
            <a:r>
              <a:rPr lang="en-US" dirty="0" smtClean="0"/>
              <a:t>: State of New Jersey Standard Terms and </a:t>
            </a:r>
            <a:r>
              <a:rPr lang="en-US" dirty="0" smtClean="0"/>
              <a:t>Conditions</a:t>
            </a:r>
          </a:p>
          <a:p>
            <a:r>
              <a:rPr lang="en-US" b="1" u="sng" dirty="0" smtClean="0"/>
              <a:t>Attachment 2</a:t>
            </a:r>
            <a:r>
              <a:rPr lang="en-US" dirty="0" smtClean="0"/>
              <a:t>: Standard Procurement Forms Packet </a:t>
            </a:r>
          </a:p>
          <a:p>
            <a:r>
              <a:rPr lang="en-US" b="1" u="sng" dirty="0" smtClean="0"/>
              <a:t>Attachments 3 – 11</a:t>
            </a:r>
            <a:r>
              <a:rPr lang="en-US" dirty="0" smtClean="0"/>
              <a:t>:  T1464 specific attachments </a:t>
            </a:r>
            <a:endParaRPr lang="en-US" b="1" u="sng" dirty="0" smtClean="0"/>
          </a:p>
          <a:p>
            <a:pPr marL="0" indent="0">
              <a:buNone/>
            </a:pP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p:txBody>
          <a:bodyPr/>
          <a:lstStyle/>
          <a:p>
            <a:r>
              <a:rPr lang="en-US" b="1" dirty="0" smtClean="0"/>
              <a:t>Section 3.13.1 </a:t>
            </a:r>
            <a:r>
              <a:rPr lang="en-US" dirty="0" smtClean="0"/>
              <a:t>Offer and Acceptance- SHOULD</a:t>
            </a:r>
          </a:p>
          <a:p>
            <a:r>
              <a:rPr lang="en-US" b="1" dirty="0" smtClean="0">
                <a:solidFill>
                  <a:srgbClr val="FFFF00"/>
                </a:solidFill>
              </a:rPr>
              <a:t>Section 3.13.2 </a:t>
            </a:r>
            <a:r>
              <a:rPr lang="en-US" dirty="0" smtClean="0">
                <a:solidFill>
                  <a:srgbClr val="FFFF00"/>
                </a:solidFill>
              </a:rPr>
              <a:t>Ownership Disclosure- </a:t>
            </a:r>
            <a:r>
              <a:rPr lang="en-US" b="1" dirty="0" smtClean="0">
                <a:solidFill>
                  <a:srgbClr val="FFFF00"/>
                </a:solidFill>
              </a:rPr>
              <a:t>SHALL (MUST)</a:t>
            </a:r>
          </a:p>
          <a:p>
            <a:r>
              <a:rPr lang="en-US" b="1" dirty="0" smtClean="0"/>
              <a:t>Section 3.13.3 </a:t>
            </a:r>
            <a:r>
              <a:rPr lang="en-US" dirty="0" smtClean="0"/>
              <a:t>Disclosure of Investment Activities in Iran Form- SHOULD</a:t>
            </a:r>
          </a:p>
          <a:p>
            <a:r>
              <a:rPr lang="en-US" b="1" dirty="0" smtClean="0"/>
              <a:t>Section 3.13.4 </a:t>
            </a:r>
            <a:r>
              <a:rPr lang="en-US" dirty="0" smtClean="0"/>
              <a:t>Disclosure of Investigations and Other Actions Involving Bidder Form- SHOULD</a:t>
            </a:r>
          </a:p>
          <a:p>
            <a:r>
              <a:rPr lang="en-US" b="1" dirty="0" smtClean="0"/>
              <a:t>Section 3.13.5 </a:t>
            </a:r>
            <a:r>
              <a:rPr lang="en-US" dirty="0" smtClean="0"/>
              <a:t>MacBride Principles Form- SHOULD</a:t>
            </a:r>
          </a:p>
          <a:p>
            <a:r>
              <a:rPr lang="en-US" b="1" dirty="0" smtClean="0"/>
              <a:t>Section 3.13.6 </a:t>
            </a:r>
            <a:r>
              <a:rPr lang="en-US" dirty="0" smtClean="0"/>
              <a:t>Service Performance Within the United States (Source Disclosure Form)- SHOULD</a:t>
            </a:r>
          </a:p>
          <a:p>
            <a:r>
              <a:rPr lang="en-US" b="1" dirty="0" smtClean="0"/>
              <a:t>3.13.7</a:t>
            </a:r>
            <a:r>
              <a:rPr lang="en-US" dirty="0" smtClean="0"/>
              <a:t> Confidentiality/Commitment to Defend- SHOULD</a:t>
            </a:r>
            <a:endParaRPr lang="en-US" dirty="0"/>
          </a:p>
        </p:txBody>
      </p:sp>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184883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a:xfrm>
            <a:off x="1103312" y="2052918"/>
            <a:ext cx="8946541" cy="4423383"/>
          </a:xfrm>
        </p:spPr>
        <p:txBody>
          <a:bodyPr>
            <a:normAutofit fontScale="92500" lnSpcReduction="10000"/>
          </a:bodyPr>
          <a:lstStyle/>
          <a:p>
            <a:pPr algn="just"/>
            <a:r>
              <a:rPr lang="en-US" b="1" u="sng" dirty="0" smtClean="0">
                <a:solidFill>
                  <a:srgbClr val="FFFF00"/>
                </a:solidFill>
              </a:rPr>
              <a:t>Section 3.13.8 </a:t>
            </a:r>
            <a:r>
              <a:rPr lang="en-US" dirty="0" smtClean="0">
                <a:solidFill>
                  <a:srgbClr val="FFFF00"/>
                </a:solidFill>
              </a:rPr>
              <a:t>Subcontractor Utilization Plan -  SHALL only if planning to utilize subcontractors at time of Quote submission. If the Bidder does not intend to use subcontractors, the Subcontractor Utilization Plan form is not required. </a:t>
            </a:r>
          </a:p>
          <a:p>
            <a:pPr algn="just"/>
            <a:r>
              <a:rPr lang="en-US" b="1" u="sng" dirty="0" smtClean="0">
                <a:solidFill>
                  <a:srgbClr val="FFFF00"/>
                </a:solidFill>
              </a:rPr>
              <a:t>Section 3.13.8.1 </a:t>
            </a:r>
            <a:r>
              <a:rPr lang="en-US" dirty="0" smtClean="0">
                <a:solidFill>
                  <a:srgbClr val="FFFF00"/>
                </a:solidFill>
              </a:rPr>
              <a:t>Small Business Subcontracting Set-Aside Contract - </a:t>
            </a:r>
            <a:r>
              <a:rPr lang="en-US" dirty="0">
                <a:solidFill>
                  <a:srgbClr val="FFFF00"/>
                </a:solidFill>
              </a:rPr>
              <a:t>This is a Contract with set-aside subcontracting for New Jersey Small Business </a:t>
            </a:r>
            <a:r>
              <a:rPr lang="en-US" dirty="0" smtClean="0">
                <a:solidFill>
                  <a:srgbClr val="FFFF00"/>
                </a:solidFill>
              </a:rPr>
              <a:t>Enterprises.</a:t>
            </a:r>
          </a:p>
          <a:p>
            <a:pPr algn="just"/>
            <a:r>
              <a:rPr lang="en-US" b="1" u="sng" dirty="0" smtClean="0">
                <a:solidFill>
                  <a:srgbClr val="FFFF00"/>
                </a:solidFill>
              </a:rPr>
              <a:t>Section 3.13.10 </a:t>
            </a:r>
            <a:r>
              <a:rPr lang="en-US" dirty="0" smtClean="0">
                <a:solidFill>
                  <a:srgbClr val="FFFF00"/>
                </a:solidFill>
              </a:rPr>
              <a:t>Affirmative Action – SHALL (MUST) – Required after issuance of Notice of Intent to Award</a:t>
            </a:r>
          </a:p>
          <a:p>
            <a:pPr algn="just"/>
            <a:r>
              <a:rPr lang="en-US" b="1" u="sng" dirty="0" smtClean="0"/>
              <a:t>Section 3.13.12 </a:t>
            </a:r>
            <a:r>
              <a:rPr lang="en-US" dirty="0" smtClean="0"/>
              <a:t>State of NJ Security Due Diligence Third Party Information Security Questionnaire – SHOULD </a:t>
            </a:r>
          </a:p>
          <a:p>
            <a:pPr algn="just"/>
            <a:r>
              <a:rPr lang="en-US" b="1" u="sng" dirty="0" smtClean="0"/>
              <a:t>Section 3.13.13 </a:t>
            </a:r>
            <a:r>
              <a:rPr lang="en-US" dirty="0" smtClean="0"/>
              <a:t>Business Registration- SHOULD</a:t>
            </a:r>
          </a:p>
          <a:p>
            <a:pPr algn="just"/>
            <a:r>
              <a:rPr lang="en-US" b="1" u="sng" dirty="0" smtClean="0"/>
              <a:t>Section 3.13.14 </a:t>
            </a:r>
            <a:r>
              <a:rPr lang="en-US" dirty="0" smtClean="0"/>
              <a:t>Certification of Non-Involvement in Prohibited Activities in Russia or Belarus- SHOULD</a:t>
            </a:r>
          </a:p>
          <a:p>
            <a:pPr marL="0" indent="0">
              <a:buNone/>
            </a:pPr>
            <a:endParaRPr lang="en-US" dirty="0" smtClean="0">
              <a:solidFill>
                <a:srgbClr val="FFFF00"/>
              </a:solidFill>
            </a:endParaRPr>
          </a:p>
        </p:txBody>
      </p:sp>
    </p:spTree>
    <p:extLst>
      <p:ext uri="{BB962C8B-B14F-4D97-AF65-F5344CB8AC3E}">
        <p14:creationId xmlns:p14="http://schemas.microsoft.com/office/powerpoint/2010/main" val="1876993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91440"/>
            <a:ext cx="9403742" cy="839738"/>
          </a:xfrm>
        </p:spPr>
        <p:txBody>
          <a:bodyPr/>
          <a:lstStyle/>
          <a:p>
            <a:r>
              <a:rPr lang="en-US" dirty="0" smtClean="0"/>
              <a:t>PRICE SHEET PITFALLS</a:t>
            </a:r>
            <a:endParaRPr lang="en-US" dirty="0"/>
          </a:p>
        </p:txBody>
      </p:sp>
      <p:sp>
        <p:nvSpPr>
          <p:cNvPr id="3" name="Content Placeholder 2"/>
          <p:cNvSpPr>
            <a:spLocks noGrp="1"/>
          </p:cNvSpPr>
          <p:nvPr>
            <p:ph idx="1"/>
          </p:nvPr>
        </p:nvSpPr>
        <p:spPr>
          <a:xfrm>
            <a:off x="1103312" y="1149292"/>
            <a:ext cx="8946541" cy="5536734"/>
          </a:xfrm>
        </p:spPr>
        <p:txBody>
          <a:bodyPr>
            <a:normAutofit fontScale="85000" lnSpcReduction="20000"/>
          </a:bodyPr>
          <a:lstStyle/>
          <a:p>
            <a:pPr algn="just"/>
            <a:r>
              <a:rPr lang="en-US" dirty="0" smtClean="0"/>
              <a:t>Complete all required price lines on the State-Supplied Price Sheet pursuant to the Bid Solicitation instructions, or Quote may be deemed non-responsive. Indicate “</a:t>
            </a:r>
            <a:r>
              <a:rPr lang="en-US" b="1" dirty="0" smtClean="0"/>
              <a:t>no charge</a:t>
            </a:r>
            <a:r>
              <a:rPr lang="en-US" dirty="0" smtClean="0"/>
              <a:t>” if the cost is $0.  Do not leave any price line blank. </a:t>
            </a:r>
          </a:p>
          <a:p>
            <a:pPr marL="0" indent="0">
              <a:buNone/>
            </a:pPr>
            <a:endParaRPr lang="en-US" dirty="0" smtClean="0"/>
          </a:p>
          <a:p>
            <a:pPr algn="just"/>
            <a:r>
              <a:rPr lang="en-US" dirty="0"/>
              <a:t>The State-Supplied Price Sheet must be completed in its entirety with no lines added or removed, or include additional language, assumptions or fees</a:t>
            </a:r>
            <a:r>
              <a:rPr lang="en-US" dirty="0" smtClean="0"/>
              <a:t>.</a:t>
            </a:r>
          </a:p>
          <a:p>
            <a:pPr marL="0" indent="0">
              <a:buNone/>
            </a:pPr>
            <a:endParaRPr lang="en-US" dirty="0" smtClean="0"/>
          </a:p>
          <a:p>
            <a:pPr algn="just"/>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p>
          <a:p>
            <a:pPr marL="0" indent="0">
              <a:buNone/>
            </a:pPr>
            <a:endParaRPr lang="en-US" dirty="0"/>
          </a:p>
          <a:p>
            <a:pPr algn="just"/>
            <a:r>
              <a:rPr lang="en-US" dirty="0" smtClean="0"/>
              <a:t>Confirm that you have completed </a:t>
            </a:r>
            <a:r>
              <a:rPr lang="en-US" b="1" u="sng" dirty="0" smtClean="0"/>
              <a:t>all tabs</a:t>
            </a:r>
            <a:r>
              <a:rPr lang="en-US" dirty="0" smtClean="0"/>
              <a:t> on the State-Supplied Price Sheet.</a:t>
            </a:r>
          </a:p>
          <a:p>
            <a:pPr marL="0" indent="0">
              <a:buNone/>
            </a:pPr>
            <a:endParaRPr lang="en-US" dirty="0" smtClean="0"/>
          </a:p>
          <a:p>
            <a:pPr algn="just"/>
            <a:r>
              <a:rPr lang="en-US" dirty="0" smtClean="0"/>
              <a:t>Confirm you have completed the proper version of the State-Supplied Price Sheet; it may have been revised via Bid Amendment.</a:t>
            </a:r>
          </a:p>
          <a:p>
            <a:pPr marL="0" indent="0">
              <a:buNone/>
            </a:pPr>
            <a:endParaRPr lang="en-US" dirty="0" smtClean="0"/>
          </a:p>
          <a:p>
            <a:pPr algn="just"/>
            <a:r>
              <a:rPr lang="en-US" dirty="0" smtClean="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1093581" y="5533017"/>
            <a:ext cx="202041" cy="45719"/>
          </a:xfrm>
        </p:spPr>
        <p:txBody>
          <a:bodyPr>
            <a:normAutofit fontScale="90000"/>
          </a:bodyPr>
          <a:lstStyle/>
          <a:p>
            <a:endParaRPr lang="en-US" dirty="0"/>
          </a:p>
        </p:txBody>
      </p:sp>
      <p:sp>
        <p:nvSpPr>
          <p:cNvPr id="3" name="Text Placeholder 2"/>
          <p:cNvSpPr>
            <a:spLocks noGrp="1"/>
          </p:cNvSpPr>
          <p:nvPr>
            <p:ph type="body" sz="half" idx="2"/>
          </p:nvPr>
        </p:nvSpPr>
        <p:spPr>
          <a:xfrm>
            <a:off x="-1611107" y="6240780"/>
            <a:ext cx="45719" cy="148590"/>
          </a:xfrm>
        </p:spPr>
        <p:txBody>
          <a:bodyPr>
            <a:normAutofit fontScale="25000" lnSpcReduction="20000"/>
          </a:bodyPr>
          <a:lstStyle/>
          <a:p>
            <a:endParaRPr lang="en-US" b="1" dirty="0"/>
          </a:p>
        </p:txBody>
      </p:sp>
      <p:pic>
        <p:nvPicPr>
          <p:cNvPr id="4" name="Picture 3"/>
          <p:cNvPicPr>
            <a:picLocks noChangeAspect="1"/>
          </p:cNvPicPr>
          <p:nvPr/>
        </p:nvPicPr>
        <p:blipFill>
          <a:blip r:embed="rId3"/>
          <a:stretch>
            <a:fillRect/>
          </a:stretch>
        </p:blipFill>
        <p:spPr>
          <a:xfrm>
            <a:off x="617221" y="18574"/>
            <a:ext cx="9749790" cy="6820852"/>
          </a:xfrm>
          <a:prstGeom prst="rect">
            <a:avLst/>
          </a:prstGeom>
        </p:spPr>
      </p:pic>
    </p:spTree>
    <p:extLst>
      <p:ext uri="{BB962C8B-B14F-4D97-AF65-F5344CB8AC3E}">
        <p14:creationId xmlns:p14="http://schemas.microsoft.com/office/powerpoint/2010/main" val="2328676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9403742" cy="804582"/>
          </a:xfrm>
        </p:spPr>
        <p:txBody>
          <a:bodyPr/>
          <a:lstStyle/>
          <a:p>
            <a:r>
              <a:rPr lang="en-US" dirty="0" smtClean="0"/>
              <a:t>REQUIRED FORMS </a:t>
            </a:r>
            <a:endParaRPr lang="en-US" dirty="0"/>
          </a:p>
        </p:txBody>
      </p:sp>
      <p:sp>
        <p:nvSpPr>
          <p:cNvPr id="3" name="Content Placeholder 2"/>
          <p:cNvSpPr>
            <a:spLocks noGrp="1"/>
          </p:cNvSpPr>
          <p:nvPr>
            <p:ph idx="1"/>
          </p:nvPr>
        </p:nvSpPr>
        <p:spPr>
          <a:xfrm>
            <a:off x="1103312" y="1635853"/>
            <a:ext cx="8946541" cy="4756558"/>
          </a:xfrm>
        </p:spPr>
        <p:txBody>
          <a:bodyPr>
            <a:normAutofit lnSpcReduction="10000"/>
          </a:bodyPr>
          <a:lstStyle/>
          <a:p>
            <a:pPr algn="just"/>
            <a:r>
              <a:rPr lang="en-US" dirty="0" smtClean="0"/>
              <a:t>Make sure that all required forms in the forms packet are filled out completely and accurately. </a:t>
            </a:r>
          </a:p>
          <a:p>
            <a:pPr lvl="1" algn="just"/>
            <a:r>
              <a:rPr lang="en-US" dirty="0" smtClean="0"/>
              <a:t>The </a:t>
            </a:r>
            <a:r>
              <a:rPr lang="en-US" dirty="0" smtClean="0">
                <a:solidFill>
                  <a:srgbClr val="FFC000"/>
                </a:solidFill>
              </a:rPr>
              <a:t>Ownership Disclosure Form </a:t>
            </a:r>
            <a:r>
              <a:rPr lang="en-US" dirty="0" smtClean="0"/>
              <a:t>is a form that is required, and often filled out incorrectly. Please read all directions carefully so that your Quote isn’t deemed non-responsive.</a:t>
            </a:r>
          </a:p>
          <a:p>
            <a:pPr marL="457200" lvl="1" indent="0">
              <a:buNone/>
            </a:pPr>
            <a:endParaRPr lang="en-US" dirty="0" smtClean="0"/>
          </a:p>
          <a:p>
            <a:pPr lvl="1" algn="just"/>
            <a:r>
              <a:rPr lang="en-US" dirty="0" smtClean="0"/>
              <a:t>The </a:t>
            </a:r>
            <a:r>
              <a:rPr lang="en-US" dirty="0" smtClean="0">
                <a:solidFill>
                  <a:srgbClr val="FFC000"/>
                </a:solidFill>
              </a:rPr>
              <a:t>Subcontractor Utilization Plan</a:t>
            </a:r>
            <a:r>
              <a:rPr lang="en-US" dirty="0" smtClean="0"/>
              <a:t> is a form that is required to be filled out in its entirety if it is the Bidder’s intent to use subcontractors to complete the scope of work requirements.  This Contract contains a New Jersey Small Business Enterprises set-aside subcontracting requirement.  If the Bidder is planning to use subcontractors, then the Bidder shall make a good faith effort to solicit and hire eligible New Jersey Small Business Enterprises in accordance with Bid Solicitation Section 3.13.8.1, </a:t>
            </a:r>
            <a:r>
              <a:rPr lang="en-US" i="1" dirty="0" smtClean="0"/>
              <a:t>Small Business Subcontracting Set-Aside Contract</a:t>
            </a:r>
            <a:r>
              <a:rPr lang="en-US" dirty="0" smtClean="0"/>
              <a:t>.</a:t>
            </a:r>
          </a:p>
          <a:p>
            <a:pPr marL="457200" lvl="1" indent="0">
              <a:buNone/>
            </a:pPr>
            <a:r>
              <a:rPr lang="en-US" dirty="0" smtClean="0"/>
              <a:t> </a:t>
            </a:r>
          </a:p>
          <a:p>
            <a:pPr lvl="1"/>
            <a:endParaRPr lang="en-US" dirty="0" smtClean="0"/>
          </a:p>
          <a:p>
            <a:endParaRPr lang="en-US" dirty="0" smtClean="0"/>
          </a:p>
        </p:txBody>
      </p:sp>
    </p:spTree>
    <p:extLst>
      <p:ext uri="{BB962C8B-B14F-4D97-AF65-F5344CB8AC3E}">
        <p14:creationId xmlns:p14="http://schemas.microsoft.com/office/powerpoint/2010/main" val="22559825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9219342" cy="667422"/>
          </a:xfrm>
        </p:spPr>
        <p:txBody>
          <a:bodyPr/>
          <a:lstStyle/>
          <a:p>
            <a:r>
              <a:rPr lang="en-US" dirty="0"/>
              <a:t>HELPFUL TIPS &amp; REMINDERS</a:t>
            </a:r>
          </a:p>
        </p:txBody>
      </p:sp>
      <p:sp>
        <p:nvSpPr>
          <p:cNvPr id="3" name="Content Placeholder 2"/>
          <p:cNvSpPr>
            <a:spLocks noGrp="1"/>
          </p:cNvSpPr>
          <p:nvPr>
            <p:ph idx="1"/>
          </p:nvPr>
        </p:nvSpPr>
        <p:spPr>
          <a:xfrm>
            <a:off x="1103312" y="1501629"/>
            <a:ext cx="8946541" cy="4949504"/>
          </a:xfrm>
        </p:spPr>
        <p:txBody>
          <a:bodyPr>
            <a:normAutofit fontScale="85000" lnSpcReduction="10000"/>
          </a:bodyPr>
          <a:lstStyle/>
          <a:p>
            <a:pPr algn="just"/>
            <a:r>
              <a:rPr lang="en-US" dirty="0"/>
              <a:t>Review Bid Solicitation in its entirety and submit any questions prior to the Q &amp; A deadline including exceptions to the SSTC. Updated documents will be posted in NJSTART and should be reviewed as posted</a:t>
            </a:r>
            <a:r>
              <a:rPr lang="en-US" dirty="0" smtClean="0"/>
              <a:t>.</a:t>
            </a:r>
          </a:p>
          <a:p>
            <a:pPr marL="0" indent="0">
              <a:buNone/>
            </a:pPr>
            <a:endParaRPr lang="en-US" dirty="0"/>
          </a:p>
          <a:p>
            <a:pPr algn="just"/>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0" indent="0">
              <a:buNone/>
            </a:pPr>
            <a:endParaRPr lang="en-US" dirty="0" smtClean="0"/>
          </a:p>
          <a:p>
            <a:pPr algn="just"/>
            <a:r>
              <a:rPr lang="en-US" dirty="0"/>
              <a:t>Be advised that this is NOT a Waiver or Delegated Purchasing Authority (“DPA”) procurement. The Quote may not be emailed, faxed, or hand-delivered.  The Quote may only be submitted through NJSTART.</a:t>
            </a:r>
          </a:p>
          <a:p>
            <a:pPr marL="0" indent="0">
              <a:buNone/>
            </a:pPr>
            <a:endParaRPr lang="en-US" dirty="0"/>
          </a:p>
          <a:p>
            <a:pPr algn="just"/>
            <a:r>
              <a:rPr lang="en-US" dirty="0"/>
              <a:t>Do not select “No Bid” on the NJSTART “General Tab” unless you are not intending to submit a bid. Your bid will not appear in the Bid Tab if this option is </a:t>
            </a:r>
            <a:r>
              <a:rPr lang="en-US" dirty="0" smtClean="0"/>
              <a:t>selected.</a:t>
            </a:r>
            <a:endParaRPr lang="en-US" dirty="0"/>
          </a:p>
        </p:txBody>
      </p:sp>
    </p:spTree>
    <p:extLst>
      <p:ext uri="{BB962C8B-B14F-4D97-AF65-F5344CB8AC3E}">
        <p14:creationId xmlns:p14="http://schemas.microsoft.com/office/powerpoint/2010/main" val="3797366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059951" cy="701712"/>
          </a:xfrm>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593908"/>
            <a:ext cx="9503728" cy="5075340"/>
          </a:xfrm>
        </p:spPr>
        <p:txBody>
          <a:bodyPr>
            <a:normAutofit lnSpcReduction="10000"/>
          </a:bodyPr>
          <a:lstStyle/>
          <a:p>
            <a:pPr algn="just"/>
            <a:r>
              <a:rPr lang="en-US" dirty="0" smtClean="0"/>
              <a:t>Examples of additional language that may deem a Quote non-responsive:</a:t>
            </a:r>
            <a:endParaRPr lang="en-US" dirty="0"/>
          </a:p>
          <a:p>
            <a:pPr lvl="1" algn="just"/>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lgn="just"/>
            <a:r>
              <a:rPr lang="en-US" dirty="0"/>
              <a:t>Vendor’s Quote is only valid for </a:t>
            </a:r>
            <a:r>
              <a:rPr lang="en-US" dirty="0">
                <a:solidFill>
                  <a:srgbClr val="FFFF00"/>
                </a:solidFill>
              </a:rPr>
              <a:t>XX</a:t>
            </a:r>
            <a:r>
              <a:rPr lang="en-US" dirty="0"/>
              <a:t> days</a:t>
            </a:r>
            <a:r>
              <a:rPr lang="en-US" dirty="0" smtClean="0"/>
              <a:t>.</a:t>
            </a:r>
          </a:p>
          <a:p>
            <a:pPr lvl="1" algn="just"/>
            <a:r>
              <a:rPr lang="en-US" dirty="0" smtClean="0"/>
              <a:t>Vendor reserves the right to charge additional fees for services that require extensive time and effort.</a:t>
            </a:r>
          </a:p>
          <a:p>
            <a:pPr lvl="1" algn="just"/>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lgn="just"/>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Questions </a:t>
            </a:r>
            <a:r>
              <a:rPr lang="en-US" sz="4000" dirty="0"/>
              <a:t>due by </a:t>
            </a:r>
            <a:r>
              <a:rPr lang="en-US" sz="4000" dirty="0" smtClean="0"/>
              <a:t>2pm, July 21, 2025 </a:t>
            </a:r>
          </a:p>
          <a:p>
            <a:endParaRPr lang="en-US" sz="4000" dirty="0"/>
          </a:p>
          <a:p>
            <a:r>
              <a:rPr lang="en-US" sz="4000" dirty="0"/>
              <a:t>Quotes due by </a:t>
            </a:r>
            <a:r>
              <a:rPr lang="en-US" sz="4000" dirty="0" smtClean="0"/>
              <a:t>2pm</a:t>
            </a:r>
            <a:r>
              <a:rPr lang="en-US" sz="4000" smtClean="0"/>
              <a:t>, September 9,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2427</TotalTime>
  <Words>4140</Words>
  <Application>Microsoft Office PowerPoint</Application>
  <PresentationFormat>Widescreen</PresentationFormat>
  <Paragraphs>253</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Wingdings 3</vt:lpstr>
      <vt:lpstr>Ion</vt:lpstr>
      <vt:lpstr>Optional Pre-Quote Conference T1464 – Substance Abuse Services    25DPP01102</vt:lpstr>
      <vt:lpstr>WELCOME &amp; INTRODUCTIONS   </vt:lpstr>
      <vt:lpstr>PURPOSE &amp; GENERAL INFORMATION</vt:lpstr>
      <vt:lpstr>PowerPoint Presentation</vt:lpstr>
      <vt:lpstr>BID SOLICITATION AT A GLANCE</vt:lpstr>
      <vt:lpstr>BID SOLICITATION AT A GLANCE</vt:lpstr>
      <vt:lpstr>BID SOLICITATION AT A GLANCE</vt:lpstr>
      <vt:lpstr>Section 3: Quote Submission Requirements</vt:lpstr>
      <vt:lpstr>Section 3: Quote Submission Requirements</vt:lpstr>
      <vt:lpstr>PRICE SHEET PITFALLS</vt:lpstr>
      <vt:lpstr>PowerPoint Presentation</vt:lpstr>
      <vt:lpstr>REQUIRED FORMS </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Maner, Tahira [TREAS]</cp:lastModifiedBy>
  <cp:revision>161</cp:revision>
  <cp:lastPrinted>2020-02-11T14:28:14Z</cp:lastPrinted>
  <dcterms:created xsi:type="dcterms:W3CDTF">2020-01-31T19:31:42Z</dcterms:created>
  <dcterms:modified xsi:type="dcterms:W3CDTF">2025-06-26T14:43:48Z</dcterms:modified>
</cp:coreProperties>
</file>