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4"/>
  </p:notesMasterIdLst>
  <p:sldIdLst>
    <p:sldId id="256" r:id="rId2"/>
    <p:sldId id="257" r:id="rId3"/>
    <p:sldId id="260" r:id="rId4"/>
    <p:sldId id="270" r:id="rId5"/>
    <p:sldId id="271" r:id="rId6"/>
    <p:sldId id="272" r:id="rId7"/>
    <p:sldId id="274" r:id="rId8"/>
    <p:sldId id="275" r:id="rId9"/>
    <p:sldId id="268" r:id="rId10"/>
    <p:sldId id="269" r:id="rId11"/>
    <p:sldId id="273" r:id="rId12"/>
    <p:sldId id="267" r:id="rId1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aximized">
    <p:restoredLeft sz="0" autoAdjust="0"/>
    <p:restoredTop sz="95766" autoAdjust="0"/>
  </p:normalViewPr>
  <p:slideViewPr>
    <p:cSldViewPr snapToGrid="0">
      <p:cViewPr varScale="1">
        <p:scale>
          <a:sx n="72" d="100"/>
          <a:sy n="72" d="100"/>
        </p:scale>
        <p:origin x="1074" y="6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3F471DC2-00BA-442C-B56C-80FAAEF8C1FA}" type="datetimeFigureOut">
              <a:rPr lang="en-US" smtClean="0"/>
              <a:t>3/17/2025</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30E9EB1E-8130-443E-A023-11C88C7BA6F1}" type="slidenum">
              <a:rPr lang="en-US" smtClean="0"/>
              <a:t>‹#›</a:t>
            </a:fld>
            <a:endParaRPr lang="en-US"/>
          </a:p>
        </p:txBody>
      </p:sp>
    </p:spTree>
    <p:extLst>
      <p:ext uri="{BB962C8B-B14F-4D97-AF65-F5344CB8AC3E}">
        <p14:creationId xmlns:p14="http://schemas.microsoft.com/office/powerpoint/2010/main" val="34562947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0E9EB1E-8130-443E-A023-11C88C7BA6F1}" type="slidenum">
              <a:rPr lang="en-US" smtClean="0"/>
              <a:t>1</a:t>
            </a:fld>
            <a:endParaRPr lang="en-US"/>
          </a:p>
        </p:txBody>
      </p:sp>
    </p:spTree>
    <p:extLst>
      <p:ext uri="{BB962C8B-B14F-4D97-AF65-F5344CB8AC3E}">
        <p14:creationId xmlns:p14="http://schemas.microsoft.com/office/powerpoint/2010/main" val="997015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3/17/2025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3/17/2025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3/17/2025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3/17/2025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3/17/2025</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4000" dirty="0"/>
              <a:t>Optional Pre-Quote Conference</a:t>
            </a:r>
            <a:br>
              <a:rPr lang="en-US" sz="4000" dirty="0"/>
            </a:br>
            <a:r>
              <a:rPr lang="en-US" sz="4000" dirty="0"/>
              <a:t>T2691 </a:t>
            </a:r>
            <a:r>
              <a:rPr lang="en-US" sz="4000" dirty="0" err="1"/>
              <a:t>NJFamilyCare</a:t>
            </a:r>
            <a:r>
              <a:rPr lang="en-US" sz="4000" dirty="0"/>
              <a:t> Utilization Review Audits, </a:t>
            </a:r>
            <a:r>
              <a:rPr lang="en-US" sz="4000" dirty="0" smtClean="0"/>
              <a:t>DMAHS 25DPP01097</a:t>
            </a:r>
            <a:endParaRPr lang="en-US" sz="40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a:t>
            </a:r>
            <a:r>
              <a:rPr lang="en-US" sz="2800" dirty="0" smtClean="0"/>
              <a:t>2pm, April 16, 2025</a:t>
            </a:r>
            <a:endParaRPr lang="en-US" sz="2800" dirty="0"/>
          </a:p>
          <a:p>
            <a:r>
              <a:rPr lang="en-US" sz="2800" dirty="0"/>
              <a:t>Quotes due by </a:t>
            </a:r>
            <a:r>
              <a:rPr lang="en-US" sz="2800" dirty="0" smtClean="0"/>
              <a:t>2pm May 7, 2025</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lnSpcReduction="1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smtClean="0"/>
              <a:t>Please </a:t>
            </a:r>
            <a:r>
              <a:rPr lang="en-US" dirty="0"/>
              <a:t>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r>
              <a:rPr lang="en-US" dirty="0"/>
              <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dirty="0"/>
              <a:t>Cover page: Submission dates and set-aside requirements</a:t>
            </a:r>
          </a:p>
          <a:p>
            <a:r>
              <a:rPr lang="en-US" dirty="0"/>
              <a:t>Section 1: Introduction and Summary of the Bid Solicitation</a:t>
            </a:r>
          </a:p>
          <a:p>
            <a:r>
              <a:rPr lang="en-US" dirty="0"/>
              <a:t>Section 2: Pre-Quote Submission Information e-Q&amp;A, exceptions to the SSTC, Bid Amendments)</a:t>
            </a:r>
          </a:p>
          <a:p>
            <a:r>
              <a:rPr lang="en-US" dirty="0"/>
              <a:t>Section 3: Section 3: Quote Submission Requirements (forms, technical response, State-Supplied Price Sheet Instructions)</a:t>
            </a:r>
          </a:p>
          <a:p>
            <a:r>
              <a:rPr lang="en-US" dirty="0"/>
              <a:t>Section 4: Scope of Work</a:t>
            </a:r>
          </a:p>
          <a:p>
            <a:endParaRPr lang="en-US" dirty="0"/>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dirty="0"/>
              <a:t>Section 5: General Contract Terms</a:t>
            </a:r>
          </a:p>
          <a:p>
            <a:r>
              <a:rPr lang="en-US" dirty="0"/>
              <a:t>Section 6: Data Security Requirements</a:t>
            </a:r>
          </a:p>
          <a:p>
            <a:r>
              <a:rPr lang="en-US" dirty="0"/>
              <a:t>Section 7: Modifications to the State of New Jersey Standard Terms and Conditions (SSTC)</a:t>
            </a:r>
          </a:p>
          <a:p>
            <a:r>
              <a:rPr lang="en-US" dirty="0"/>
              <a:t>Section 8: Quote Evaluation and Award</a:t>
            </a:r>
          </a:p>
          <a:p>
            <a:r>
              <a:rPr lang="en-US" dirty="0"/>
              <a:t>Section 9: Glossary</a:t>
            </a:r>
          </a:p>
          <a:p>
            <a:r>
              <a:rPr lang="en-US" dirty="0"/>
              <a:t>Attachment </a:t>
            </a:r>
            <a:r>
              <a:rPr lang="en-US" dirty="0" smtClean="0"/>
              <a:t>1:  State </a:t>
            </a:r>
            <a:r>
              <a:rPr lang="en-US" dirty="0"/>
              <a:t>of New Jersey Standard Terms and </a:t>
            </a:r>
            <a:r>
              <a:rPr lang="en-US" dirty="0" smtClean="0"/>
              <a:t>Conditions</a:t>
            </a:r>
          </a:p>
          <a:p>
            <a:r>
              <a:rPr lang="en-US" dirty="0"/>
              <a:t>Attachment </a:t>
            </a:r>
            <a:r>
              <a:rPr lang="en-US" dirty="0" smtClean="0"/>
              <a:t>2:  Bid Solicitation Checklist</a:t>
            </a:r>
            <a:endParaRPr lang="en-US" dirty="0"/>
          </a:p>
          <a:p>
            <a:r>
              <a:rPr lang="en-US" dirty="0"/>
              <a:t>Attachment </a:t>
            </a:r>
            <a:r>
              <a:rPr lang="en-US" dirty="0" smtClean="0"/>
              <a:t>3:  State of New Jersey Third Party Information Security Questionnaire</a:t>
            </a: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45"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2000"/>
                                        <p:tgtEl>
                                          <p:spTgt spid="3">
                                            <p:txEl>
                                              <p:pRg st="6" end="6"/>
                                            </p:txEl>
                                          </p:spTgt>
                                        </p:tgtEl>
                                      </p:cBhvr>
                                    </p:animEffect>
                                    <p:anim calcmode="lin" valueType="num">
                                      <p:cBhvr>
                                        <p:cTn id="50"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51"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52" fill="hold">
                      <p:stCondLst>
                        <p:cond delay="indefinite"/>
                      </p:stCondLst>
                      <p:childTnLst>
                        <p:par>
                          <p:cTn id="53" fill="hold">
                            <p:stCondLst>
                              <p:cond delay="0"/>
                            </p:stCondLst>
                            <p:childTnLst>
                              <p:par>
                                <p:cTn id="54" presetID="45"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2000"/>
                                        <p:tgtEl>
                                          <p:spTgt spid="3">
                                            <p:txEl>
                                              <p:pRg st="7" end="7"/>
                                            </p:txEl>
                                          </p:spTgt>
                                        </p:tgtEl>
                                      </p:cBhvr>
                                    </p:animEffect>
                                    <p:anim calcmode="lin" valueType="num">
                                      <p:cBhvr>
                                        <p:cTn id="57"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58"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p:txBody>
          <a:bodyPr>
            <a:normAutofit fontScale="85000" lnSpcReduction="20000"/>
          </a:bodyPr>
          <a:lstStyle/>
          <a:p>
            <a:r>
              <a:rPr lang="en-US" dirty="0"/>
              <a:t>Complete all required price lines on the State-Supplied Price Sheet pursuant to the Bid Solicitation instructions, or Quote may be deemed non-responsive. Indicate “no charge” if the cost is $0.  Do not leave any price lines blank. </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all tabs on the State-Supplied Price Sheet.</a:t>
            </a:r>
          </a:p>
          <a:p>
            <a:r>
              <a:rPr lang="en-US" dirty="0"/>
              <a:t>Do not add additional language, assumptions, or fees on the State-Supplied Price Sheet. Do not add or remove any price lines.</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r>
              <a:rPr lang="en-US" dirty="0" smtClean="0"/>
              <a:t>.</a:t>
            </a:r>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HELPFUL TIPS &amp; REMINDERS</a:t>
            </a:r>
            <a:endParaRPr lang="en-US" dirty="0"/>
          </a:p>
        </p:txBody>
      </p:sp>
      <p:sp>
        <p:nvSpPr>
          <p:cNvPr id="3" name="Content Placeholder 2"/>
          <p:cNvSpPr>
            <a:spLocks noGrp="1"/>
          </p:cNvSpPr>
          <p:nvPr>
            <p:ph idx="1"/>
          </p:nvPr>
        </p:nvSpPr>
        <p:spPr/>
        <p:txBody>
          <a:bodyPr>
            <a:normAutofit fontScale="92500" lnSpcReduction="10000"/>
          </a:bodyPr>
          <a:lstStyle/>
          <a:p>
            <a:pPr lvl="1"/>
            <a:r>
              <a:rPr lang="en-US" dirty="0"/>
              <a:t>Review Bid Solicitation in its entirety and submit any questions prior to the deadline including exceptions to the SSTC. Updated documents will be posted in NJSTART and should be reviewed as posted.</a:t>
            </a:r>
          </a:p>
          <a:p>
            <a:pPr lvl="1"/>
            <a:r>
              <a:rPr lang="en-US" dirty="0"/>
              <a:t>Complete all required price lines in the State Supplied Price Sheet or Quote may be deemed non-responsive. </a:t>
            </a:r>
            <a:endParaRPr lang="en-US" dirty="0" smtClean="0"/>
          </a:p>
          <a:p>
            <a:pPr lvl="1"/>
            <a:r>
              <a:rPr lang="en-US" dirty="0" smtClean="0"/>
              <a:t>Submit </a:t>
            </a:r>
            <a:r>
              <a:rPr lang="en-US" dirty="0"/>
              <a:t>Quotes on time addressing all mandatory requirements (designated by “shall”) including forms. Quotes missing mandatory requirements may be deemed non-responsive.  Not submitting requested information (“should”) may impact the technical evaluation </a:t>
            </a:r>
            <a:r>
              <a:rPr lang="en-US" dirty="0" smtClean="0"/>
              <a:t>score.</a:t>
            </a:r>
          </a:p>
          <a:p>
            <a:pPr lvl="1"/>
            <a:r>
              <a:rPr lang="en-US" dirty="0" smtClean="0"/>
              <a:t>Do </a:t>
            </a:r>
            <a:r>
              <a:rPr lang="en-US" dirty="0"/>
              <a:t>not select “No Bid” on the NJSTART “General Tab” unless you are not intending to submit a bid. Your bid will not appear in the Bid Tab if this option is selected</a:t>
            </a:r>
          </a:p>
          <a:p>
            <a:pPr lvl="1"/>
            <a:r>
              <a:rPr lang="en-US" dirty="0"/>
              <a:t>The State-Supplied Price Sheet must be completed in its entirety with no lines added or removed, or additional language or fees referenced</a:t>
            </a:r>
            <a:r>
              <a:rPr lang="en-US" dirty="0" smtClean="0"/>
              <a:t>.</a:t>
            </a:r>
            <a:endParaRPr lang="en-US" dirty="0"/>
          </a:p>
        </p:txBody>
      </p:sp>
    </p:spTree>
    <p:extLst>
      <p:ext uri="{BB962C8B-B14F-4D97-AF65-F5344CB8AC3E}">
        <p14:creationId xmlns:p14="http://schemas.microsoft.com/office/powerpoint/2010/main" val="130634683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HELPFUL TIPS</a:t>
            </a:r>
            <a:endParaRPr lang="en-US" dirty="0"/>
          </a:p>
        </p:txBody>
      </p:sp>
      <p:sp>
        <p:nvSpPr>
          <p:cNvPr id="3" name="Content Placeholder 2"/>
          <p:cNvSpPr>
            <a:spLocks noGrp="1"/>
          </p:cNvSpPr>
          <p:nvPr>
            <p:ph idx="1"/>
          </p:nvPr>
        </p:nvSpPr>
        <p:spPr/>
        <p:txBody>
          <a:bodyPr>
            <a:normAutofit fontScale="62500" lnSpcReduction="20000"/>
          </a:bodyPr>
          <a:lstStyle/>
          <a:p>
            <a:r>
              <a:rPr lang="en-US" sz="2900" dirty="0"/>
              <a:t>Examples of additional language the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p:txBody>
      </p:sp>
    </p:spTree>
    <p:extLst>
      <p:ext uri="{BB962C8B-B14F-4D97-AF65-F5344CB8AC3E}">
        <p14:creationId xmlns:p14="http://schemas.microsoft.com/office/powerpoint/2010/main" val="207270592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5" name="Content Placeholder 4">
            <a:extLst>
              <a:ext uri="{FF2B5EF4-FFF2-40B4-BE49-F238E27FC236}">
                <a16:creationId xmlns:a16="http://schemas.microsoft.com/office/drawing/2014/main" id="{7E80A87B-23CD-BBA1-2891-E2736DEB26F9}"/>
              </a:ext>
            </a:extLst>
          </p:cNvPr>
          <p:cNvSpPr>
            <a:spLocks noGrp="1"/>
          </p:cNvSpPr>
          <p:nvPr>
            <p:ph idx="1"/>
          </p:nvPr>
        </p:nvSpPr>
        <p:spPr/>
        <p:txBody>
          <a:bodyPr/>
          <a:lstStyle/>
          <a:p>
            <a:endParaRPr lang="en-US"/>
          </a:p>
        </p:txBody>
      </p:sp>
      <p:pic>
        <p:nvPicPr>
          <p:cNvPr id="6" name="Content Placeholder 3" descr="NJ Division of Purchase and Property - Internet Explorer">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a:prstGeom prst="rect">
            <a:avLst/>
          </a:prstGeo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Content Placeholder 4">
            <a:extLst>
              <a:ext uri="{FF2B5EF4-FFF2-40B4-BE49-F238E27FC236}">
                <a16:creationId xmlns:a16="http://schemas.microsoft.com/office/drawing/2014/main" id="{E7F61450-06AC-F5A9-A722-4AF9B4A8238D}"/>
              </a:ext>
            </a:extLst>
          </p:cNvPr>
          <p:cNvSpPr>
            <a:spLocks noGrp="1"/>
          </p:cNvSpPr>
          <p:nvPr>
            <p:ph idx="1"/>
          </p:nvPr>
        </p:nvSpPr>
        <p:spPr/>
        <p:txBody>
          <a:bodyPr/>
          <a:lstStyle/>
          <a:p>
            <a:endParaRPr lang="en-US"/>
          </a:p>
        </p:txBody>
      </p:sp>
      <p:pic>
        <p:nvPicPr>
          <p:cNvPr id="7" name="Content Placeholder 3" descr="NJ Division of Purchase and Property - Ethics - Internet Explorer">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a:prstGeom prst="rect">
            <a:avLst/>
          </a:prstGeom>
        </p:spPr>
      </p:pic>
    </p:spTree>
    <p:extLst>
      <p:ext uri="{BB962C8B-B14F-4D97-AF65-F5344CB8AC3E}">
        <p14:creationId xmlns:p14="http://schemas.microsoft.com/office/powerpoint/2010/main" val="2870850160"/>
      </p:ext>
    </p:extLst>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Content Placeholder 3"/>
          <p:cNvPicPr>
            <a:picLocks noChangeAspect="1"/>
          </p:cNvPicPr>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a:t>
            </a:r>
            <a:r>
              <a:rPr lang="en-US" sz="4000" dirty="0" smtClean="0"/>
              <a:t>April 16, 2025</a:t>
            </a:r>
            <a:endParaRPr lang="en-US" sz="4000" dirty="0"/>
          </a:p>
          <a:p>
            <a:endParaRPr lang="en-US" sz="4000" dirty="0"/>
          </a:p>
          <a:p>
            <a:r>
              <a:rPr lang="en-US" sz="4000" dirty="0"/>
              <a:t>Quotes due by 2PM, </a:t>
            </a:r>
            <a:r>
              <a:rPr lang="en-US" sz="4000" dirty="0" smtClean="0"/>
              <a:t>May 7, 2025</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1021</TotalTime>
  <Words>925</Words>
  <Application>Microsoft Office PowerPoint</Application>
  <PresentationFormat>Widescreen</PresentationFormat>
  <Paragraphs>59</Paragraphs>
  <Slides>12</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Century Gothic</vt:lpstr>
      <vt:lpstr>Wingdings 3</vt:lpstr>
      <vt:lpstr>Ion</vt:lpstr>
      <vt:lpstr>Optional Pre-Quote Conference T2691 NJFamilyCare Utilization Review Audits, DMAHS 25DPP01097</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Tran, Brenda [TREAS]</cp:lastModifiedBy>
  <cp:revision>65</cp:revision>
  <cp:lastPrinted>2020-02-11T14:28:14Z</cp:lastPrinted>
  <dcterms:created xsi:type="dcterms:W3CDTF">2020-01-31T19:31:42Z</dcterms:created>
  <dcterms:modified xsi:type="dcterms:W3CDTF">2025-03-17T19:42:41Z</dcterms:modified>
</cp:coreProperties>
</file>