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notesMasterIdLst>
    <p:notesMasterId r:id="rId18"/>
  </p:notesMasterIdLst>
  <p:sldIdLst>
    <p:sldId id="256" r:id="rId6"/>
    <p:sldId id="257" r:id="rId7"/>
    <p:sldId id="260" r:id="rId8"/>
    <p:sldId id="270" r:id="rId9"/>
    <p:sldId id="275" r:id="rId10"/>
    <p:sldId id="276" r:id="rId11"/>
    <p:sldId id="272" r:id="rId12"/>
    <p:sldId id="274" r:id="rId13"/>
    <p:sldId id="268" r:id="rId14"/>
    <p:sldId id="269" r:id="rId15"/>
    <p:sldId id="273"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9171" autoAdjust="0"/>
  </p:normalViewPr>
  <p:slideViewPr>
    <p:cSldViewPr snapToGrid="0">
      <p:cViewPr varScale="1">
        <p:scale>
          <a:sx n="89" d="100"/>
          <a:sy n="89" d="100"/>
        </p:scale>
        <p:origin x="534" y="9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94463519-C065-450A-8190-272804626EE5}" type="datetimeFigureOut">
              <a:rPr lang="en-US" smtClean="0"/>
              <a:t>10/9/2024</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F89FF046-2314-4B02-818A-401203E1CC69}" type="slidenum">
              <a:rPr lang="en-US" smtClean="0"/>
              <a:t>‹#›</a:t>
            </a:fld>
            <a:endParaRPr lang="en-US"/>
          </a:p>
        </p:txBody>
      </p:sp>
    </p:spTree>
    <p:extLst>
      <p:ext uri="{BB962C8B-B14F-4D97-AF65-F5344CB8AC3E}">
        <p14:creationId xmlns:p14="http://schemas.microsoft.com/office/powerpoint/2010/main" val="28088086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89FF046-2314-4B02-818A-401203E1CC69}" type="slidenum">
              <a:rPr lang="en-US" smtClean="0"/>
              <a:t>1</a:t>
            </a:fld>
            <a:endParaRPr lang="en-US"/>
          </a:p>
        </p:txBody>
      </p:sp>
    </p:spTree>
    <p:extLst>
      <p:ext uri="{BB962C8B-B14F-4D97-AF65-F5344CB8AC3E}">
        <p14:creationId xmlns:p14="http://schemas.microsoft.com/office/powerpoint/2010/main" val="19224436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F89FF046-2314-4B02-818A-401203E1CC69}" type="slidenum">
              <a:rPr lang="en-US" smtClean="0"/>
              <a:t>2</a:t>
            </a:fld>
            <a:endParaRPr lang="en-US"/>
          </a:p>
        </p:txBody>
      </p:sp>
    </p:spTree>
    <p:extLst>
      <p:ext uri="{BB962C8B-B14F-4D97-AF65-F5344CB8AC3E}">
        <p14:creationId xmlns:p14="http://schemas.microsoft.com/office/powerpoint/2010/main" val="38609454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89FF046-2314-4B02-818A-401203E1CC69}" type="slidenum">
              <a:rPr lang="en-US" smtClean="0"/>
              <a:t>3</a:t>
            </a:fld>
            <a:endParaRPr lang="en-US"/>
          </a:p>
        </p:txBody>
      </p:sp>
    </p:spTree>
    <p:extLst>
      <p:ext uri="{BB962C8B-B14F-4D97-AF65-F5344CB8AC3E}">
        <p14:creationId xmlns:p14="http://schemas.microsoft.com/office/powerpoint/2010/main" val="28301641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89FF046-2314-4B02-818A-401203E1CC69}" type="slidenum">
              <a:rPr lang="en-US" smtClean="0"/>
              <a:t>4</a:t>
            </a:fld>
            <a:endParaRPr lang="en-US"/>
          </a:p>
        </p:txBody>
      </p:sp>
    </p:spTree>
    <p:extLst>
      <p:ext uri="{BB962C8B-B14F-4D97-AF65-F5344CB8AC3E}">
        <p14:creationId xmlns:p14="http://schemas.microsoft.com/office/powerpoint/2010/main" val="28248161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89FF046-2314-4B02-818A-401203E1CC69}" type="slidenum">
              <a:rPr lang="en-US" smtClean="0"/>
              <a:t>5</a:t>
            </a:fld>
            <a:endParaRPr lang="en-US"/>
          </a:p>
        </p:txBody>
      </p:sp>
    </p:spTree>
    <p:extLst>
      <p:ext uri="{BB962C8B-B14F-4D97-AF65-F5344CB8AC3E}">
        <p14:creationId xmlns:p14="http://schemas.microsoft.com/office/powerpoint/2010/main" val="24510801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89FF046-2314-4B02-818A-401203E1CC69}" type="slidenum">
              <a:rPr lang="en-US" smtClean="0"/>
              <a:t>6</a:t>
            </a:fld>
            <a:endParaRPr lang="en-US"/>
          </a:p>
        </p:txBody>
      </p:sp>
    </p:spTree>
    <p:extLst>
      <p:ext uri="{BB962C8B-B14F-4D97-AF65-F5344CB8AC3E}">
        <p14:creationId xmlns:p14="http://schemas.microsoft.com/office/powerpoint/2010/main" val="25394030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89FF046-2314-4B02-818A-401203E1CC69}" type="slidenum">
              <a:rPr lang="en-US" smtClean="0"/>
              <a:t>7</a:t>
            </a:fld>
            <a:endParaRPr lang="en-US"/>
          </a:p>
        </p:txBody>
      </p:sp>
    </p:spTree>
    <p:extLst>
      <p:ext uri="{BB962C8B-B14F-4D97-AF65-F5344CB8AC3E}">
        <p14:creationId xmlns:p14="http://schemas.microsoft.com/office/powerpoint/2010/main" val="12507155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89FF046-2314-4B02-818A-401203E1CC69}" type="slidenum">
              <a:rPr lang="en-US" smtClean="0"/>
              <a:t>8</a:t>
            </a:fld>
            <a:endParaRPr lang="en-US"/>
          </a:p>
        </p:txBody>
      </p:sp>
    </p:spTree>
    <p:extLst>
      <p:ext uri="{BB962C8B-B14F-4D97-AF65-F5344CB8AC3E}">
        <p14:creationId xmlns:p14="http://schemas.microsoft.com/office/powerpoint/2010/main" val="10999639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89FF046-2314-4B02-818A-401203E1CC69}" type="slidenum">
              <a:rPr lang="en-US" smtClean="0"/>
              <a:t>9</a:t>
            </a:fld>
            <a:endParaRPr lang="en-US"/>
          </a:p>
        </p:txBody>
      </p:sp>
    </p:spTree>
    <p:extLst>
      <p:ext uri="{BB962C8B-B14F-4D97-AF65-F5344CB8AC3E}">
        <p14:creationId xmlns:p14="http://schemas.microsoft.com/office/powerpoint/2010/main" val="738278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89FF046-2314-4B02-818A-401203E1CC69}" type="slidenum">
              <a:rPr lang="en-US" smtClean="0"/>
              <a:t>10</a:t>
            </a:fld>
            <a:endParaRPr lang="en-US"/>
          </a:p>
        </p:txBody>
      </p:sp>
    </p:spTree>
    <p:extLst>
      <p:ext uri="{BB962C8B-B14F-4D97-AF65-F5344CB8AC3E}">
        <p14:creationId xmlns:p14="http://schemas.microsoft.com/office/powerpoint/2010/main" val="16669968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89FF046-2314-4B02-818A-401203E1CC69}" type="slidenum">
              <a:rPr lang="en-US" smtClean="0"/>
              <a:t>11</a:t>
            </a:fld>
            <a:endParaRPr lang="en-US"/>
          </a:p>
        </p:txBody>
      </p:sp>
    </p:spTree>
    <p:extLst>
      <p:ext uri="{BB962C8B-B14F-4D97-AF65-F5344CB8AC3E}">
        <p14:creationId xmlns:p14="http://schemas.microsoft.com/office/powerpoint/2010/main" val="30411816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89FF046-2314-4B02-818A-401203E1CC69}" type="slidenum">
              <a:rPr lang="en-US" smtClean="0"/>
              <a:t>12</a:t>
            </a:fld>
            <a:endParaRPr lang="en-US"/>
          </a:p>
        </p:txBody>
      </p:sp>
    </p:spTree>
    <p:extLst>
      <p:ext uri="{BB962C8B-B14F-4D97-AF65-F5344CB8AC3E}">
        <p14:creationId xmlns:p14="http://schemas.microsoft.com/office/powerpoint/2010/main" val="31671858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10/9/2024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10/9/2024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10/9/2024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10/9/2024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10/9/2024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10/9/2024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10/9/2024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10/9/2024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tate.nj.us/treasury/purchase/vendor.shtml"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nj.gov/treasury/purchase/"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6.tmp"/></Relationships>
</file>

<file path=ppt/slides/_rels/slide10.xml.rels><?xml version="1.0" encoding="UTF-8" standalone="yes"?>
<Relationships xmlns="http://schemas.openxmlformats.org/package/2006/relationships"><Relationship Id="rId3" Type="http://schemas.openxmlformats.org/officeDocument/2006/relationships/hyperlink" Target="https://www.nj.gov/treasury/purchase/forms.shtml"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7.tmp"/></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73968" y="1524000"/>
            <a:ext cx="9106645" cy="3329581"/>
          </a:xfrm>
        </p:spPr>
        <p:txBody>
          <a:bodyPr/>
          <a:lstStyle/>
          <a:p>
            <a:r>
              <a:rPr lang="en-US" sz="4400" dirty="0" smtClean="0"/>
              <a:t>Optional Pre-Quote Conference</a:t>
            </a:r>
            <a:br>
              <a:rPr lang="en-US" sz="4400" dirty="0" smtClean="0"/>
            </a:br>
            <a:r>
              <a:rPr lang="en-US" sz="4000" dirty="0" smtClean="0"/>
              <a:t/>
            </a:r>
            <a:br>
              <a:rPr lang="en-US" sz="4000" dirty="0" smtClean="0"/>
            </a:br>
            <a:r>
              <a:rPr lang="en-US" sz="4200" dirty="0" smtClean="0"/>
              <a:t>T1829 – Removal, Handling, and Transport of Human Remains – Chief State Medical Examiner’s Office (North Region)</a:t>
            </a:r>
            <a:r>
              <a:rPr lang="en-US" sz="4200" dirty="0"/>
              <a:t/>
            </a:r>
            <a:br>
              <a:rPr lang="en-US" sz="4200" dirty="0"/>
            </a:br>
            <a:r>
              <a:rPr lang="en-US" sz="4200" dirty="0" smtClean="0"/>
              <a:t>25DPP01094 </a:t>
            </a:r>
            <a:endParaRPr lang="en-US" sz="4200" dirty="0"/>
          </a:p>
        </p:txBody>
      </p:sp>
      <p:sp>
        <p:nvSpPr>
          <p:cNvPr id="3" name="Subtitle 2"/>
          <p:cNvSpPr>
            <a:spLocks noGrp="1"/>
          </p:cNvSpPr>
          <p:nvPr>
            <p:ph type="subTitle" idx="1"/>
          </p:nvPr>
        </p:nvSpPr>
        <p:spPr>
          <a:xfrm>
            <a:off x="1154955" y="4967880"/>
            <a:ext cx="8825658" cy="1279388"/>
          </a:xfrm>
        </p:spPr>
        <p:txBody>
          <a:bodyPr>
            <a:normAutofit/>
          </a:bodyPr>
          <a:lstStyle/>
          <a:p>
            <a:r>
              <a:rPr lang="en-US" sz="2800" dirty="0" smtClean="0"/>
              <a:t>Q&amp;a due by 2pm on October 23, 2024</a:t>
            </a:r>
          </a:p>
          <a:p>
            <a:r>
              <a:rPr lang="en-US" sz="2800" dirty="0" smtClean="0"/>
              <a:t>Quotes due by 2pm on November 15, 2024</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smtClean="0"/>
              <a:t>Please hold all questions until the end of the presentation. When the time for questions arises, please identify </a:t>
            </a:r>
            <a:r>
              <a:rPr lang="en-US" dirty="0"/>
              <a:t>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3"/>
              </a:rPr>
              <a:t>https://</a:t>
            </a:r>
            <a:r>
              <a:rPr lang="en-US" dirty="0" smtClean="0">
                <a:hlinkClick r:id="rId3"/>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a:t>
            </a:r>
            <a:r>
              <a:rPr lang="en-US" dirty="0" smtClean="0"/>
              <a:t>section </a:t>
            </a:r>
            <a:r>
              <a:rPr lang="en-US" dirty="0"/>
              <a:t>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875201" y="1456018"/>
            <a:ext cx="8992699" cy="4906682"/>
          </a:xfrm>
        </p:spPr>
        <p:txBody>
          <a:bodyPr>
            <a:normAutofit fontScale="92500" lnSpcReduction="20000"/>
          </a:bodyPr>
          <a:lstStyle/>
          <a:p>
            <a:r>
              <a:rPr lang="en-US" dirty="0" smtClean="0"/>
              <a:t>Cover page: Submission dates and set-aside requirements</a:t>
            </a:r>
          </a:p>
          <a:p>
            <a:r>
              <a:rPr lang="en-US" dirty="0" smtClean="0"/>
              <a:t>Section 1: Purpose and Background </a:t>
            </a:r>
          </a:p>
          <a:p>
            <a:r>
              <a:rPr lang="en-US" dirty="0" smtClean="0"/>
              <a:t>Section 2:  Pre-Quote submission information, </a:t>
            </a:r>
            <a:r>
              <a:rPr lang="en-US" dirty="0"/>
              <a:t>Q&amp;A and exceptions, Bid </a:t>
            </a:r>
            <a:r>
              <a:rPr lang="en-US" dirty="0" smtClean="0"/>
              <a:t>Amendments</a:t>
            </a:r>
          </a:p>
          <a:p>
            <a:r>
              <a:rPr lang="en-US" dirty="0" smtClean="0"/>
              <a:t>Section 3: Quote submission requirements including forms, technical approach, emergency/contingency plan, and price sheet instructions</a:t>
            </a:r>
          </a:p>
          <a:p>
            <a:r>
              <a:rPr lang="en-US" dirty="0"/>
              <a:t>Section 4: Scope of </a:t>
            </a:r>
            <a:r>
              <a:rPr lang="en-US" dirty="0" smtClean="0"/>
              <a:t>Work</a:t>
            </a:r>
            <a:r>
              <a:rPr lang="en-US" dirty="0"/>
              <a:t> </a:t>
            </a:r>
            <a:r>
              <a:rPr lang="en-US" dirty="0" smtClean="0"/>
              <a:t>- Contractor requirements</a:t>
            </a:r>
          </a:p>
          <a:p>
            <a:r>
              <a:rPr lang="en-US" dirty="0"/>
              <a:t>Section 5: General Contract term, extension options, ownership of materials, and substitution of staff</a:t>
            </a:r>
          </a:p>
          <a:p>
            <a:r>
              <a:rPr lang="en-US" dirty="0"/>
              <a:t>Section 6: Data Security Requirements – Not applicable to this Bid Solicitation</a:t>
            </a:r>
          </a:p>
          <a:p>
            <a:r>
              <a:rPr lang="en-US" dirty="0"/>
              <a:t>Section 7: Modifications to the State of New Jersey Standard Terms and Conditions – Not applicable to this Bid Solicitation</a:t>
            </a:r>
          </a:p>
          <a:p>
            <a:r>
              <a:rPr lang="en-US" dirty="0"/>
              <a:t>Section 8: Evaluation criteria, clarifications, best and final offer</a:t>
            </a:r>
          </a:p>
          <a:p>
            <a:r>
              <a:rPr lang="en-US" dirty="0"/>
              <a:t>Section 9: Glossary/Bid-Specific </a:t>
            </a:r>
            <a:r>
              <a:rPr lang="en-US" dirty="0" smtClean="0"/>
              <a:t>Terms</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additive="base">
                                        <p:cTn id="6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728453"/>
            <a:ext cx="10532184" cy="4613353"/>
          </a:xfrm>
        </p:spPr>
        <p:txBody>
          <a:bodyPr>
            <a:normAutofit fontScale="92500" lnSpcReduction="10000"/>
          </a:bodyPr>
          <a:lstStyle/>
          <a:p>
            <a:pPr lvl="0">
              <a:buClr>
                <a:srgbClr val="1E5155">
                  <a:lumMod val="40000"/>
                  <a:lumOff val="60000"/>
                </a:srgbClr>
              </a:buClr>
            </a:pPr>
            <a:r>
              <a:rPr lang="en-US" sz="2400" dirty="0">
                <a:solidFill>
                  <a:prstClr val="white"/>
                </a:solidFill>
              </a:rPr>
              <a:t>Reminders</a:t>
            </a:r>
          </a:p>
          <a:p>
            <a:pPr lvl="1">
              <a:buClr>
                <a:srgbClr val="1E5155">
                  <a:lumMod val="40000"/>
                  <a:lumOff val="60000"/>
                </a:srgbClr>
              </a:buClr>
            </a:pPr>
            <a:r>
              <a:rPr lang="en-US" sz="2000" dirty="0">
                <a:solidFill>
                  <a:prstClr val="white"/>
                </a:solidFill>
              </a:rPr>
              <a:t>Review the Bid Solicitation in its entirety and submit any questions prior to the deadline including exceptions. Updated documents will be posted in NJSTART and should be reviewed as posted</a:t>
            </a:r>
            <a:r>
              <a:rPr lang="en-US" sz="2000" dirty="0" smtClean="0">
                <a:solidFill>
                  <a:prstClr val="white"/>
                </a:solidFill>
              </a:rPr>
              <a:t>.</a:t>
            </a:r>
          </a:p>
          <a:p>
            <a:pPr lvl="1">
              <a:buClr>
                <a:srgbClr val="1E5155">
                  <a:lumMod val="40000"/>
                  <a:lumOff val="60000"/>
                </a:srgbClr>
              </a:buClr>
            </a:pPr>
            <a:r>
              <a:rPr lang="en-US" sz="2000" dirty="0"/>
              <a:t>Complete all required price lines in the State Supplied Price Sheet or Quote may be deemed non-responsive. Indicate “$0” if the cost is $0.  Do not leave any price lines blank. The State is aware a “$0” input will auto populate a dash (-) on the State-Supplied Price Sheet, and the State will deem this answer responsive when it can confirm the information in the submitted price sheet</a:t>
            </a:r>
            <a:r>
              <a:rPr lang="en-US" sz="2000" dirty="0" smtClean="0"/>
              <a:t>.</a:t>
            </a:r>
            <a:endParaRPr lang="en-US" sz="2000" dirty="0"/>
          </a:p>
          <a:p>
            <a:pPr lvl="1">
              <a:buClr>
                <a:srgbClr val="1E5155">
                  <a:lumMod val="40000"/>
                  <a:lumOff val="60000"/>
                </a:srgbClr>
              </a:buClr>
            </a:pPr>
            <a:r>
              <a:rPr lang="en-US" sz="2000" dirty="0">
                <a:solidFill>
                  <a:prstClr val="white"/>
                </a:solidFill>
              </a:rPr>
              <a:t>Submit Quotes on time addressing all mandatory requirements including forms, or Quote may be deemed non-responsive. “Shall” denotes a mandatory requirement; however, not submitting requested information (“should”) could impact technical score</a:t>
            </a:r>
          </a:p>
          <a:p>
            <a:pPr lvl="1">
              <a:buClr>
                <a:srgbClr val="1E5155">
                  <a:lumMod val="40000"/>
                  <a:lumOff val="60000"/>
                </a:srgbClr>
              </a:buClr>
            </a:pPr>
            <a:r>
              <a:rPr lang="en-US" sz="2000" dirty="0">
                <a:solidFill>
                  <a:prstClr val="white"/>
                </a:solidFill>
              </a:rPr>
              <a:t>Price Sheet must be completed in its entirety with no lines added or removed, or additional language or fees </a:t>
            </a:r>
            <a:r>
              <a:rPr lang="en-US" sz="2000" dirty="0" smtClean="0">
                <a:solidFill>
                  <a:prstClr val="white"/>
                </a:solidFill>
              </a:rPr>
              <a:t>referenced</a:t>
            </a:r>
            <a:endParaRPr lang="en-US" sz="2000" dirty="0">
              <a:solidFill>
                <a:prstClr val="white"/>
              </a:solidFill>
            </a:endParaRPr>
          </a:p>
        </p:txBody>
      </p:sp>
    </p:spTree>
    <p:extLst>
      <p:ext uri="{BB962C8B-B14F-4D97-AF65-F5344CB8AC3E}">
        <p14:creationId xmlns:p14="http://schemas.microsoft.com/office/powerpoint/2010/main" val="453935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4382" y="157750"/>
            <a:ext cx="9404723" cy="1400530"/>
          </a:xfrm>
        </p:spPr>
        <p:txBody>
          <a:bodyPr/>
          <a:lstStyle/>
          <a:p>
            <a:r>
              <a:rPr lang="en-US" dirty="0" smtClean="0"/>
              <a:t>State Supplied Price Sheet</a:t>
            </a:r>
            <a:endParaRPr lang="en-US" dirty="0"/>
          </a:p>
        </p:txBody>
      </p:sp>
      <p:sp>
        <p:nvSpPr>
          <p:cNvPr id="5" name="TextBox 4"/>
          <p:cNvSpPr txBox="1"/>
          <p:nvPr/>
        </p:nvSpPr>
        <p:spPr>
          <a:xfrm>
            <a:off x="227013" y="4765119"/>
            <a:ext cx="11704432" cy="2092881"/>
          </a:xfrm>
          <a:prstGeom prst="rect">
            <a:avLst/>
          </a:prstGeom>
          <a:noFill/>
        </p:spPr>
        <p:txBody>
          <a:bodyPr wrap="square" rtlCol="0">
            <a:spAutoFit/>
          </a:bodyPr>
          <a:lstStyle/>
          <a:p>
            <a:pPr lvl="0"/>
            <a:r>
              <a:rPr lang="en-US" sz="1600" b="1" u="sng" dirty="0" smtClean="0"/>
              <a:t>Step </a:t>
            </a:r>
            <a:r>
              <a:rPr lang="en-US" sz="1600" b="1" u="sng" dirty="0"/>
              <a:t>1 -</a:t>
            </a:r>
            <a:r>
              <a:rPr lang="en-US" sz="1600" dirty="0"/>
              <a:t> The Bidder should enter the Bidder name in the field titled “Bidder Name:” located at the top of the State-Supplied Price Sheet.</a:t>
            </a:r>
          </a:p>
          <a:p>
            <a:r>
              <a:rPr lang="en-US" sz="1600" dirty="0"/>
              <a:t> </a:t>
            </a:r>
          </a:p>
          <a:p>
            <a:pPr lvl="0"/>
            <a:r>
              <a:rPr lang="en-US" sz="1600" b="1" u="sng" dirty="0"/>
              <a:t>Step 2 –</a:t>
            </a:r>
            <a:r>
              <a:rPr lang="en-US" sz="1600" dirty="0"/>
              <a:t> For Price Lines 1 – 5, the Bidder shall insert a firm, a fixed price in US dollars for Year 1, Year 2, and Year 3 in the corresponding columns titled “Unit Pricing –Year 1”, “Unit Pricing –Year 2”, and “Unit Pricing –Year 3” on the State-Supplied.  If a Bidder leaves the Unit Price column blank, it shall be considered that the Bidder provided no Quote for that price line item.</a:t>
            </a:r>
          </a:p>
          <a:p>
            <a:pPr marL="285750" indent="-285750">
              <a:buFont typeface="Arial" panose="020B0604020202020204" pitchFamily="34" charset="0"/>
              <a:buChar char="•"/>
            </a:pPr>
            <a:endParaRPr lang="en-US" dirty="0"/>
          </a:p>
        </p:txBody>
      </p:sp>
      <p:graphicFrame>
        <p:nvGraphicFramePr>
          <p:cNvPr id="11" name="Table 10"/>
          <p:cNvGraphicFramePr>
            <a:graphicFrameLocks noGrp="1"/>
          </p:cNvGraphicFramePr>
          <p:nvPr>
            <p:extLst>
              <p:ext uri="{D42A27DB-BD31-4B8C-83A1-F6EECF244321}">
                <p14:modId xmlns:p14="http://schemas.microsoft.com/office/powerpoint/2010/main" val="740862229"/>
              </p:ext>
            </p:extLst>
          </p:nvPr>
        </p:nvGraphicFramePr>
        <p:xfrm>
          <a:off x="227013" y="1074148"/>
          <a:ext cx="11556948" cy="3645337"/>
        </p:xfrm>
        <a:graphic>
          <a:graphicData uri="http://schemas.openxmlformats.org/drawingml/2006/table">
            <a:tbl>
              <a:tblPr firstRow="1" firstCol="1" bandRow="1"/>
              <a:tblGrid>
                <a:gridCol w="1199306">
                  <a:extLst>
                    <a:ext uri="{9D8B030D-6E8A-4147-A177-3AD203B41FA5}">
                      <a16:colId xmlns:a16="http://schemas.microsoft.com/office/drawing/2014/main" val="593816821"/>
                    </a:ext>
                  </a:extLst>
                </a:gridCol>
                <a:gridCol w="10357642">
                  <a:extLst>
                    <a:ext uri="{9D8B030D-6E8A-4147-A177-3AD203B41FA5}">
                      <a16:colId xmlns:a16="http://schemas.microsoft.com/office/drawing/2014/main" val="2151829994"/>
                    </a:ext>
                  </a:extLst>
                </a:gridCol>
              </a:tblGrid>
              <a:tr h="560821">
                <a:tc>
                  <a:txBody>
                    <a:bodyPr/>
                    <a:lstStyle/>
                    <a:p>
                      <a:pPr marL="0" marR="0" algn="ctr">
                        <a:lnSpc>
                          <a:spcPct val="107000"/>
                        </a:lnSpc>
                        <a:spcBef>
                          <a:spcPts val="0"/>
                        </a:spcBef>
                        <a:spcAft>
                          <a:spcPts val="0"/>
                        </a:spcAft>
                      </a:pPr>
                      <a:r>
                        <a:rPr lang="en-US" sz="1600" b="1">
                          <a:effectLst/>
                          <a:latin typeface="Calibri" panose="020F0502020204030204" pitchFamily="34" charset="0"/>
                          <a:ea typeface="Times New Roman" panose="02020603050405020304" pitchFamily="18" charset="0"/>
                          <a:cs typeface="Calibri" panose="020F0502020204030204" pitchFamily="34" charset="0"/>
                        </a:rPr>
                        <a:t>Price Line Number</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b="1" dirty="0">
                          <a:effectLst/>
                          <a:latin typeface="Calibri" panose="020F0502020204030204" pitchFamily="34" charset="0"/>
                          <a:ea typeface="Times New Roman" panose="02020603050405020304" pitchFamily="18" charset="0"/>
                          <a:cs typeface="Calibri" panose="020F0502020204030204" pitchFamily="34" charset="0"/>
                        </a:rPr>
                        <a:t>Description</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65386469"/>
                  </a:ext>
                </a:extLst>
              </a:tr>
              <a:tr h="560821">
                <a:tc>
                  <a:txBody>
                    <a:bodyPr/>
                    <a:lstStyle/>
                    <a:p>
                      <a:pPr marL="0" marR="0" algn="ctr">
                        <a:lnSpc>
                          <a:spcPct val="107000"/>
                        </a:lnSpc>
                        <a:spcBef>
                          <a:spcPts val="0"/>
                        </a:spcBef>
                        <a:spcAft>
                          <a:spcPts val="0"/>
                        </a:spcAft>
                      </a:pPr>
                      <a:r>
                        <a:rPr lang="en-US" sz="1600">
                          <a:effectLst/>
                          <a:latin typeface="Calibri" panose="020F0502020204030204" pitchFamily="34" charset="0"/>
                          <a:ea typeface="Times New Roman" panose="02020603050405020304" pitchFamily="18" charset="0"/>
                          <a:cs typeface="Calibri" panose="020F0502020204030204" pitchFamily="34" charset="0"/>
                        </a:rPr>
                        <a:t>1</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600">
                          <a:effectLst/>
                          <a:latin typeface="Calibri" panose="020F0502020204030204" pitchFamily="34" charset="0"/>
                          <a:ea typeface="Times New Roman" panose="02020603050405020304" pitchFamily="18" charset="0"/>
                          <a:cs typeface="Calibri" panose="020F0502020204030204" pitchFamily="34" charset="0"/>
                        </a:rPr>
                        <a:t>Northern Region Zone 1  (Essex County) - All Inclusive Price For Removal, Handling, and Transport of Human Remains For The State of NJ Regional Medical Examiner’s Office</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26330069"/>
                  </a:ext>
                </a:extLst>
              </a:tr>
              <a:tr h="560821">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Times New Roman" panose="02020603050405020304" pitchFamily="18" charset="0"/>
                          <a:cs typeface="Calibri" panose="020F0502020204030204" pitchFamily="34" charset="0"/>
                        </a:rPr>
                        <a:t>2</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600" dirty="0">
                          <a:effectLst/>
                          <a:latin typeface="Calibri" panose="020F0502020204030204" pitchFamily="34" charset="0"/>
                          <a:ea typeface="Times New Roman" panose="02020603050405020304" pitchFamily="18" charset="0"/>
                          <a:cs typeface="Calibri" panose="020F0502020204030204" pitchFamily="34" charset="0"/>
                        </a:rPr>
                        <a:t>Northern Region Zone 2  (Hudson County) -   All Inclusive Price For Removal, Handling, and Transport of Human Remains For The State of NJ Regional Medical Examiner’s Office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53165941"/>
                  </a:ext>
                </a:extLst>
              </a:tr>
              <a:tr h="560821">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Times New Roman" panose="02020603050405020304" pitchFamily="18" charset="0"/>
                          <a:cs typeface="Calibri" panose="020F0502020204030204" pitchFamily="34" charset="0"/>
                        </a:rPr>
                        <a:t>3</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600" dirty="0">
                          <a:effectLst/>
                          <a:latin typeface="Calibri" panose="020F0502020204030204" pitchFamily="34" charset="0"/>
                          <a:ea typeface="Times New Roman" panose="02020603050405020304" pitchFamily="18" charset="0"/>
                          <a:cs typeface="Calibri" panose="020F0502020204030204" pitchFamily="34" charset="0"/>
                        </a:rPr>
                        <a:t>Northern Region Zone 3  (Passaic County) -   All Inclusive Price For Removal, Handling, and Transport of Human Remains For The State of NJ Regional Medical Examiner’s Office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5436031"/>
                  </a:ext>
                </a:extLst>
              </a:tr>
              <a:tr h="560821">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Times New Roman" panose="02020603050405020304" pitchFamily="18" charset="0"/>
                          <a:cs typeface="Calibri" panose="020F0502020204030204" pitchFamily="34" charset="0"/>
                        </a:rPr>
                        <a:t>4</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600">
                          <a:effectLst/>
                          <a:latin typeface="Calibri" panose="020F0502020204030204" pitchFamily="34" charset="0"/>
                          <a:ea typeface="Times New Roman" panose="02020603050405020304" pitchFamily="18" charset="0"/>
                          <a:cs typeface="Calibri" panose="020F0502020204030204" pitchFamily="34" charset="0"/>
                        </a:rPr>
                        <a:t>Northern Region Zone 4 (Somerset County) -   All Inclusive Price For Removal, Handling, and Transport of Human Remains For The State of NJ Regional Medical Examiner’s Office</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1720627"/>
                  </a:ext>
                </a:extLst>
              </a:tr>
              <a:tr h="841232">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Times New Roman" panose="02020603050405020304" pitchFamily="18" charset="0"/>
                          <a:cs typeface="Calibri" panose="020F0502020204030204" pitchFamily="34" charset="0"/>
                        </a:rPr>
                        <a:t>5</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600" dirty="0">
                          <a:effectLst/>
                          <a:latin typeface="Calibri" panose="020F0502020204030204" pitchFamily="34" charset="0"/>
                          <a:ea typeface="Times New Roman" panose="02020603050405020304" pitchFamily="18" charset="0"/>
                          <a:cs typeface="Calibri" panose="020F0502020204030204" pitchFamily="34" charset="0"/>
                        </a:rPr>
                        <a:t>All Inclusive Price For Removal, Handling, and Transport of Human Remains For The State of NJ Regional Medical Examiner’s Office, For All Other Counties or Municipalities In, Or Adjacent To The Locations within the  Northern Region, which shall include Warren County.</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48238702"/>
                  </a:ext>
                </a:extLst>
              </a:tr>
            </a:tbl>
          </a:graphicData>
        </a:graphic>
      </p:graphicFrame>
    </p:spTree>
    <p:extLst>
      <p:ext uri="{BB962C8B-B14F-4D97-AF65-F5344CB8AC3E}">
        <p14:creationId xmlns:p14="http://schemas.microsoft.com/office/powerpoint/2010/main" val="1130002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 calcmode="lin" valueType="num">
                                      <p:cBhvr additive="base">
                                        <p:cTn id="1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 calcmode="lin" valueType="num">
                                      <p:cBhvr additive="base">
                                        <p:cTn id="21"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Complete all required price lines on the Price Sheet, or Quote may be deemed non-responsive. 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p>
          <a:p>
            <a:r>
              <a:rPr lang="en-US" dirty="0" smtClean="0"/>
              <a:t> </a:t>
            </a:r>
            <a:r>
              <a:rPr lang="en-US" dirty="0"/>
              <a:t>Do not add additional language, assumptions, or fees on the Price Sheet. Do not add or remove any price lines</a:t>
            </a:r>
            <a:r>
              <a:rPr lang="en-US" dirty="0" smtClean="0"/>
              <a:t>.</a:t>
            </a:r>
            <a:endParaRPr lang="en-US" dirty="0"/>
          </a:p>
          <a:p>
            <a:r>
              <a:rPr lang="en-US" dirty="0" smtClean="0"/>
              <a:t>Confirm that you have completed all tabs on the Price Sheet.</a:t>
            </a:r>
          </a:p>
          <a:p>
            <a:r>
              <a:rPr lang="en-US" dirty="0" smtClean="0"/>
              <a:t>Confirm you have completed the proper version of the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par>
                          <p:cTn id="25" fill="hold">
                            <p:stCondLst>
                              <p:cond delay="500"/>
                            </p:stCondLst>
                            <p:childTnLst>
                              <p:par>
                                <p:cTn id="26" presetID="2" presetClass="entr" presetSubtype="4" fill="hold" grpId="0" nodeType="after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additive="base">
                                        <p:cTn id="2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 calcmode="lin" valueType="num">
                                      <p:cBhvr additive="base">
                                        <p:cTn id="3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2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a:t>Vendor’s Quote is only valid for </a:t>
            </a:r>
            <a:r>
              <a:rPr lang="en-US" dirty="0">
                <a:solidFill>
                  <a:srgbClr val="FFFF00"/>
                </a:solidFill>
              </a:rPr>
              <a:t>XX</a:t>
            </a:r>
            <a:r>
              <a:rPr lang="en-US" dirty="0"/>
              <a:t> days</a:t>
            </a:r>
            <a:r>
              <a:rPr lang="en-US" dirty="0" smtClean="0"/>
              <a:t>.</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idx="1"/>
          </p:nvPr>
        </p:nvPicPr>
        <p:blipFill>
          <a:blip r:embed="rId3"/>
          <a:stretch>
            <a:fillRect/>
          </a:stretch>
        </p:blipFill>
        <p:spPr>
          <a:xfrm>
            <a:off x="784782" y="681037"/>
            <a:ext cx="10482987" cy="5759025"/>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a:t>
            </a:r>
            <a:r>
              <a:rPr lang="en-US" sz="4000" dirty="0" smtClean="0"/>
              <a:t>2pm on October 23, 2024</a:t>
            </a:r>
          </a:p>
          <a:p>
            <a:endParaRPr lang="en-US" sz="4000" dirty="0"/>
          </a:p>
          <a:p>
            <a:r>
              <a:rPr lang="en-US" sz="4000" dirty="0"/>
              <a:t>Quotes due by 2pm </a:t>
            </a:r>
            <a:r>
              <a:rPr lang="en-US" sz="4000" dirty="0" smtClean="0"/>
              <a:t>on November 15, 2024</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DXV2RQSVUS77-2605-531</_dlc_DocId>
    <_dlc_DocIdUrl xmlns="d4e5d782-6a70-4577-82ee-b2c87f6aa0d2">
      <Url>http://treassp19/sites/purchase/NJSTART%20Document%20Templates/_layouts/15/DocIdRedir.aspx?ID=DXV2RQSVUS77-2605-531</Url>
      <Description>DXV2RQSVUS77-2605-531</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2.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12E865A-0D6C-468F-AD69-D8CD94906944}">
  <ds:schemaRefs>
    <ds:schemaRef ds:uri="http://schemas.microsoft.com/sharepoint/v3"/>
    <ds:schemaRef ds:uri="d4e5d782-6a70-4577-82ee-b2c87f6aa0d2"/>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4a2393ed-911e-4c9b-9d18-84f1fe0b670e"/>
    <ds:schemaRef ds:uri="http://www.w3.org/XML/1998/namespace"/>
  </ds:schemaRefs>
</ds:datastoreItem>
</file>

<file path=customXml/itemProps4.xml><?xml version="1.0" encoding="utf-8"?>
<ds:datastoreItem xmlns:ds="http://schemas.openxmlformats.org/officeDocument/2006/customXml" ds:itemID="{DFB9C7C4-02AF-468B-AF2C-A66F6BCAD43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8170</TotalTime>
  <Words>1213</Words>
  <Application>Microsoft Office PowerPoint</Application>
  <PresentationFormat>Widescreen</PresentationFormat>
  <Paragraphs>80</Paragraphs>
  <Slides>12</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Century Gothic</vt:lpstr>
      <vt:lpstr>Times New Roman</vt:lpstr>
      <vt:lpstr>Wingdings 3</vt:lpstr>
      <vt:lpstr>Ion</vt:lpstr>
      <vt:lpstr>Optional Pre-Quote Conference  T1829 – Removal, Handling, and Transport of Human Remains – Chief State Medical Examiner’s Office (North Region) 25DPP01094 </vt:lpstr>
      <vt:lpstr>WELCOME &amp; INTRODUCTIONS </vt:lpstr>
      <vt:lpstr>PURPOSE &amp; GENERAL INFORMATION</vt:lpstr>
      <vt:lpstr>BID SOLICITATION AT A GLANCE</vt:lpstr>
      <vt:lpstr>BID SOLICITATION AT A GLANCE</vt:lpstr>
      <vt:lpstr>State Supplied Price Sheet</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Kimara Young</cp:lastModifiedBy>
  <cp:revision>77</cp:revision>
  <cp:lastPrinted>2020-02-11T14:28:14Z</cp:lastPrinted>
  <dcterms:created xsi:type="dcterms:W3CDTF">2020-01-31T19:31:42Z</dcterms:created>
  <dcterms:modified xsi:type="dcterms:W3CDTF">2024-10-09T14:56:34Z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