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76"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5" d="100"/>
          <a:sy n="85" d="100"/>
        </p:scale>
        <p:origin x="547" y="5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12/1/2025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2008" y="620785"/>
            <a:ext cx="9457118" cy="3418364"/>
          </a:xfrm>
        </p:spPr>
        <p:txBody>
          <a:bodyPr/>
          <a:lstStyle/>
          <a:p>
            <a:r>
              <a:rPr lang="en-US" sz="4400" dirty="0"/>
              <a:t>Optional Pre-Quote Conference</a:t>
            </a:r>
            <a:br>
              <a:rPr lang="en-US" sz="4400" dirty="0"/>
            </a:br>
            <a:r>
              <a:rPr lang="en-US" sz="4400" dirty="0"/>
              <a:t>T0462 – Facilities Management: Joseph Kohn Training Center</a:t>
            </a:r>
            <a:br>
              <a:rPr lang="en-US" sz="5400" dirty="0"/>
            </a:br>
            <a:r>
              <a:rPr lang="en-US" sz="5400" dirty="0"/>
              <a:t>#25DPP01088</a:t>
            </a:r>
            <a:endParaRPr lang="en-US" sz="4400" dirty="0"/>
          </a:p>
        </p:txBody>
      </p:sp>
      <p:sp>
        <p:nvSpPr>
          <p:cNvPr id="3" name="Subtitle 2"/>
          <p:cNvSpPr>
            <a:spLocks noGrp="1"/>
          </p:cNvSpPr>
          <p:nvPr>
            <p:ph type="subTitle" idx="1"/>
          </p:nvPr>
        </p:nvSpPr>
        <p:spPr>
          <a:xfrm>
            <a:off x="1154955" y="4315985"/>
            <a:ext cx="8825658" cy="1279388"/>
          </a:xfrm>
        </p:spPr>
        <p:txBody>
          <a:bodyPr>
            <a:normAutofit/>
          </a:bodyPr>
          <a:lstStyle/>
          <a:p>
            <a:r>
              <a:rPr lang="en-US" sz="2800" dirty="0"/>
              <a:t>Q&amp;a due by 2pm January 13, 2026</a:t>
            </a:r>
          </a:p>
          <a:p>
            <a:r>
              <a:rPr lang="en-US" sz="2800" dirty="0"/>
              <a:t>Quotes due by 2pm march 13, 2026</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a:t>Complete all required price lines on the State-Supplied Price Sheet pursuant to the Bid Solicitation instructions, or Quote may be deemed non-responsive. Indicate “no charge” if the cost is $0.  Do not leave any price lines blank. </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all tabs on the State-Supplied Price Sheet.</a:t>
            </a:r>
          </a:p>
          <a:p>
            <a:r>
              <a:rPr lang="en-US" dirty="0"/>
              <a:t>Do not add additional language, assumptions, or fees on the State-Supplied Price Sheet. Do not add or remove any price lines.</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lnSpcReduction="10000"/>
          </a:bodyPr>
          <a:lstStyle/>
          <a:p>
            <a:pPr lvl="1"/>
            <a:r>
              <a:rPr lang="en-US" dirty="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Sheet or Quote may be deemed non-responsive. Indicate “$0” if the cost is $0.  Do not leave any price lines blank. The State is aware a “$0” input will auto populate a dash (-) on the State-Supplied Price Sheet, and the State will deem this answer responsive </a:t>
            </a:r>
            <a:r>
              <a:rPr lang="en-US" dirty="0">
                <a:solidFill>
                  <a:srgbClr val="FF0000"/>
                </a:solidFill>
              </a:rPr>
              <a:t>when it can confirm the information in the submitted price sheet.</a:t>
            </a:r>
            <a:endParaRPr lang="en-US" sz="2000" dirty="0">
              <a:solidFill>
                <a:srgbClr val="FF0000"/>
              </a:solidFill>
            </a:endParaRP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a:t>The State-Supplied 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anim calcmode="lin" valueType="num">
                                      <p:cBhvr>
                                        <p:cTn id="1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anim calcmode="lin" valueType="num">
                                      <p:cBhvr>
                                        <p:cTn id="2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T0462 – Facilities Management: JKTC State-Supplied Price Sheet</a:t>
            </a:r>
          </a:p>
        </p:txBody>
      </p:sp>
      <p:sp>
        <p:nvSpPr>
          <p:cNvPr id="8" name="Content Placeholder 2"/>
          <p:cNvSpPr>
            <a:spLocks noGrp="1"/>
          </p:cNvSpPr>
          <p:nvPr>
            <p:ph sz="half" idx="2"/>
          </p:nvPr>
        </p:nvSpPr>
        <p:spPr>
          <a:xfrm>
            <a:off x="771946" y="2214282"/>
            <a:ext cx="4912972" cy="4105835"/>
          </a:xfrm>
        </p:spPr>
        <p:txBody>
          <a:bodyPr>
            <a:normAutofit/>
          </a:bodyPr>
          <a:lstStyle/>
          <a:p>
            <a:pPr algn="just"/>
            <a:r>
              <a:rPr lang="en-US" dirty="0"/>
              <a:t>Please see Section 3.26, State-Supplied Price Sheet Instructions, for directions.</a:t>
            </a:r>
          </a:p>
          <a:p>
            <a:pPr algn="just"/>
            <a:r>
              <a:rPr lang="en-US" dirty="0"/>
              <a:t>Bidders must bid on Price Lines 1-13, in order to be considered responsive and eligible for award. Bidders are not required to provide a Quote for Price Lines 14 and 15. </a:t>
            </a:r>
          </a:p>
          <a:p>
            <a:pPr algn="just"/>
            <a:r>
              <a:rPr lang="en-US" dirty="0"/>
              <a:t>Any changes or alterations to the State-Supplied Price Sheet may result in the Bidder’s Quote being deemed non-responsive.</a:t>
            </a:r>
          </a:p>
          <a:p>
            <a:endParaRPr lang="en-US" dirty="0"/>
          </a:p>
        </p:txBody>
      </p:sp>
      <p:graphicFrame>
        <p:nvGraphicFramePr>
          <p:cNvPr id="16" name="Table 15"/>
          <p:cNvGraphicFramePr>
            <a:graphicFrameLocks noGrp="1"/>
          </p:cNvGraphicFramePr>
          <p:nvPr>
            <p:extLst>
              <p:ext uri="{D42A27DB-BD31-4B8C-83A1-F6EECF244321}">
                <p14:modId xmlns:p14="http://schemas.microsoft.com/office/powerpoint/2010/main" val="1717502754"/>
              </p:ext>
            </p:extLst>
          </p:nvPr>
        </p:nvGraphicFramePr>
        <p:xfrm>
          <a:off x="6507083" y="2328465"/>
          <a:ext cx="5070300" cy="3148971"/>
        </p:xfrm>
        <a:graphic>
          <a:graphicData uri="http://schemas.openxmlformats.org/drawingml/2006/table">
            <a:tbl>
              <a:tblPr firstRow="1" firstCol="1" bandRow="1">
                <a:tableStyleId>{5C22544A-7EE6-4342-B048-85BDC9FD1C3A}</a:tableStyleId>
              </a:tblPr>
              <a:tblGrid>
                <a:gridCol w="649302">
                  <a:extLst>
                    <a:ext uri="{9D8B030D-6E8A-4147-A177-3AD203B41FA5}">
                      <a16:colId xmlns:a16="http://schemas.microsoft.com/office/drawing/2014/main" val="3721115210"/>
                    </a:ext>
                  </a:extLst>
                </a:gridCol>
                <a:gridCol w="4420998">
                  <a:extLst>
                    <a:ext uri="{9D8B030D-6E8A-4147-A177-3AD203B41FA5}">
                      <a16:colId xmlns:a16="http://schemas.microsoft.com/office/drawing/2014/main" val="2441776906"/>
                    </a:ext>
                  </a:extLst>
                </a:gridCol>
              </a:tblGrid>
              <a:tr h="433033">
                <a:tc>
                  <a:txBody>
                    <a:bodyPr/>
                    <a:lstStyle/>
                    <a:p>
                      <a:pPr marL="0" marR="0" algn="ctr">
                        <a:lnSpc>
                          <a:spcPct val="107000"/>
                        </a:lnSpc>
                        <a:spcBef>
                          <a:spcPts val="0"/>
                        </a:spcBef>
                        <a:spcAft>
                          <a:spcPts val="0"/>
                        </a:spcAft>
                      </a:pPr>
                      <a:r>
                        <a:rPr lang="en-US" sz="1000" dirty="0">
                          <a:effectLst/>
                        </a:rPr>
                        <a:t>Price Line #’s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000" dirty="0">
                          <a:effectLst/>
                        </a:rPr>
                        <a:t>Description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28096485"/>
                  </a:ext>
                </a:extLst>
              </a:tr>
              <a:tr h="222272">
                <a:tc>
                  <a:txBody>
                    <a:bodyPr/>
                    <a:lstStyle/>
                    <a:p>
                      <a:pPr marL="0" marR="0" algn="ctr">
                        <a:lnSpc>
                          <a:spcPct val="107000"/>
                        </a:lnSpc>
                        <a:spcBef>
                          <a:spcPts val="0"/>
                        </a:spcBef>
                        <a:spcAft>
                          <a:spcPts val="0"/>
                        </a:spcAft>
                      </a:pPr>
                      <a:r>
                        <a:rPr lang="en-US" sz="1000">
                          <a:effectLst/>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50">
                          <a:effectLst/>
                          <a:latin typeface="Calibri" panose="020F0502020204030204" pitchFamily="34" charset="0"/>
                          <a:ea typeface="Calibri" panose="020F0502020204030204" pitchFamily="34" charset="0"/>
                          <a:cs typeface="Calibri" panose="020F0502020204030204" pitchFamily="34" charset="0"/>
                        </a:rPr>
                        <a:t>All-Inclusive Monthly Cost For Facility Management Services</a:t>
                      </a:r>
                    </a:p>
                  </a:txBody>
                  <a:tcPr marL="68580" marR="68580" marT="0" marB="0"/>
                </a:tc>
                <a:extLst>
                  <a:ext uri="{0D108BD9-81ED-4DB2-BD59-A6C34878D82A}">
                    <a16:rowId xmlns:a16="http://schemas.microsoft.com/office/drawing/2014/main" val="3613255049"/>
                  </a:ext>
                </a:extLst>
              </a:tr>
              <a:tr h="228825">
                <a:tc>
                  <a:txBody>
                    <a:bodyPr/>
                    <a:lstStyle/>
                    <a:p>
                      <a:pPr marL="0" marR="0" algn="ctr">
                        <a:lnSpc>
                          <a:spcPct val="107000"/>
                        </a:lnSpc>
                        <a:spcBef>
                          <a:spcPts val="0"/>
                        </a:spcBef>
                        <a:spcAft>
                          <a:spcPts val="0"/>
                        </a:spcAft>
                      </a:pPr>
                      <a:r>
                        <a:rPr lang="en-US" sz="1000" dirty="0">
                          <a:effectLst/>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50" dirty="0">
                          <a:effectLst/>
                          <a:latin typeface="Calibri" panose="020F0502020204030204" pitchFamily="34" charset="0"/>
                          <a:ea typeface="Calibri" panose="020F0502020204030204" pitchFamily="34" charset="0"/>
                          <a:cs typeface="Calibri" panose="020F0502020204030204" pitchFamily="34" charset="0"/>
                        </a:rPr>
                        <a:t>Reimbursable Services: Exterior Window Washing (Per Window)</a:t>
                      </a:r>
                    </a:p>
                  </a:txBody>
                  <a:tcPr marL="68580" marR="68580" marT="0" marB="0"/>
                </a:tc>
                <a:extLst>
                  <a:ext uri="{0D108BD9-81ED-4DB2-BD59-A6C34878D82A}">
                    <a16:rowId xmlns:a16="http://schemas.microsoft.com/office/drawing/2014/main" val="3221000456"/>
                  </a:ext>
                </a:extLst>
              </a:tr>
              <a:tr h="222272">
                <a:tc>
                  <a:txBody>
                    <a:bodyPr/>
                    <a:lstStyle/>
                    <a:p>
                      <a:pPr marL="0" marR="0" algn="ctr">
                        <a:lnSpc>
                          <a:spcPct val="107000"/>
                        </a:lnSpc>
                        <a:spcBef>
                          <a:spcPts val="0"/>
                        </a:spcBef>
                        <a:spcAft>
                          <a:spcPts val="0"/>
                        </a:spcAft>
                      </a:pPr>
                      <a:r>
                        <a:rPr lang="en-US" sz="1000" dirty="0">
                          <a:effectLst/>
                        </a:rPr>
                        <a:t>3-5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Reimbursable Services: Extra-Disinfecting Cleaning services (Hourly Rate)</a:t>
                      </a:r>
                    </a:p>
                  </a:txBody>
                  <a:tcPr marL="68580" marR="68580" marT="0" marB="0"/>
                </a:tc>
                <a:extLst>
                  <a:ext uri="{0D108BD9-81ED-4DB2-BD59-A6C34878D82A}">
                    <a16:rowId xmlns:a16="http://schemas.microsoft.com/office/drawing/2014/main" val="2795722115"/>
                  </a:ext>
                </a:extLst>
              </a:tr>
              <a:tr h="406443">
                <a:tc>
                  <a:txBody>
                    <a:bodyPr/>
                    <a:lstStyle/>
                    <a:p>
                      <a:pPr marL="0" marR="0" algn="ctr">
                        <a:lnSpc>
                          <a:spcPct val="107000"/>
                        </a:lnSpc>
                        <a:spcBef>
                          <a:spcPts val="0"/>
                        </a:spcBef>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6-10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50" dirty="0">
                          <a:effectLst/>
                          <a:latin typeface="Calibri" panose="020F0502020204030204" pitchFamily="34" charset="0"/>
                          <a:ea typeface="Calibri" panose="020F0502020204030204" pitchFamily="34" charset="0"/>
                          <a:cs typeface="Calibri" panose="020F0502020204030204" pitchFamily="34" charset="0"/>
                        </a:rPr>
                        <a:t>Reimbursable Services: Snow Removal and Salting Services over 2” (Hourly Rate)</a:t>
                      </a:r>
                    </a:p>
                  </a:txBody>
                  <a:tcPr marL="68580" marR="68580" marT="0" marB="0"/>
                </a:tc>
                <a:extLst>
                  <a:ext uri="{0D108BD9-81ED-4DB2-BD59-A6C34878D82A}">
                    <a16:rowId xmlns:a16="http://schemas.microsoft.com/office/drawing/2014/main" val="494027946"/>
                  </a:ext>
                </a:extLst>
              </a:tr>
              <a:tr h="322899">
                <a:tc>
                  <a:txBody>
                    <a:bodyPr/>
                    <a:lstStyle/>
                    <a:p>
                      <a:pPr marL="0" marR="0" algn="ctr">
                        <a:lnSpc>
                          <a:spcPct val="107000"/>
                        </a:lnSpc>
                        <a:spcBef>
                          <a:spcPts val="0"/>
                        </a:spcBef>
                        <a:spcAft>
                          <a:spcPts val="0"/>
                        </a:spcAft>
                      </a:pPr>
                      <a:r>
                        <a:rPr lang="en-US" sz="1000" dirty="0">
                          <a:effectLst/>
                          <a:latin typeface="Calibri" panose="020F0502020204030204" pitchFamily="34" charset="0"/>
                          <a:ea typeface="Calibri" panose="020F0502020204030204" pitchFamily="34" charset="0"/>
                          <a:cs typeface="Times New Roman" panose="02020603050405020304" pitchFamily="18" charset="0"/>
                        </a:rPr>
                        <a:t>11-13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50" dirty="0">
                          <a:effectLst/>
                          <a:latin typeface="Calibri" panose="020F0502020204030204" pitchFamily="34" charset="0"/>
                          <a:ea typeface="Calibri" panose="020F0502020204030204" pitchFamily="34" charset="0"/>
                          <a:cs typeface="Calibri" panose="020F0502020204030204" pitchFamily="34" charset="0"/>
                        </a:rPr>
                        <a:t>Reimbursable Services: Labor (Percentage Markup over Prevailing Wage)</a:t>
                      </a:r>
                    </a:p>
                  </a:txBody>
                  <a:tcPr marL="68580" marR="68580" marT="0" marB="0"/>
                </a:tc>
                <a:extLst>
                  <a:ext uri="{0D108BD9-81ED-4DB2-BD59-A6C34878D82A}">
                    <a16:rowId xmlns:a16="http://schemas.microsoft.com/office/drawing/2014/main" val="584283111"/>
                  </a:ext>
                </a:extLst>
              </a:tr>
              <a:tr h="592957">
                <a:tc>
                  <a:txBody>
                    <a:bodyPr/>
                    <a:lstStyle/>
                    <a:p>
                      <a:pPr marL="0" marR="0" algn="ctr">
                        <a:lnSpc>
                          <a:spcPct val="107000"/>
                        </a:lnSpc>
                        <a:spcBef>
                          <a:spcPts val="0"/>
                        </a:spcBef>
                        <a:spcAft>
                          <a:spcPts val="0"/>
                        </a:spcAft>
                      </a:pPr>
                      <a:r>
                        <a:rPr lang="en-US" sz="1000" dirty="0">
                          <a:effectLst/>
                        </a:rPr>
                        <a:t>14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50" dirty="0">
                          <a:effectLst/>
                          <a:latin typeface="Calibri" panose="020F0502020204030204" pitchFamily="34" charset="0"/>
                          <a:ea typeface="Calibri" panose="020F0502020204030204" pitchFamily="34" charset="0"/>
                          <a:cs typeface="Calibri" panose="020F0502020204030204" pitchFamily="34" charset="0"/>
                        </a:rPr>
                        <a:t>Electrical Switchgear Testing: Automatic 10% Markup Over Supplier Invoice for reimbursable material and supplies***This Item shall only be utilized per NJAC 52:34-10(b): Agency Net Line (No Bidding for this Price Line)</a:t>
                      </a:r>
                    </a:p>
                  </a:txBody>
                  <a:tcPr marL="68580" marR="68580" marT="0" marB="0"/>
                </a:tc>
                <a:extLst>
                  <a:ext uri="{0D108BD9-81ED-4DB2-BD59-A6C34878D82A}">
                    <a16:rowId xmlns:a16="http://schemas.microsoft.com/office/drawing/2014/main" val="1528127124"/>
                  </a:ext>
                </a:extLst>
              </a:tr>
              <a:tr h="720270">
                <a:tc>
                  <a:txBody>
                    <a:bodyPr/>
                    <a:lstStyle/>
                    <a:p>
                      <a:pPr marL="0" marR="0" algn="ctr">
                        <a:lnSpc>
                          <a:spcPct val="107000"/>
                        </a:lnSpc>
                        <a:spcBef>
                          <a:spcPts val="0"/>
                        </a:spcBef>
                        <a:spcAft>
                          <a:spcPts val="0"/>
                        </a:spcAft>
                      </a:pPr>
                      <a:r>
                        <a:rPr lang="en-US" sz="1000">
                          <a:effectLst/>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50" dirty="0">
                          <a:effectLst/>
                          <a:latin typeface="Calibri" panose="020F0502020204030204" pitchFamily="34" charset="0"/>
                          <a:ea typeface="Calibri" panose="020F0502020204030204" pitchFamily="34" charset="0"/>
                          <a:cs typeface="Calibri" panose="020F0502020204030204" pitchFamily="34" charset="0"/>
                        </a:rPr>
                        <a:t>Pass Through Costs No Markup - Reimbursable Services for ice melting compounds and testing/maintenance/repairs valued over $1,000.00 (e.g. fire suppression systems, preventive &amp; repair maintenance, or special projects: Agency Net Line  (No Bidding for this Price Line)</a:t>
                      </a:r>
                    </a:p>
                  </a:txBody>
                  <a:tcPr marL="68580" marR="68580" marT="0" marB="0"/>
                </a:tc>
                <a:extLst>
                  <a:ext uri="{0D108BD9-81ED-4DB2-BD59-A6C34878D82A}">
                    <a16:rowId xmlns:a16="http://schemas.microsoft.com/office/drawing/2014/main" val="3916680428"/>
                  </a:ext>
                </a:extLst>
              </a:tr>
            </a:tbl>
          </a:graphicData>
        </a:graphic>
      </p:graphicFrame>
    </p:spTree>
    <p:extLst>
      <p:ext uri="{BB962C8B-B14F-4D97-AF65-F5344CB8AC3E}">
        <p14:creationId xmlns:p14="http://schemas.microsoft.com/office/powerpoint/2010/main" val="73237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457200" y="1643089"/>
            <a:ext cx="11226801" cy="4401205"/>
          </a:xfrm>
          <a:prstGeom prst="rect">
            <a:avLst/>
          </a:prstGeom>
        </p:spPr>
        <p:txBody>
          <a:bodyPr wrap="square">
            <a:spAutoFit/>
          </a:bodyPr>
          <a:lstStyle/>
          <a:p>
            <a:r>
              <a:rPr lang="en-US" sz="4000" dirty="0"/>
              <a:t>Mandatory Site Visit at 10:30 AM on January 6, 2026. Please refer to Bid Solicitation Section 2.4.</a:t>
            </a:r>
          </a:p>
          <a:p>
            <a:endParaRPr lang="en-US" sz="4000" dirty="0"/>
          </a:p>
          <a:p>
            <a:r>
              <a:rPr lang="en-US" sz="4000" dirty="0"/>
              <a:t>Q&amp;A due by 2pm January 13, 2026</a:t>
            </a:r>
          </a:p>
          <a:p>
            <a:endParaRPr lang="en-US" sz="4000" dirty="0"/>
          </a:p>
          <a:p>
            <a:r>
              <a:rPr lang="en-US" sz="4000" dirty="0"/>
              <a:t>Quotes due by 2pm March 13, 2026</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www.w3.org/XML/1998/namespace"/>
    <ds:schemaRef ds:uri="http://schemas.microsoft.com/office/infopath/2007/PartnerControls"/>
    <ds:schemaRef ds:uri="http://purl.org/dc/terms/"/>
    <ds:schemaRef ds:uri="http://schemas.microsoft.com/office/2006/documentManagement/types"/>
    <ds:schemaRef ds:uri="d4e5d782-6a70-4577-82ee-b2c87f6aa0d2"/>
    <ds:schemaRef ds:uri="http://schemas.openxmlformats.org/package/2006/metadata/core-properties"/>
    <ds:schemaRef ds:uri="4a2393ed-911e-4c9b-9d18-84f1fe0b670e"/>
    <ds:schemaRef ds:uri="http://purl.org/dc/elements/1.1/"/>
    <ds:schemaRef ds:uri="http://schemas.microsoft.com/sharepoint/v3"/>
    <ds:schemaRef ds:uri="http://schemas.microsoft.com/office/2006/metadata/properties"/>
    <ds:schemaRef ds:uri="http://purl.org/dc/dcmitype/"/>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1157</TotalTime>
  <Words>1222</Words>
  <Application>Microsoft Office PowerPoint</Application>
  <PresentationFormat>Widescreen</PresentationFormat>
  <Paragraphs>79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Century Gothic</vt:lpstr>
      <vt:lpstr>Wingdings 3</vt:lpstr>
      <vt:lpstr>Ion</vt:lpstr>
      <vt:lpstr>Optional Pre-Quote Conference T0462 – Facilities Management: Joseph Kohn Training Center #25DPP01088</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T0462 – Facilities Management: JKTC State-Supplied Price Sheet</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Aponte, Karissa [TREAS]</cp:lastModifiedBy>
  <cp:revision>59</cp:revision>
  <cp:lastPrinted>2020-02-11T14:28:14Z</cp:lastPrinted>
  <dcterms:created xsi:type="dcterms:W3CDTF">2020-01-31T19:31:42Z</dcterms:created>
  <dcterms:modified xsi:type="dcterms:W3CDTF">2025-12-01T12:57:58Z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