
<file path=[Content_Types].xml><?xml version="1.0" encoding="utf-8"?>
<Types xmlns="http://schemas.openxmlformats.org/package/2006/content-types">
  <Default Extension="png" ContentType="image/png"/>
  <Default Extension="bin" ContentType="application/vnd.openxmlformats-officedocument.oleObject"/>
  <Default Extension="tmp"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4" r:id="rId12"/>
    <p:sldId id="275"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58" d="100"/>
          <a:sy n="58" d="100"/>
        </p:scale>
        <p:origin x="629" y="5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11/6/2024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11/6/2024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11/6/2024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11/6/2024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11/6/2024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11/6/2024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11/6/2024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9.xml"/><Relationship Id="rId1" Type="http://schemas.openxmlformats.org/officeDocument/2006/relationships/vmlDrawing" Target="../drawings/vmlDrawing1.vml"/><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smtClean="0"/>
              <a:t>Optional Pre-Quote Conference</a:t>
            </a:r>
            <a:br>
              <a:rPr lang="en-US" sz="5400" dirty="0" smtClean="0"/>
            </a:br>
            <a:r>
              <a:rPr lang="en-US" sz="5400" dirty="0" smtClean="0"/>
              <a:t>T#2171 - Vehicle Towing and Roadside Services. </a:t>
            </a:r>
            <a:r>
              <a:rPr lang="en-US" sz="5400" dirty="0"/>
              <a:t/>
            </a:r>
            <a:br>
              <a:rPr lang="en-US" sz="5400" dirty="0"/>
            </a:br>
            <a:r>
              <a:rPr lang="en-US" dirty="0" smtClean="0"/>
              <a:t>25DPP01082</a:t>
            </a:r>
            <a:endParaRPr lang="en-US" sz="5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December 2, 2024</a:t>
            </a:r>
          </a:p>
          <a:p>
            <a:r>
              <a:rPr lang="en-US" sz="2800" dirty="0" smtClean="0"/>
              <a:t>Quotes due by 2pm January 17, 2025</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Please sign in. Provide business cards if possible. </a:t>
            </a:r>
          </a:p>
          <a:p>
            <a:pPr lvl="1"/>
            <a:r>
              <a:rPr lang="en-US" dirty="0" smtClean="0"/>
              <a:t>The sign in sheet and these </a:t>
            </a:r>
            <a:r>
              <a:rPr lang="en-US" dirty="0"/>
              <a:t>slides will be available on NJSTART. </a:t>
            </a:r>
          </a:p>
          <a:p>
            <a:r>
              <a:rPr lang="en-US" dirty="0" smtClean="0"/>
              <a:t>Please note that this </a:t>
            </a:r>
            <a:r>
              <a:rPr lang="en-US" dirty="0"/>
              <a:t>conference is being recorded</a:t>
            </a:r>
            <a:r>
              <a:rPr lang="en-US" dirty="0" smtClean="0"/>
              <a:t>. </a:t>
            </a:r>
            <a:r>
              <a:rPr lang="en-US" dirty="0"/>
              <a:t>Please 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lnSpcReduction="10000"/>
          </a:bodyPr>
          <a:lstStyle/>
          <a:p>
            <a:r>
              <a:rPr lang="en-US" dirty="0" smtClean="0"/>
              <a:t>Cover page: Submission dates and set-aside requirements</a:t>
            </a:r>
          </a:p>
          <a:p>
            <a:r>
              <a:rPr lang="en-US" dirty="0" smtClean="0"/>
              <a:t>Section 1: Purpose, background, Q&amp;A and exceptions, Bid Amendments, Quote content, support</a:t>
            </a:r>
          </a:p>
          <a:p>
            <a:r>
              <a:rPr lang="en-US" dirty="0" smtClean="0"/>
              <a:t>Section 2: Definitions</a:t>
            </a:r>
          </a:p>
          <a:p>
            <a:r>
              <a:rPr lang="en-US" dirty="0" smtClean="0"/>
              <a:t>Section 3: Scope of Work, security requirements</a:t>
            </a:r>
          </a:p>
          <a:p>
            <a:r>
              <a:rPr lang="en-US" dirty="0" smtClean="0"/>
              <a:t>Section 4: Quote submission requirements including forms, technical approach, schedules, draft plans, resumes, firm experience, financial capability, and price sheet, as well as additional terms and prohibition on conflicting </a:t>
            </a:r>
            <a:r>
              <a:rPr lang="en-US" dirty="0"/>
              <a:t>terms and </a:t>
            </a:r>
            <a:r>
              <a:rPr lang="en-US" dirty="0" smtClean="0"/>
              <a:t>conditions </a:t>
            </a:r>
          </a:p>
          <a:p>
            <a:r>
              <a:rPr lang="en-US" dirty="0" smtClean="0"/>
              <a:t>Section 5: Contractual language including term, staff substitutions, ownership of materials, additional work, supplemental indemnification</a:t>
            </a:r>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Section 6: Evaluation criteria, clarifications, best and final offer</a:t>
            </a:r>
          </a:p>
          <a:p>
            <a:r>
              <a:rPr lang="en-US" dirty="0" smtClean="0"/>
              <a:t>Section 7: Pre-award requirements</a:t>
            </a:r>
          </a:p>
          <a:p>
            <a:r>
              <a:rPr lang="en-US" dirty="0" smtClean="0"/>
              <a:t>Section 8: State Contract Manager </a:t>
            </a:r>
          </a:p>
          <a:p>
            <a:r>
              <a:rPr lang="en-US" dirty="0" smtClean="0"/>
              <a:t>Section 9: Standard Terms and Conditions</a:t>
            </a:r>
          </a:p>
          <a:p>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2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Vendor’s Quote is only valid for </a:t>
            </a:r>
            <a:r>
              <a:rPr lang="en-US" dirty="0" smtClean="0">
                <a:solidFill>
                  <a:srgbClr val="FFFF00"/>
                </a:solidFill>
              </a:rPr>
              <a:t>XX</a:t>
            </a:r>
            <a:r>
              <a:rPr lang="en-US" dirty="0" smtClean="0"/>
              <a:t> days.</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3907" y="1266092"/>
            <a:ext cx="5092906" cy="1362808"/>
          </a:xfrm>
        </p:spPr>
        <p:txBody>
          <a:bodyPr/>
          <a:lstStyle/>
          <a:p>
            <a:r>
              <a:rPr lang="en-US" dirty="0" smtClean="0"/>
              <a:t>State Supplied Price Sheet Instructions.</a:t>
            </a:r>
            <a:endParaRPr lang="en-US" dirty="0"/>
          </a:p>
        </p:txBody>
      </p:sp>
      <p:sp>
        <p:nvSpPr>
          <p:cNvPr id="3" name="Picture Placeholder 2"/>
          <p:cNvSpPr>
            <a:spLocks noGrp="1"/>
          </p:cNvSpPr>
          <p:nvPr>
            <p:ph type="pic" idx="1"/>
          </p:nvPr>
        </p:nvSpPr>
        <p:spPr/>
      </p:sp>
      <p:sp>
        <p:nvSpPr>
          <p:cNvPr id="4" name="Text Placeholder 3"/>
          <p:cNvSpPr>
            <a:spLocks noGrp="1"/>
          </p:cNvSpPr>
          <p:nvPr>
            <p:ph type="body" sz="half" idx="2"/>
          </p:nvPr>
        </p:nvSpPr>
        <p:spPr>
          <a:xfrm>
            <a:off x="1154954" y="2628901"/>
            <a:ext cx="5084979" cy="2540976"/>
          </a:xfrm>
        </p:spPr>
        <p:txBody>
          <a:bodyPr>
            <a:normAutofit/>
          </a:bodyPr>
          <a:lstStyle/>
          <a:p>
            <a:pPr marL="285750" indent="-285750">
              <a:buFont typeface="Courier New" panose="02070309020205020404" pitchFamily="49" charset="0"/>
              <a:buChar char="o"/>
            </a:pPr>
            <a:r>
              <a:rPr lang="en-US" sz="1600" dirty="0"/>
              <a:t>Bidders must provide pricing for all three (3) years for Price Lines 1-3. </a:t>
            </a:r>
            <a:r>
              <a:rPr lang="en-US" sz="1600" dirty="0" smtClean="0"/>
              <a:t>and or Price Lines 5-7.</a:t>
            </a:r>
          </a:p>
          <a:p>
            <a:pPr marL="285750" indent="-285750">
              <a:buFont typeface="Courier New" panose="02070309020205020404" pitchFamily="49" charset="0"/>
              <a:buChar char="o"/>
            </a:pPr>
            <a:r>
              <a:rPr lang="en-US" sz="1600" dirty="0" smtClean="0"/>
              <a:t>Bidders </a:t>
            </a:r>
            <a:r>
              <a:rPr lang="en-US" sz="1600" dirty="0"/>
              <a:t>should provide pricing for all three (3) years for Price Line </a:t>
            </a:r>
            <a:r>
              <a:rPr lang="en-US" sz="1600" dirty="0" smtClean="0"/>
              <a:t>4 and 8 </a:t>
            </a:r>
            <a:r>
              <a:rPr lang="en-US" sz="1600" dirty="0"/>
              <a:t>if they are willing and able to provide Winching and Extraction Services for that Vehicle type within that county</a:t>
            </a:r>
            <a:r>
              <a:rPr lang="en-US" sz="1600" dirty="0" smtClean="0"/>
              <a:t>. (Optional)</a:t>
            </a:r>
            <a:endParaRPr lang="en-US" sz="1600" dirty="0"/>
          </a:p>
          <a:p>
            <a:pPr marL="285750" indent="-285750">
              <a:buFont typeface="Courier New" panose="02070309020205020404" pitchFamily="49" charset="0"/>
              <a:buChar char="o"/>
            </a:pPr>
            <a:r>
              <a:rPr lang="en-US" sz="1600" dirty="0" smtClean="0">
                <a:ea typeface="Calibri" panose="020F0502020204030204" pitchFamily="34" charset="0"/>
              </a:rPr>
              <a:t>Price </a:t>
            </a:r>
            <a:r>
              <a:rPr lang="en-US" sz="1600" dirty="0">
                <a:ea typeface="Calibri" panose="020F0502020204030204" pitchFamily="34" charset="0"/>
              </a:rPr>
              <a:t>Line #9 is a net line for agency use only,</a:t>
            </a:r>
            <a:r>
              <a:rPr lang="en-US" sz="1600" dirty="0">
                <a:ea typeface="Calibri" panose="020F0502020204030204" pitchFamily="34" charset="0"/>
                <a:cs typeface="Times New Roman" panose="02020603050405020304" pitchFamily="18" charset="0"/>
              </a:rPr>
              <a:t> Bidders will </a:t>
            </a:r>
            <a:r>
              <a:rPr lang="en-US" sz="1600" b="1" dirty="0">
                <a:ea typeface="Calibri" panose="020F0502020204030204" pitchFamily="34" charset="0"/>
                <a:cs typeface="Times New Roman" panose="02020603050405020304" pitchFamily="18" charset="0"/>
              </a:rPr>
              <a:t>not </a:t>
            </a:r>
            <a:r>
              <a:rPr lang="en-US" sz="1600" dirty="0" smtClean="0">
                <a:ea typeface="Calibri" panose="020F0502020204030204" pitchFamily="34" charset="0"/>
                <a:cs typeface="Times New Roman" panose="02020603050405020304" pitchFamily="18" charset="0"/>
              </a:rPr>
              <a:t>provide </a:t>
            </a:r>
            <a:r>
              <a:rPr lang="en-US" sz="1600" dirty="0">
                <a:ea typeface="Calibri" panose="020F0502020204030204" pitchFamily="34" charset="0"/>
                <a:cs typeface="Times New Roman" panose="02020603050405020304" pitchFamily="18" charset="0"/>
              </a:rPr>
              <a:t>pricing for Price Line 9</a:t>
            </a:r>
            <a:r>
              <a:rPr lang="en-US" sz="1600" dirty="0" smtClean="0">
                <a:ea typeface="Calibri" panose="020F0502020204030204" pitchFamily="34" charset="0"/>
                <a:cs typeface="Times New Roman" panose="02020603050405020304" pitchFamily="18" charset="0"/>
              </a:rPr>
              <a:t>.</a:t>
            </a:r>
          </a:p>
          <a:p>
            <a:pPr marL="285750" indent="-285750">
              <a:buFont typeface="Courier New" panose="02070309020205020404" pitchFamily="49" charset="0"/>
              <a:buChar char="o"/>
            </a:pPr>
            <a:endParaRPr lang="en-US" dirty="0"/>
          </a:p>
        </p:txBody>
      </p:sp>
      <p:graphicFrame>
        <p:nvGraphicFramePr>
          <p:cNvPr id="5" name="Object 4"/>
          <p:cNvGraphicFramePr>
            <a:graphicFrameLocks noChangeAspect="1"/>
          </p:cNvGraphicFramePr>
          <p:nvPr>
            <p:extLst>
              <p:ext uri="{D42A27DB-BD31-4B8C-83A1-F6EECF244321}">
                <p14:modId xmlns:p14="http://schemas.microsoft.com/office/powerpoint/2010/main" val="2313243293"/>
              </p:ext>
            </p:extLst>
          </p:nvPr>
        </p:nvGraphicFramePr>
        <p:xfrm>
          <a:off x="7494668" y="415437"/>
          <a:ext cx="4317023" cy="6185388"/>
        </p:xfrm>
        <a:graphic>
          <a:graphicData uri="http://schemas.openxmlformats.org/presentationml/2006/ole">
            <mc:AlternateContent xmlns:mc="http://schemas.openxmlformats.org/markup-compatibility/2006">
              <mc:Choice xmlns:v="urn:schemas-microsoft-com:vml" Requires="v">
                <p:oleObj spid="_x0000_s1030" name="Worksheet" r:id="rId3" imgW="6919041" imgH="7696066" progId="Excel.Sheet.12">
                  <p:embed/>
                </p:oleObj>
              </mc:Choice>
              <mc:Fallback>
                <p:oleObj name="Worksheet" r:id="rId3" imgW="6919041" imgH="7696066" progId="Excel.Sheet.12">
                  <p:embed/>
                  <p:pic>
                    <p:nvPicPr>
                      <p:cNvPr id="0" name=""/>
                      <p:cNvPicPr/>
                      <p:nvPr/>
                    </p:nvPicPr>
                    <p:blipFill>
                      <a:blip r:embed="rId4"/>
                      <a:stretch>
                        <a:fillRect/>
                      </a:stretch>
                    </p:blipFill>
                    <p:spPr>
                      <a:xfrm>
                        <a:off x="7494668" y="415437"/>
                        <a:ext cx="4317023" cy="6185388"/>
                      </a:xfrm>
                      <a:prstGeom prst="rect">
                        <a:avLst/>
                      </a:prstGeom>
                    </p:spPr>
                  </p:pic>
                </p:oleObj>
              </mc:Fallback>
            </mc:AlternateContent>
          </a:graphicData>
        </a:graphic>
      </p:graphicFrame>
    </p:spTree>
    <p:extLst>
      <p:ext uri="{BB962C8B-B14F-4D97-AF65-F5344CB8AC3E}">
        <p14:creationId xmlns:p14="http://schemas.microsoft.com/office/powerpoint/2010/main" val="22943794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323439"/>
          </a:xfrm>
          <a:prstGeom prst="rect">
            <a:avLst/>
          </a:prstGeom>
        </p:spPr>
        <p:txBody>
          <a:bodyPr wrap="square">
            <a:spAutoFit/>
          </a:bodyPr>
          <a:lstStyle/>
          <a:p>
            <a:r>
              <a:rPr lang="en-US" sz="4000" dirty="0" smtClean="0"/>
              <a:t>Q&amp;A </a:t>
            </a:r>
            <a:r>
              <a:rPr lang="en-US" sz="4000" dirty="0"/>
              <a:t>due by 2pm </a:t>
            </a:r>
            <a:r>
              <a:rPr lang="en-US" sz="4000" dirty="0" smtClean="0"/>
              <a:t>December 2</a:t>
            </a:r>
            <a:r>
              <a:rPr lang="en-US" sz="4000" smtClean="0"/>
              <a:t>, 2024</a:t>
            </a:r>
            <a:endParaRPr lang="en-US" sz="4000" dirty="0"/>
          </a:p>
          <a:p>
            <a:r>
              <a:rPr lang="en-US" sz="4000" dirty="0"/>
              <a:t>Quotes due by </a:t>
            </a:r>
            <a:r>
              <a:rPr lang="en-US" sz="4000" dirty="0" smtClean="0"/>
              <a:t>2pm January 17, 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UHEEMK3J3FEE-1573984473-714</_dlc_DocId>
    <_dlc_DocIdUrl xmlns="d4e5d782-6a70-4577-82ee-b2c87f6aa0d2">
      <Url>http://treassp19/sites/purchase/NJSTART Document Templates/_layouts/15/DocIdRedir.aspx?ID=UHEEMK3J3FEE-1573984473-714</Url>
      <Description>UHEEMK3J3FEE-1573984473-714</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2E865A-0D6C-468F-AD69-D8CD94906944}">
  <ds:schemaRefs>
    <ds:schemaRef ds:uri="http://schemas.microsoft.com/office/2006/metadata/properties"/>
    <ds:schemaRef ds:uri="http://schemas.microsoft.com/sharepoint/v3"/>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4a2393ed-911e-4c9b-9d18-84f1fe0b670e"/>
    <ds:schemaRef ds:uri="d4e5d782-6a70-4577-82ee-b2c87f6aa0d2"/>
    <ds:schemaRef ds:uri="http://www.w3.org/XML/1998/namespace"/>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1108</TotalTime>
  <Words>900</Words>
  <Application>Microsoft Office PowerPoint</Application>
  <PresentationFormat>Widescreen</PresentationFormat>
  <Paragraphs>56</Paragraphs>
  <Slides>12</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12</vt:i4>
      </vt:variant>
    </vt:vector>
  </HeadingPairs>
  <TitlesOfParts>
    <vt:vector size="20" baseType="lpstr">
      <vt:lpstr>Arial</vt:lpstr>
      <vt:lpstr>Calibri</vt:lpstr>
      <vt:lpstr>Century Gothic</vt:lpstr>
      <vt:lpstr>Courier New</vt:lpstr>
      <vt:lpstr>Times New Roman</vt:lpstr>
      <vt:lpstr>Wingdings 3</vt:lpstr>
      <vt:lpstr>Ion</vt:lpstr>
      <vt:lpstr>Worksheet</vt:lpstr>
      <vt:lpstr>Optional Pre-Quote Conference T#2171 - Vehicle Towing and Roadside Services.  25DPP01082</vt:lpstr>
      <vt:lpstr>WELCOME &amp; INTRODUCTIONS </vt:lpstr>
      <vt:lpstr>PURPOSE &amp; GENERAL INFORMATION</vt:lpstr>
      <vt:lpstr>BID SOLICITATION AT A GLANCE</vt:lpstr>
      <vt:lpstr>BID SOLICITATION AT A GLANCE</vt:lpstr>
      <vt:lpstr>PRICE SHEET PITFALLS</vt:lpstr>
      <vt:lpstr>OTHER HELPFUL TIPS</vt:lpstr>
      <vt:lpstr>State Supplied Price Sheet Instructions.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Gobrial, Hala [TREAS]</cp:lastModifiedBy>
  <cp:revision>62</cp:revision>
  <cp:lastPrinted>2020-02-11T14:28:14Z</cp:lastPrinted>
  <dcterms:created xsi:type="dcterms:W3CDTF">2020-01-31T19:31:42Z</dcterms:created>
  <dcterms:modified xsi:type="dcterms:W3CDTF">2024-11-06T20:13:14Z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64baffb9-de2c-4070-9cde-c4ea6073c377</vt:lpwstr>
  </property>
  <property fmtid="{D5CDD505-2E9C-101B-9397-08002B2CF9AE}" pid="4" name="URL">
    <vt:lpwstr/>
  </property>
  <property fmtid="{D5CDD505-2E9C-101B-9397-08002B2CF9AE}" pid="5" name="DocumentSetDescription">
    <vt:lpwstr/>
  </property>
  <property fmtid="{D5CDD505-2E9C-101B-9397-08002B2CF9AE}" pid="6" name="_MarkAsFinal">
    <vt:bool>true</vt:bool>
  </property>
</Properties>
</file>