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4"/>
  </p:sldMasterIdLst>
  <p:notesMasterIdLst>
    <p:notesMasterId r:id="rId23"/>
  </p:notesMasterIdLst>
  <p:sldIdLst>
    <p:sldId id="256" r:id="rId5"/>
    <p:sldId id="257" r:id="rId6"/>
    <p:sldId id="260" r:id="rId7"/>
    <p:sldId id="281" r:id="rId8"/>
    <p:sldId id="270" r:id="rId9"/>
    <p:sldId id="287" r:id="rId10"/>
    <p:sldId id="290" r:id="rId11"/>
    <p:sldId id="291" r:id="rId12"/>
    <p:sldId id="288" r:id="rId13"/>
    <p:sldId id="271" r:id="rId14"/>
    <p:sldId id="292" r:id="rId15"/>
    <p:sldId id="272" r:id="rId16"/>
    <p:sldId id="289" r:id="rId17"/>
    <p:sldId id="274" r:id="rId18"/>
    <p:sldId id="277" r:id="rId19"/>
    <p:sldId id="278" r:id="rId20"/>
    <p:sldId id="279" r:id="rId21"/>
    <p:sldId id="267" r:id="rId2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4C0EF41D-091D-3C82-5874-CAABC8DF70D9}" v="23" dt="2023-11-20T16:39:37.238"/>
    <p1510:client id="{6208AAB1-3C4A-A47D-B93C-2BFAB0F6E01D}" v="130" dt="2020-05-04T14:19:38.117"/>
    <p1510:client id="{7ECC770C-C076-639C-150E-F598369FC0D9}" v="122" dt="2023-07-03T17:55:34.210"/>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359" autoAdjust="0"/>
    <p:restoredTop sz="96362" autoAdjust="0"/>
  </p:normalViewPr>
  <p:slideViewPr>
    <p:cSldViewPr snapToGrid="0">
      <p:cViewPr varScale="1">
        <p:scale>
          <a:sx n="114" d="100"/>
          <a:sy n="114" d="100"/>
        </p:scale>
        <p:origin x="852"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name="McFarland, Amira [TREAS]" userId="S::amira.mcfarland@treas.nj.gov::f4020861-8571-4782-bfa0-b7decca9c601" providerId="AD" clId="Web-{7ECC770C-C076-639C-150E-F598369FC0D9}"/>
    <pc:docChg chg="modSld">
      <pc:chgData name="McFarland, Amira [TREAS]" userId="S::amira.mcfarland@treas.nj.gov::f4020861-8571-4782-bfa0-b7decca9c601" providerId="AD" clId="Web-{7ECC770C-C076-639C-150E-F598369FC0D9}" dt="2023-07-03T18:45:59.136" v="530"/>
      <pc:docMkLst>
        <pc:docMk/>
      </pc:docMkLst>
      <pc:sldChg chg="modNotes">
        <pc:chgData name="McFarland, Amira [TREAS]" userId="S::amira.mcfarland@treas.nj.gov::f4020861-8571-4782-bfa0-b7decca9c601" providerId="AD" clId="Web-{7ECC770C-C076-639C-150E-F598369FC0D9}" dt="2023-07-03T14:04:43.541" v="102"/>
        <pc:sldMkLst>
          <pc:docMk/>
          <pc:sldMk cId="4241691986" sldId="256"/>
        </pc:sldMkLst>
      </pc:sldChg>
      <pc:sldChg chg="modNotes">
        <pc:chgData name="McFarland, Amira [TREAS]" userId="S::amira.mcfarland@treas.nj.gov::f4020861-8571-4782-bfa0-b7decca9c601" providerId="AD" clId="Web-{7ECC770C-C076-639C-150E-F598369FC0D9}" dt="2023-07-03T14:03:08.274" v="92"/>
        <pc:sldMkLst>
          <pc:docMk/>
          <pc:sldMk cId="2336088486" sldId="281"/>
        </pc:sldMkLst>
      </pc:sldChg>
      <pc:sldChg chg="modSp">
        <pc:chgData name="McFarland, Amira [TREAS]" userId="S::amira.mcfarland@treas.nj.gov::f4020861-8571-4782-bfa0-b7decca9c601" providerId="AD" clId="Web-{7ECC770C-C076-639C-150E-F598369FC0D9}" dt="2023-07-03T17:51:49.347" v="272" actId="20577"/>
        <pc:sldMkLst>
          <pc:docMk/>
          <pc:sldMk cId="253370637" sldId="287"/>
        </pc:sldMkLst>
        <pc:spChg chg="mod">
          <ac:chgData name="McFarland, Amira [TREAS]" userId="S::amira.mcfarland@treas.nj.gov::f4020861-8571-4782-bfa0-b7decca9c601" providerId="AD" clId="Web-{7ECC770C-C076-639C-150E-F598369FC0D9}" dt="2023-07-03T17:51:49.347" v="272" actId="20577"/>
          <ac:spMkLst>
            <pc:docMk/>
            <pc:sldMk cId="253370637" sldId="287"/>
            <ac:spMk id="3" creationId="{00000000-0000-0000-0000-000000000000}"/>
          </ac:spMkLst>
        </pc:spChg>
      </pc:sldChg>
      <pc:sldChg chg="modNotes">
        <pc:chgData name="McFarland, Amira [TREAS]" userId="S::amira.mcfarland@treas.nj.gov::f4020861-8571-4782-bfa0-b7decca9c601" providerId="AD" clId="Web-{7ECC770C-C076-639C-150E-F598369FC0D9}" dt="2023-07-03T18:45:59.136" v="530"/>
        <pc:sldMkLst>
          <pc:docMk/>
          <pc:sldMk cId="4265077919" sldId="289"/>
        </pc:sldMkLst>
      </pc:sldChg>
      <pc:sldChg chg="modSp modNotes">
        <pc:chgData name="McFarland, Amira [TREAS]" userId="S::amira.mcfarland@treas.nj.gov::f4020861-8571-4782-bfa0-b7decca9c601" providerId="AD" clId="Web-{7ECC770C-C076-639C-150E-F598369FC0D9}" dt="2023-07-03T17:51:59.832" v="276" actId="20577"/>
        <pc:sldMkLst>
          <pc:docMk/>
          <pc:sldMk cId="1443017004" sldId="290"/>
        </pc:sldMkLst>
        <pc:spChg chg="mod">
          <ac:chgData name="McFarland, Amira [TREAS]" userId="S::amira.mcfarland@treas.nj.gov::f4020861-8571-4782-bfa0-b7decca9c601" providerId="AD" clId="Web-{7ECC770C-C076-639C-150E-F598369FC0D9}" dt="2023-07-03T14:11:58.702" v="143" actId="14100"/>
          <ac:spMkLst>
            <pc:docMk/>
            <pc:sldMk cId="1443017004" sldId="290"/>
            <ac:spMk id="2" creationId="{00000000-0000-0000-0000-000000000000}"/>
          </ac:spMkLst>
        </pc:spChg>
        <pc:spChg chg="mod">
          <ac:chgData name="McFarland, Amira [TREAS]" userId="S::amira.mcfarland@treas.nj.gov::f4020861-8571-4782-bfa0-b7decca9c601" providerId="AD" clId="Web-{7ECC770C-C076-639C-150E-F598369FC0D9}" dt="2023-07-03T17:48:09.297" v="205" actId="20577"/>
          <ac:spMkLst>
            <pc:docMk/>
            <pc:sldMk cId="1443017004" sldId="290"/>
            <ac:spMk id="7" creationId="{00000000-0000-0000-0000-000000000000}"/>
          </ac:spMkLst>
        </pc:spChg>
        <pc:spChg chg="mod">
          <ac:chgData name="McFarland, Amira [TREAS]" userId="S::amira.mcfarland@treas.nj.gov::f4020861-8571-4782-bfa0-b7decca9c601" providerId="AD" clId="Web-{7ECC770C-C076-639C-150E-F598369FC0D9}" dt="2023-07-03T17:51:59.832" v="276" actId="20577"/>
          <ac:spMkLst>
            <pc:docMk/>
            <pc:sldMk cId="1443017004" sldId="290"/>
            <ac:spMk id="8" creationId="{00000000-0000-0000-0000-000000000000}"/>
          </ac:spMkLst>
        </pc:spChg>
        <pc:spChg chg="mod">
          <ac:chgData name="McFarland, Amira [TREAS]" userId="S::amira.mcfarland@treas.nj.gov::f4020861-8571-4782-bfa0-b7decca9c601" providerId="AD" clId="Web-{7ECC770C-C076-639C-150E-F598369FC0D9}" dt="2023-07-03T14:11:51.296" v="142" actId="14100"/>
          <ac:spMkLst>
            <pc:docMk/>
            <pc:sldMk cId="1443017004" sldId="290"/>
            <ac:spMk id="10"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docChgLst>
    <pc:chgData name="McFarland, Amira [TREAS]" userId="S::amira.mcfarland@treas.nj.gov::f4020861-8571-4782-bfa0-b7decca9c601" providerId="AD" clId="Web-{4C0EF41D-091D-3C82-5874-CAABC8DF70D9}"/>
    <pc:docChg chg="modSld">
      <pc:chgData name="McFarland, Amira [TREAS]" userId="S::amira.mcfarland@treas.nj.gov::f4020861-8571-4782-bfa0-b7decca9c601" providerId="AD" clId="Web-{4C0EF41D-091D-3C82-5874-CAABC8DF70D9}" dt="2023-11-20T16:39:37.238" v="27" actId="20577"/>
      <pc:docMkLst>
        <pc:docMk/>
      </pc:docMkLst>
      <pc:sldChg chg="modSp">
        <pc:chgData name="McFarland, Amira [TREAS]" userId="S::amira.mcfarland@treas.nj.gov::f4020861-8571-4782-bfa0-b7decca9c601" providerId="AD" clId="Web-{4C0EF41D-091D-3C82-5874-CAABC8DF70D9}" dt="2023-11-20T15:11:19.698" v="5" actId="20577"/>
        <pc:sldMkLst>
          <pc:docMk/>
          <pc:sldMk cId="253370637" sldId="287"/>
        </pc:sldMkLst>
        <pc:spChg chg="mod">
          <ac:chgData name="McFarland, Amira [TREAS]" userId="S::amira.mcfarland@treas.nj.gov::f4020861-8571-4782-bfa0-b7decca9c601" providerId="AD" clId="Web-{4C0EF41D-091D-3C82-5874-CAABC8DF70D9}" dt="2023-11-20T15:11:19.698" v="5" actId="20577"/>
          <ac:spMkLst>
            <pc:docMk/>
            <pc:sldMk cId="253370637" sldId="287"/>
            <ac:spMk id="3" creationId="{00000000-0000-0000-0000-000000000000}"/>
          </ac:spMkLst>
        </pc:spChg>
      </pc:sldChg>
      <pc:sldChg chg="modSp">
        <pc:chgData name="McFarland, Amira [TREAS]" userId="S::amira.mcfarland@treas.nj.gov::f4020861-8571-4782-bfa0-b7decca9c601" providerId="AD" clId="Web-{4C0EF41D-091D-3C82-5874-CAABC8DF70D9}" dt="2023-11-20T16:39:37.238" v="27" actId="20577"/>
        <pc:sldMkLst>
          <pc:docMk/>
          <pc:sldMk cId="1443017004" sldId="290"/>
        </pc:sldMkLst>
        <pc:spChg chg="mod">
          <ac:chgData name="McFarland, Amira [TREAS]" userId="S::amira.mcfarland@treas.nj.gov::f4020861-8571-4782-bfa0-b7decca9c601" providerId="AD" clId="Web-{4C0EF41D-091D-3C82-5874-CAABC8DF70D9}" dt="2023-11-20T15:13:33.028" v="12" actId="1076"/>
          <ac:spMkLst>
            <pc:docMk/>
            <pc:sldMk cId="1443017004" sldId="290"/>
            <ac:spMk id="5" creationId="{00000000-0000-0000-0000-000000000000}"/>
          </ac:spMkLst>
        </pc:spChg>
        <pc:spChg chg="mod">
          <ac:chgData name="McFarland, Amira [TREAS]" userId="S::amira.mcfarland@treas.nj.gov::f4020861-8571-4782-bfa0-b7decca9c601" providerId="AD" clId="Web-{4C0EF41D-091D-3C82-5874-CAABC8DF70D9}" dt="2023-11-20T15:15:29.967" v="25" actId="20577"/>
          <ac:spMkLst>
            <pc:docMk/>
            <pc:sldMk cId="1443017004" sldId="290"/>
            <ac:spMk id="7" creationId="{00000000-0000-0000-0000-000000000000}"/>
          </ac:spMkLst>
        </pc:spChg>
        <pc:spChg chg="mod">
          <ac:chgData name="McFarland, Amira [TREAS]" userId="S::amira.mcfarland@treas.nj.gov::f4020861-8571-4782-bfa0-b7decca9c601" providerId="AD" clId="Web-{4C0EF41D-091D-3C82-5874-CAABC8DF70D9}" dt="2023-11-20T16:39:37.238" v="27" actId="20577"/>
          <ac:spMkLst>
            <pc:docMk/>
            <pc:sldMk cId="1443017004" sldId="290"/>
            <ac:spMk id="8"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95290ED8-9972-400D-9809-5554465387F1}" type="datetimeFigureOut">
              <a:rPr lang="en-US" smtClean="0"/>
              <a:t>8/28/2024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00B1A954-2105-498B-82C2-E90C79FF5D9E}" type="slidenum">
              <a:rPr lang="en-US" smtClean="0"/>
              <a:t>‹#›</a:t>
            </a:fld>
            <a:endParaRPr lang="en-US"/>
          </a:p>
        </p:txBody>
      </p:sp>
    </p:spTree>
    <p:extLst>
      <p:ext uri="{BB962C8B-B14F-4D97-AF65-F5344CB8AC3E}">
        <p14:creationId xmlns:p14="http://schemas.microsoft.com/office/powerpoint/2010/main" val="4022673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a:t>
            </a:fld>
            <a:endParaRPr lang="en-US"/>
          </a:p>
        </p:txBody>
      </p:sp>
    </p:spTree>
    <p:extLst>
      <p:ext uri="{BB962C8B-B14F-4D97-AF65-F5344CB8AC3E}">
        <p14:creationId xmlns:p14="http://schemas.microsoft.com/office/powerpoint/2010/main" val="654853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2</a:t>
            </a:fld>
            <a:endParaRPr lang="en-US"/>
          </a:p>
        </p:txBody>
      </p:sp>
    </p:spTree>
    <p:extLst>
      <p:ext uri="{BB962C8B-B14F-4D97-AF65-F5344CB8AC3E}">
        <p14:creationId xmlns:p14="http://schemas.microsoft.com/office/powerpoint/2010/main" val="2045353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3</a:t>
            </a:fld>
            <a:endParaRPr lang="en-US"/>
          </a:p>
        </p:txBody>
      </p:sp>
    </p:spTree>
    <p:extLst>
      <p:ext uri="{BB962C8B-B14F-4D97-AF65-F5344CB8AC3E}">
        <p14:creationId xmlns:p14="http://schemas.microsoft.com/office/powerpoint/2010/main" val="2318485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4</a:t>
            </a:fld>
            <a:endParaRPr lang="en-US"/>
          </a:p>
        </p:txBody>
      </p:sp>
    </p:spTree>
    <p:extLst>
      <p:ext uri="{BB962C8B-B14F-4D97-AF65-F5344CB8AC3E}">
        <p14:creationId xmlns:p14="http://schemas.microsoft.com/office/powerpoint/2010/main" val="2513677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121296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684039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7</a:t>
            </a:fld>
            <a:endParaRPr lang="en-US"/>
          </a:p>
        </p:txBody>
      </p:sp>
    </p:spTree>
    <p:extLst>
      <p:ext uri="{BB962C8B-B14F-4D97-AF65-F5344CB8AC3E}">
        <p14:creationId xmlns:p14="http://schemas.microsoft.com/office/powerpoint/2010/main" val="19345435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8</a:t>
            </a:fld>
            <a:endParaRPr lang="en-US"/>
          </a:p>
        </p:txBody>
      </p:sp>
    </p:spTree>
    <p:extLst>
      <p:ext uri="{BB962C8B-B14F-4D97-AF65-F5344CB8AC3E}">
        <p14:creationId xmlns:p14="http://schemas.microsoft.com/office/powerpoint/2010/main" val="1974652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9</a:t>
            </a:fld>
            <a:endParaRPr lang="en-US"/>
          </a:p>
        </p:txBody>
      </p:sp>
    </p:spTree>
    <p:extLst>
      <p:ext uri="{BB962C8B-B14F-4D97-AF65-F5344CB8AC3E}">
        <p14:creationId xmlns:p14="http://schemas.microsoft.com/office/powerpoint/2010/main" val="106135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10</a:t>
            </a:fld>
            <a:endParaRPr lang="en-US"/>
          </a:p>
        </p:txBody>
      </p:sp>
    </p:spTree>
    <p:extLst>
      <p:ext uri="{BB962C8B-B14F-4D97-AF65-F5344CB8AC3E}">
        <p14:creationId xmlns:p14="http://schemas.microsoft.com/office/powerpoint/2010/main" val="34363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11</a:t>
            </a:fld>
            <a:endParaRPr lang="en-US"/>
          </a:p>
        </p:txBody>
      </p:sp>
    </p:spTree>
    <p:extLst>
      <p:ext uri="{BB962C8B-B14F-4D97-AF65-F5344CB8AC3E}">
        <p14:creationId xmlns:p14="http://schemas.microsoft.com/office/powerpoint/2010/main" val="2585071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12</a:t>
            </a:fld>
            <a:endParaRPr lang="en-US"/>
          </a:p>
        </p:txBody>
      </p:sp>
    </p:spTree>
    <p:extLst>
      <p:ext uri="{BB962C8B-B14F-4D97-AF65-F5344CB8AC3E}">
        <p14:creationId xmlns:p14="http://schemas.microsoft.com/office/powerpoint/2010/main" val="1056316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13</a:t>
            </a:fld>
            <a:endParaRPr lang="en-US"/>
          </a:p>
        </p:txBody>
      </p:sp>
    </p:spTree>
    <p:extLst>
      <p:ext uri="{BB962C8B-B14F-4D97-AF65-F5344CB8AC3E}">
        <p14:creationId xmlns:p14="http://schemas.microsoft.com/office/powerpoint/2010/main" val="187301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14</a:t>
            </a:fld>
            <a:endParaRPr lang="en-US"/>
          </a:p>
        </p:txBody>
      </p:sp>
    </p:spTree>
    <p:extLst>
      <p:ext uri="{BB962C8B-B14F-4D97-AF65-F5344CB8AC3E}">
        <p14:creationId xmlns:p14="http://schemas.microsoft.com/office/powerpoint/2010/main" val="584888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15</a:t>
            </a:fld>
            <a:endParaRPr lang="en-US"/>
          </a:p>
        </p:txBody>
      </p:sp>
    </p:spTree>
    <p:extLst>
      <p:ext uri="{BB962C8B-B14F-4D97-AF65-F5344CB8AC3E}">
        <p14:creationId xmlns:p14="http://schemas.microsoft.com/office/powerpoint/2010/main" val="3635690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16</a:t>
            </a:fld>
            <a:endParaRPr lang="en-US"/>
          </a:p>
        </p:txBody>
      </p:sp>
    </p:spTree>
    <p:extLst>
      <p:ext uri="{BB962C8B-B14F-4D97-AF65-F5344CB8AC3E}">
        <p14:creationId xmlns:p14="http://schemas.microsoft.com/office/powerpoint/2010/main" val="1910139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17</a:t>
            </a:fld>
            <a:endParaRPr lang="en-US"/>
          </a:p>
        </p:txBody>
      </p:sp>
    </p:spTree>
    <p:extLst>
      <p:ext uri="{BB962C8B-B14F-4D97-AF65-F5344CB8AC3E}">
        <p14:creationId xmlns:p14="http://schemas.microsoft.com/office/powerpoint/2010/main" val="205238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18</a:t>
            </a:fld>
            <a:endParaRPr lang="en-US"/>
          </a:p>
        </p:txBody>
      </p:sp>
    </p:spTree>
    <p:extLst>
      <p:ext uri="{BB962C8B-B14F-4D97-AF65-F5344CB8AC3E}">
        <p14:creationId xmlns:p14="http://schemas.microsoft.com/office/powerpoint/2010/main" val="930710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AAD347D-5ACD-4C99-B74B-A9C85AD731AF}" type="datetimeFigureOut">
              <a:rPr lang="en-US" smtClean="0"/>
              <a:t>8/28/2024</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288803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41031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56499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40288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8/28/2024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572447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348901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41935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3908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83281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63194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567969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0386640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993180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1498043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509A250-FF31-4206-8172-F9D3106AACB1}" type="datetimeFigureOut">
              <a:rPr lang="en-US" smtClean="0"/>
              <a:t>8/28/2024</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587527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509A250-FF31-4206-8172-F9D3106AACB1}"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397797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509A250-FF31-4206-8172-F9D3106AACB1}" type="datetimeFigureOut">
              <a:rPr lang="en-US" smtClean="0"/>
              <a:t>8/28/2024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26972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AAD347D-5ACD-4C99-B74B-A9C85AD731AF}" type="datetimeFigureOut">
              <a:rPr lang="en-US" smtClean="0"/>
              <a:t>8/28/2024</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682354391"/>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tmp"/></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74099" y="1447799"/>
            <a:ext cx="9731784" cy="3329581"/>
          </a:xfrm>
        </p:spPr>
        <p:txBody>
          <a:bodyPr/>
          <a:lstStyle/>
          <a:p>
            <a:pPr algn="ctr"/>
            <a:r>
              <a:rPr lang="en-US" sz="4400" dirty="0"/>
              <a:t>Optional Pre-Quote </a:t>
            </a:r>
            <a:r>
              <a:rPr lang="en-US" sz="4400" dirty="0" smtClean="0"/>
              <a:t>Conference</a:t>
            </a:r>
            <a:br>
              <a:rPr lang="en-US" sz="4400" dirty="0" smtClean="0"/>
            </a:br>
            <a:r>
              <a:rPr lang="en-US" sz="4400" dirty="0"/>
              <a:t/>
            </a:r>
            <a:br>
              <a:rPr lang="en-US" sz="4400" dirty="0"/>
            </a:br>
            <a:r>
              <a:rPr lang="en-US" sz="3600" dirty="0"/>
              <a:t>T2052 – Second Referral Debt Collection DORES-MVC </a:t>
            </a:r>
            <a:r>
              <a:rPr lang="en-US" sz="3600" dirty="0" smtClean="0"/>
              <a:t>Surcharges</a:t>
            </a:r>
            <a:br>
              <a:rPr lang="en-US" sz="3600" dirty="0" smtClean="0"/>
            </a:br>
            <a:r>
              <a:rPr lang="en-US" sz="4000" dirty="0"/>
              <a:t/>
            </a:r>
            <a:br>
              <a:rPr lang="en-US" sz="4000" dirty="0"/>
            </a:br>
            <a:r>
              <a:rPr lang="en-US" sz="4000" dirty="0"/>
              <a:t>Bid Solicitation #</a:t>
            </a:r>
            <a:r>
              <a:rPr lang="en-US" sz="4000" dirty="0" smtClean="0"/>
              <a:t>25DPP01076</a:t>
            </a:r>
            <a:endParaRPr lang="en-US" sz="3600" dirty="0"/>
          </a:p>
        </p:txBody>
      </p:sp>
      <p:sp>
        <p:nvSpPr>
          <p:cNvPr id="3" name="Subtitle 2"/>
          <p:cNvSpPr>
            <a:spLocks noGrp="1"/>
          </p:cNvSpPr>
          <p:nvPr>
            <p:ph type="subTitle" idx="1"/>
          </p:nvPr>
        </p:nvSpPr>
        <p:spPr>
          <a:xfrm>
            <a:off x="1775741" y="5045828"/>
            <a:ext cx="8825658" cy="1279388"/>
          </a:xfrm>
        </p:spPr>
        <p:txBody>
          <a:bodyPr>
            <a:normAutofit/>
          </a:bodyPr>
          <a:lstStyle/>
          <a:p>
            <a:r>
              <a:rPr lang="en-US" sz="2800" dirty="0" err="1"/>
              <a:t>Q&amp;a</a:t>
            </a:r>
            <a:r>
              <a:rPr lang="en-US" sz="2800" dirty="0"/>
              <a:t> due by 2PM </a:t>
            </a:r>
            <a:r>
              <a:rPr lang="en-US" sz="2800" dirty="0" smtClean="0"/>
              <a:t>September 20, 2024</a:t>
            </a:r>
            <a:endParaRPr lang="en-US" sz="2800" dirty="0"/>
          </a:p>
          <a:p>
            <a:r>
              <a:rPr lang="en-US" sz="2800" dirty="0"/>
              <a:t>Quotes due by 2pm </a:t>
            </a:r>
            <a:r>
              <a:rPr lang="en-US" sz="2800" dirty="0" smtClean="0"/>
              <a:t>October 18, 2024</a:t>
            </a:r>
            <a:endParaRPr lang="en-US" sz="2800" dirty="0"/>
          </a:p>
        </p:txBody>
      </p:sp>
      <p:sp>
        <p:nvSpPr>
          <p:cNvPr id="4" name="Rectangle 3"/>
          <p:cNvSpPr/>
          <p:nvPr/>
        </p:nvSpPr>
        <p:spPr>
          <a:xfrm>
            <a:off x="698090" y="1022556"/>
            <a:ext cx="9507793" cy="5161934"/>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
        <p:nvSpPr>
          <p:cNvPr id="4" name="Rectangle 3"/>
          <p:cNvSpPr/>
          <p:nvPr/>
        </p:nvSpPr>
        <p:spPr>
          <a:xfrm>
            <a:off x="698090" y="2377440"/>
            <a:ext cx="9556955" cy="380704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725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2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wipe(down)">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pPr lvl="1"/>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
        <p:nvSpPr>
          <p:cNvPr id="4" name="Rectangle 3"/>
          <p:cNvSpPr/>
          <p:nvPr/>
        </p:nvSpPr>
        <p:spPr>
          <a:xfrm>
            <a:off x="698090" y="2377440"/>
            <a:ext cx="9556955" cy="380704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par>
                                <p:cTn id="12" presetID="2" presetClass="entr" presetSubtype="4"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306343" y="1222525"/>
            <a:ext cx="5106470" cy="5486400"/>
          </a:xfrm>
          <a:prstGeom prst="rect">
            <a:avLst/>
          </a:prstGeom>
        </p:spPr>
      </p:pic>
      <p:sp>
        <p:nvSpPr>
          <p:cNvPr id="2" name="Title 1"/>
          <p:cNvSpPr>
            <a:spLocks noGrp="1"/>
          </p:cNvSpPr>
          <p:nvPr>
            <p:ph type="title"/>
          </p:nvPr>
        </p:nvSpPr>
        <p:spPr>
          <a:xfrm>
            <a:off x="2041120" y="353519"/>
            <a:ext cx="9650162" cy="869006"/>
          </a:xfrm>
        </p:spPr>
        <p:txBody>
          <a:bodyPr/>
          <a:lstStyle/>
          <a:p>
            <a:r>
              <a:rPr lang="en-US" sz="4000" dirty="0"/>
              <a:t>BID SOLICITATION AT A GLANCE</a:t>
            </a:r>
          </a:p>
        </p:txBody>
      </p:sp>
      <p:sp>
        <p:nvSpPr>
          <p:cNvPr id="5" name="Rectangle 4"/>
          <p:cNvSpPr/>
          <p:nvPr/>
        </p:nvSpPr>
        <p:spPr>
          <a:xfrm>
            <a:off x="5821745" y="2256257"/>
            <a:ext cx="5287320" cy="2492990"/>
          </a:xfrm>
          <a:prstGeom prst="rect">
            <a:avLst/>
          </a:prstGeom>
        </p:spPr>
        <p:txBody>
          <a:bodyPr wrap="square">
            <a:spAutoFit/>
          </a:bodyPr>
          <a:lstStyle/>
          <a:p>
            <a:pPr lvl="1"/>
            <a:r>
              <a:rPr lang="en-US" sz="2000" dirty="0">
                <a:latin typeface="Bahnschrift Light Condensed" panose="020B0502040204020203" pitchFamily="34" charset="0"/>
              </a:rPr>
              <a:t>Cover Page: </a:t>
            </a:r>
          </a:p>
          <a:p>
            <a:pPr marL="742950" lvl="1" indent="-285750">
              <a:buFont typeface="Arial" panose="020B0604020202020204" pitchFamily="34" charset="0"/>
              <a:buChar char="•"/>
            </a:pPr>
            <a:r>
              <a:rPr lang="en-US" dirty="0"/>
              <a:t>Submission dates </a:t>
            </a:r>
          </a:p>
          <a:p>
            <a:pPr marL="742950" lvl="1" indent="-285750">
              <a:buFont typeface="Arial" panose="020B0604020202020204" pitchFamily="34" charset="0"/>
              <a:buChar char="•"/>
            </a:pPr>
            <a:r>
              <a:rPr lang="en-US" dirty="0"/>
              <a:t>Set-aside requirements</a:t>
            </a:r>
          </a:p>
          <a:p>
            <a:pPr marL="742950" lvl="1" indent="-285750">
              <a:buFont typeface="Arial" panose="020B0604020202020204" pitchFamily="34" charset="0"/>
              <a:buChar char="•"/>
            </a:pPr>
            <a:r>
              <a:rPr lang="en-US" dirty="0"/>
              <a:t>Bid Solicitation Title Information</a:t>
            </a:r>
          </a:p>
          <a:p>
            <a:pPr lvl="1"/>
            <a:endParaRPr lang="en-US" sz="1600" dirty="0"/>
          </a:p>
          <a:p>
            <a:pPr lvl="1"/>
            <a:r>
              <a:rPr lang="en-US" sz="1600" b="1" dirty="0"/>
              <a:t>Electronic Q&amp;A Due</a:t>
            </a:r>
            <a:r>
              <a:rPr lang="en-US" sz="1600" b="1" dirty="0" smtClean="0"/>
              <a:t>: By 2:00pm September 20, 2024 </a:t>
            </a:r>
            <a:endParaRPr lang="en-US" sz="1600" b="1" dirty="0"/>
          </a:p>
          <a:p>
            <a:pPr lvl="1"/>
            <a:r>
              <a:rPr lang="en-US" sz="1600" b="1" dirty="0"/>
              <a:t>Quotes Due</a:t>
            </a:r>
            <a:r>
              <a:rPr lang="en-US" sz="1600" b="1" dirty="0" smtClean="0"/>
              <a:t>: By 2:00pm October 18, 2024</a:t>
            </a:r>
            <a:endParaRPr lang="en-US" sz="1600" b="1" dirty="0"/>
          </a:p>
          <a:p>
            <a:pPr lvl="1"/>
            <a:endParaRPr lang="en-US" dirty="0"/>
          </a:p>
        </p:txBody>
      </p:sp>
      <p:cxnSp>
        <p:nvCxnSpPr>
          <p:cNvPr id="7" name="Straight Arrow Connector 6"/>
          <p:cNvCxnSpPr/>
          <p:nvPr/>
        </p:nvCxnSpPr>
        <p:spPr>
          <a:xfrm>
            <a:off x="481427" y="1876101"/>
            <a:ext cx="689956" cy="399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5170516" y="4281056"/>
            <a:ext cx="651229" cy="3823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481427" y="5084417"/>
            <a:ext cx="581891" cy="5320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548639" y="2731056"/>
            <a:ext cx="4621877" cy="154999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flipH="1" flipV="1">
            <a:off x="3761623" y="5208535"/>
            <a:ext cx="654359" cy="407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5821744" y="2275111"/>
            <a:ext cx="5763797" cy="2482891"/>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Arrow Connector 10"/>
          <p:cNvCxnSpPr/>
          <p:nvPr/>
        </p:nvCxnSpPr>
        <p:spPr>
          <a:xfrm flipH="1" flipV="1">
            <a:off x="3757184" y="5814430"/>
            <a:ext cx="651229" cy="38238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6088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633138" y="2936943"/>
            <a:ext cx="5319038" cy="2244762"/>
          </a:xfrm>
        </p:spPr>
        <p:txBody>
          <a:bodyPr>
            <a:normAutofit/>
          </a:bodyPr>
          <a:lstStyle/>
          <a:p>
            <a:pPr lvl="1"/>
            <a:r>
              <a:rPr lang="en-US" sz="2000" dirty="0">
                <a:latin typeface="Bahnschrift Light Condensed" panose="020B0502040204020203" pitchFamily="34" charset="0"/>
              </a:rPr>
              <a:t>Section 1: Introduction and Summary</a:t>
            </a:r>
          </a:p>
          <a:p>
            <a:pPr lvl="2"/>
            <a:r>
              <a:rPr lang="en-US" sz="1600" b="1" dirty="0"/>
              <a:t>Purpose and Intent </a:t>
            </a:r>
            <a:r>
              <a:rPr lang="en-US" sz="1600" dirty="0"/>
              <a:t>(Section 1.1)</a:t>
            </a:r>
          </a:p>
          <a:p>
            <a:pPr lvl="2"/>
            <a:r>
              <a:rPr lang="en-US" sz="1600" b="1" dirty="0"/>
              <a:t>Background </a:t>
            </a:r>
            <a:r>
              <a:rPr lang="en-US" sz="1600" dirty="0"/>
              <a:t>(Section 1.2)</a:t>
            </a:r>
          </a:p>
          <a:p>
            <a:pPr lvl="2"/>
            <a:r>
              <a:rPr lang="en-US" sz="1600" b="1" dirty="0"/>
              <a:t>Order of Precedence of Contractual Terms </a:t>
            </a:r>
            <a:r>
              <a:rPr lang="en-US" sz="1600" dirty="0"/>
              <a:t>(Section 1.4)</a:t>
            </a:r>
          </a:p>
          <a:p>
            <a:pPr lvl="2"/>
            <a:endParaRPr lang="en-US" sz="1600" dirty="0"/>
          </a:p>
        </p:txBody>
      </p:sp>
      <p:sp>
        <p:nvSpPr>
          <p:cNvPr id="5" name="Content Placeholder 2"/>
          <p:cNvSpPr txBox="1">
            <a:spLocks/>
          </p:cNvSpPr>
          <p:nvPr/>
        </p:nvSpPr>
        <p:spPr>
          <a:xfrm>
            <a:off x="6346894" y="2958484"/>
            <a:ext cx="5378334" cy="2269700"/>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r>
              <a:rPr lang="en-US" sz="2000" dirty="0">
                <a:latin typeface="Bahnschrift Light Condensed" panose="020B0502040204020203" pitchFamily="34" charset="0"/>
              </a:rPr>
              <a:t>Section 2: Pre-Quote Submission Information</a:t>
            </a:r>
          </a:p>
          <a:p>
            <a:pPr lvl="2"/>
            <a:r>
              <a:rPr lang="en-US" dirty="0"/>
              <a:t> </a:t>
            </a:r>
            <a:r>
              <a:rPr lang="en-US" b="1" dirty="0"/>
              <a:t>Q&amp;A</a:t>
            </a:r>
            <a:r>
              <a:rPr lang="en-US" dirty="0"/>
              <a:t> (Section 2.1)</a:t>
            </a:r>
          </a:p>
          <a:p>
            <a:pPr lvl="2"/>
            <a:r>
              <a:rPr lang="en-US" b="1" dirty="0"/>
              <a:t>Exceptions to the New Jersey Standard Terms and Conditions </a:t>
            </a:r>
            <a:r>
              <a:rPr lang="en-US" dirty="0"/>
              <a:t>(Section 2.2)</a:t>
            </a:r>
          </a:p>
          <a:p>
            <a:pPr lvl="2"/>
            <a:r>
              <a:rPr lang="en-US" b="1" dirty="0"/>
              <a:t>Bid Amendments </a:t>
            </a:r>
            <a:r>
              <a:rPr lang="en-US" dirty="0"/>
              <a:t>(Section 2.3)</a:t>
            </a:r>
          </a:p>
          <a:p>
            <a:pPr lvl="2"/>
            <a:endParaRPr lang="en-US" dirty="0"/>
          </a:p>
        </p:txBody>
      </p:sp>
      <p:sp>
        <p:nvSpPr>
          <p:cNvPr id="6" name="TextBox 5"/>
          <p:cNvSpPr txBox="1"/>
          <p:nvPr/>
        </p:nvSpPr>
        <p:spPr>
          <a:xfrm>
            <a:off x="3942637" y="2337350"/>
            <a:ext cx="4638656" cy="369332"/>
          </a:xfrm>
          <a:prstGeom prst="rect">
            <a:avLst/>
          </a:prstGeom>
          <a:noFill/>
        </p:spPr>
        <p:txBody>
          <a:bodyPr wrap="square" rtlCol="0">
            <a:spAutoFit/>
          </a:bodyPr>
          <a:lstStyle/>
          <a:p>
            <a:r>
              <a:rPr lang="en-US" dirty="0"/>
              <a:t>Please review each Section carefully:</a:t>
            </a:r>
          </a:p>
        </p:txBody>
      </p:sp>
      <p:cxnSp>
        <p:nvCxnSpPr>
          <p:cNvPr id="14" name="Straight Connector 13"/>
          <p:cNvCxnSpPr/>
          <p:nvPr/>
        </p:nvCxnSpPr>
        <p:spPr>
          <a:xfrm>
            <a:off x="6235671" y="2852415"/>
            <a:ext cx="0" cy="2481838"/>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027856" y="2823200"/>
            <a:ext cx="4640825" cy="254026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802662" y="2822561"/>
            <a:ext cx="4770804" cy="2473527"/>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wipe(down)">
                                      <p:cBhvr>
                                        <p:cTn id="27" dur="500"/>
                                        <p:tgtEl>
                                          <p:spTgt spid="5">
                                            <p:txEl>
                                              <p:pRg st="1" end="1"/>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wipe(down)">
                                      <p:cBhvr>
                                        <p:cTn id="30" dur="500"/>
                                        <p:tgtEl>
                                          <p:spTgt spid="5">
                                            <p:txEl>
                                              <p:pRg st="2" end="2"/>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down)">
                                      <p:cBhvr>
                                        <p:cTn id="33" dur="500"/>
                                        <p:tgtEl>
                                          <p:spTgt spid="5">
                                            <p:txEl>
                                              <p:pRg st="3" end="3"/>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uiExpand="1" build="p"/>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8090" y="776275"/>
            <a:ext cx="9404723" cy="769253"/>
          </a:xfrm>
        </p:spPr>
        <p:txBody>
          <a:bodyPr/>
          <a:lstStyle/>
          <a:p>
            <a:r>
              <a:rPr lang="en-US" dirty="0"/>
              <a:t>BID SOLICITATION AT A GLANCE</a:t>
            </a:r>
          </a:p>
        </p:txBody>
      </p:sp>
      <p:sp>
        <p:nvSpPr>
          <p:cNvPr id="3" name="Content Placeholder 2"/>
          <p:cNvSpPr>
            <a:spLocks noGrp="1"/>
          </p:cNvSpPr>
          <p:nvPr>
            <p:ph idx="1"/>
          </p:nvPr>
        </p:nvSpPr>
        <p:spPr/>
        <p:txBody>
          <a:bodyPr vert="horz" lIns="91440" tIns="45720" rIns="91440" bIns="45720" rtlCol="0" anchor="t">
            <a:normAutofit lnSpcReduction="10000"/>
          </a:bodyPr>
          <a:lstStyle/>
          <a:p>
            <a:r>
              <a:rPr lang="en-US" dirty="0"/>
              <a:t>Please review this section carefully:</a:t>
            </a:r>
          </a:p>
          <a:p>
            <a:pPr lvl="1"/>
            <a:r>
              <a:rPr lang="en-US" sz="2000" dirty="0">
                <a:latin typeface="Bahnschrift Light Condensed" panose="020B0502040204020203" pitchFamily="34" charset="0"/>
              </a:rPr>
              <a:t>Section 3: Quote submission requirements  - </a:t>
            </a:r>
            <a:r>
              <a:rPr lang="en-US" dirty="0"/>
              <a:t>including, but not limited to:</a:t>
            </a:r>
          </a:p>
          <a:p>
            <a:pPr lvl="2"/>
            <a:r>
              <a:rPr lang="en-US" dirty="0"/>
              <a:t> </a:t>
            </a:r>
            <a:r>
              <a:rPr lang="en-US" b="1" dirty="0"/>
              <a:t>Forms </a:t>
            </a:r>
            <a:r>
              <a:rPr lang="en-US" dirty="0"/>
              <a:t>(Section 3.13)</a:t>
            </a:r>
          </a:p>
          <a:p>
            <a:pPr lvl="2"/>
            <a:r>
              <a:rPr lang="en-US" b="1" dirty="0"/>
              <a:t> Technical </a:t>
            </a:r>
            <a:r>
              <a:rPr lang="en-US" b="1" dirty="0" smtClean="0"/>
              <a:t>Quote</a:t>
            </a:r>
            <a:r>
              <a:rPr lang="en-US" b="1" dirty="0"/>
              <a:t> </a:t>
            </a:r>
            <a:r>
              <a:rPr lang="en-US" dirty="0"/>
              <a:t>(Section 3.14)</a:t>
            </a:r>
            <a:endParaRPr lang="en-US" b="1" dirty="0"/>
          </a:p>
          <a:p>
            <a:pPr lvl="2"/>
            <a:r>
              <a:rPr lang="en-US" b="1" dirty="0"/>
              <a:t>Management Overview</a:t>
            </a:r>
            <a:r>
              <a:rPr lang="en-US" dirty="0"/>
              <a:t> (Section 3.15)</a:t>
            </a:r>
            <a:endParaRPr lang="en-US" b="1" dirty="0"/>
          </a:p>
          <a:p>
            <a:pPr lvl="2"/>
            <a:r>
              <a:rPr lang="en-US" b="1" dirty="0"/>
              <a:t>Resumes </a:t>
            </a:r>
            <a:r>
              <a:rPr lang="en-US" dirty="0"/>
              <a:t>(Section 3.22)</a:t>
            </a:r>
            <a:endParaRPr lang="en-US" b="1" dirty="0"/>
          </a:p>
          <a:p>
            <a:pPr lvl="2"/>
            <a:r>
              <a:rPr lang="en-US" b="1" dirty="0"/>
              <a:t> Firm experience </a:t>
            </a:r>
            <a:r>
              <a:rPr lang="en-US" dirty="0"/>
              <a:t>(Section 3.24)</a:t>
            </a:r>
            <a:endParaRPr lang="en-US" b="1" dirty="0"/>
          </a:p>
          <a:p>
            <a:pPr lvl="2"/>
            <a:r>
              <a:rPr lang="en-US" b="1" dirty="0"/>
              <a:t>Confidentiality/Commitment to Defend </a:t>
            </a:r>
            <a:r>
              <a:rPr lang="en-US" dirty="0"/>
              <a:t>(Section 3.13.7)</a:t>
            </a:r>
          </a:p>
          <a:p>
            <a:pPr lvl="2"/>
            <a:r>
              <a:rPr lang="en-US" b="1" dirty="0"/>
              <a:t> Financial capability </a:t>
            </a:r>
            <a:r>
              <a:rPr lang="en-US" dirty="0"/>
              <a:t>(Section 3.25)</a:t>
            </a:r>
            <a:endParaRPr lang="en-US" b="1" dirty="0"/>
          </a:p>
          <a:p>
            <a:pPr lvl="2"/>
            <a:r>
              <a:rPr lang="en-US" b="1" dirty="0" smtClean="0"/>
              <a:t>State-Supplied Price </a:t>
            </a:r>
            <a:r>
              <a:rPr lang="en-US" b="1" dirty="0"/>
              <a:t>sheet </a:t>
            </a:r>
            <a:r>
              <a:rPr lang="en-US" dirty="0"/>
              <a:t>(Section 3.26)</a:t>
            </a:r>
          </a:p>
        </p:txBody>
      </p:sp>
      <p:sp>
        <p:nvSpPr>
          <p:cNvPr id="4" name="Rectangle 3"/>
          <p:cNvSpPr/>
          <p:nvPr/>
        </p:nvSpPr>
        <p:spPr>
          <a:xfrm>
            <a:off x="698090" y="2419643"/>
            <a:ext cx="9556955" cy="3764846"/>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337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wipe(down)">
                                      <p:cBhvr>
                                        <p:cTn id="3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p>
        </p:txBody>
      </p:sp>
      <p:sp>
        <p:nvSpPr>
          <p:cNvPr id="5" name="Content Placeholder 4"/>
          <p:cNvSpPr>
            <a:spLocks noGrp="1"/>
          </p:cNvSpPr>
          <p:nvPr>
            <p:ph sz="half" idx="1"/>
          </p:nvPr>
        </p:nvSpPr>
        <p:spPr>
          <a:xfrm>
            <a:off x="387558" y="2834786"/>
            <a:ext cx="4383089" cy="499258"/>
          </a:xfrm>
        </p:spPr>
        <p:txBody>
          <a:bodyPr>
            <a:normAutofit/>
          </a:bodyPr>
          <a:lstStyle/>
          <a:p>
            <a:r>
              <a:rPr lang="en-US" b="1" dirty="0" smtClean="0"/>
              <a:t>Bidders </a:t>
            </a:r>
            <a:r>
              <a:rPr lang="en-US" b="1" dirty="0"/>
              <a:t>shall submit (Mandatory)</a:t>
            </a:r>
          </a:p>
          <a:p>
            <a:pPr marL="0" indent="0">
              <a:buNone/>
            </a:pPr>
            <a:endParaRPr lang="en-US" dirty="0"/>
          </a:p>
        </p:txBody>
      </p:sp>
      <p:sp>
        <p:nvSpPr>
          <p:cNvPr id="6" name="Content Placeholder 5"/>
          <p:cNvSpPr>
            <a:spLocks noGrp="1"/>
          </p:cNvSpPr>
          <p:nvPr>
            <p:ph sz="half" idx="2"/>
          </p:nvPr>
        </p:nvSpPr>
        <p:spPr>
          <a:xfrm>
            <a:off x="5554332" y="2397101"/>
            <a:ext cx="6091028" cy="472757"/>
          </a:xfrm>
        </p:spPr>
        <p:txBody>
          <a:bodyPr>
            <a:normAutofit/>
          </a:bodyPr>
          <a:lstStyle/>
          <a:p>
            <a:r>
              <a:rPr lang="en-US" b="1" dirty="0" smtClean="0"/>
              <a:t>Bidders </a:t>
            </a:r>
            <a:r>
              <a:rPr lang="en-US" b="1" dirty="0"/>
              <a:t>should submit (Strongly Recommended)</a:t>
            </a:r>
          </a:p>
          <a:p>
            <a:pPr marL="0" indent="0">
              <a:buNone/>
            </a:pPr>
            <a:endParaRPr lang="en-US" dirty="0"/>
          </a:p>
        </p:txBody>
      </p:sp>
      <p:sp>
        <p:nvSpPr>
          <p:cNvPr id="7" name="Content Placeholder 4"/>
          <p:cNvSpPr txBox="1">
            <a:spLocks/>
          </p:cNvSpPr>
          <p:nvPr/>
        </p:nvSpPr>
        <p:spPr>
          <a:xfrm>
            <a:off x="646112" y="3310084"/>
            <a:ext cx="3743705" cy="2852699"/>
          </a:xfrm>
          <a:prstGeom prst="rect">
            <a:avLst/>
          </a:prstGeom>
        </p:spPr>
        <p:txBody>
          <a:bodyPr vert="horz" lIns="91440" tIns="45720" rIns="91440" bIns="45720" rtlCol="0" anchor="t">
            <a:normAutofit fontScale="925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a:buClr>
                <a:schemeClr val="accent6">
                  <a:lumMod val="75000"/>
                </a:schemeClr>
              </a:buClr>
              <a:buFont typeface="Wingdings" panose="05000000000000000000" pitchFamily="2" charset="2"/>
              <a:buChar char="Ø"/>
            </a:pPr>
            <a:r>
              <a:rPr lang="en-US" sz="1700" b="1" dirty="0"/>
              <a:t>Ownership Disclosure Form</a:t>
            </a:r>
            <a:r>
              <a:rPr lang="en-US" sz="1700" dirty="0"/>
              <a:t>, Section 3.13.2</a:t>
            </a:r>
          </a:p>
          <a:p>
            <a:pPr>
              <a:buClr>
                <a:schemeClr val="accent6">
                  <a:lumMod val="75000"/>
                </a:schemeClr>
              </a:buClr>
              <a:buFont typeface="Wingdings" panose="05000000000000000000" pitchFamily="2" charset="2"/>
              <a:buChar char="Ø"/>
            </a:pPr>
            <a:r>
              <a:rPr lang="en-US" sz="1700" dirty="0"/>
              <a:t>If your firm intends to subcontract, the </a:t>
            </a:r>
            <a:r>
              <a:rPr lang="en-US" sz="1700" b="1" dirty="0"/>
              <a:t>Subcontractor Utilization Plan</a:t>
            </a:r>
            <a:r>
              <a:rPr lang="en-US" sz="1700" dirty="0"/>
              <a:t>, Section 3.13.8 </a:t>
            </a:r>
          </a:p>
          <a:p>
            <a:pPr>
              <a:buClr>
                <a:schemeClr val="accent6">
                  <a:lumMod val="75000"/>
                </a:schemeClr>
              </a:buClr>
              <a:buFont typeface="Wingdings" panose="05000000000000000000" pitchFamily="2" charset="2"/>
              <a:buChar char="Ø"/>
            </a:pPr>
            <a:r>
              <a:rPr lang="en-US" sz="1700" b="1" dirty="0"/>
              <a:t>Affirmative Action Compliance, </a:t>
            </a:r>
            <a:r>
              <a:rPr lang="en-US" sz="1700" dirty="0"/>
              <a:t>Section </a:t>
            </a:r>
            <a:r>
              <a:rPr lang="en-US" sz="1700" dirty="0" smtClean="0"/>
              <a:t>3.13.10 </a:t>
            </a:r>
            <a:r>
              <a:rPr lang="en-US" sz="1700" dirty="0" smtClean="0">
                <a:solidFill>
                  <a:schemeClr val="accent6">
                    <a:lumMod val="50000"/>
                  </a:schemeClr>
                </a:solidFill>
              </a:rPr>
              <a:t>(Due Before Contract Award)</a:t>
            </a:r>
            <a:endParaRPr lang="en-US" sz="1700" dirty="0">
              <a:solidFill>
                <a:schemeClr val="accent6">
                  <a:lumMod val="50000"/>
                </a:schemeClr>
              </a:solidFill>
            </a:endParaRPr>
          </a:p>
          <a:p>
            <a:pPr>
              <a:buClr>
                <a:schemeClr val="accent6">
                  <a:lumMod val="75000"/>
                </a:schemeClr>
              </a:buClr>
              <a:buFont typeface="Wingdings" panose="05000000000000000000" pitchFamily="2" charset="2"/>
              <a:buChar char="Ø"/>
            </a:pPr>
            <a:r>
              <a:rPr lang="en-US" sz="1700" b="1" dirty="0" smtClean="0"/>
              <a:t>Business </a:t>
            </a:r>
            <a:r>
              <a:rPr lang="en-US" sz="1700" b="1" dirty="0"/>
              <a:t>Registration</a:t>
            </a:r>
            <a:r>
              <a:rPr lang="en-US" sz="1700" dirty="0"/>
              <a:t>, Section </a:t>
            </a:r>
            <a:r>
              <a:rPr lang="en-US" sz="1700" dirty="0" smtClean="0"/>
              <a:t>3.13.13 </a:t>
            </a:r>
            <a:r>
              <a:rPr lang="en-US" sz="1700" i="1" dirty="0" smtClean="0">
                <a:solidFill>
                  <a:schemeClr val="accent6">
                    <a:lumMod val="50000"/>
                  </a:schemeClr>
                </a:solidFill>
              </a:rPr>
              <a:t>(Due Before </a:t>
            </a:r>
            <a:r>
              <a:rPr lang="en-US" sz="1700" i="1" dirty="0">
                <a:solidFill>
                  <a:schemeClr val="accent6">
                    <a:lumMod val="50000"/>
                  </a:schemeClr>
                </a:solidFill>
              </a:rPr>
              <a:t>Contract Award</a:t>
            </a:r>
            <a:r>
              <a:rPr lang="en-US" sz="1700" i="1" dirty="0">
                <a:solidFill>
                  <a:schemeClr val="accent6">
                    <a:lumMod val="75000"/>
                  </a:schemeClr>
                </a:solidFill>
              </a:rPr>
              <a:t>)</a:t>
            </a:r>
          </a:p>
          <a:p>
            <a:endParaRPr lang="en-US" dirty="0"/>
          </a:p>
        </p:txBody>
      </p:sp>
      <p:sp>
        <p:nvSpPr>
          <p:cNvPr id="8" name="Content Placeholder 5"/>
          <p:cNvSpPr txBox="1">
            <a:spLocks/>
          </p:cNvSpPr>
          <p:nvPr/>
        </p:nvSpPr>
        <p:spPr>
          <a:xfrm>
            <a:off x="5790826" y="2755229"/>
            <a:ext cx="6341782" cy="4003971"/>
          </a:xfrm>
          <a:prstGeom prst="rect">
            <a:avLst/>
          </a:prstGeom>
        </p:spPr>
        <p:txBody>
          <a:bodyPr vert="horz" lIns="91440" tIns="45720" rIns="91440" bIns="45720" rtlCol="0" anchor="t">
            <a:no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a:buClr>
                <a:schemeClr val="accent6">
                  <a:lumMod val="75000"/>
                </a:schemeClr>
              </a:buClr>
              <a:buFont typeface="Wingdings" panose="05000000000000000000" pitchFamily="2" charset="2"/>
              <a:buChar char="Ø"/>
            </a:pPr>
            <a:r>
              <a:rPr lang="en-US" sz="1600" b="1" dirty="0"/>
              <a:t>Offer and Acceptance Page</a:t>
            </a:r>
            <a:r>
              <a:rPr lang="en-US" sz="1600" dirty="0"/>
              <a:t>, Section 3.13.1</a:t>
            </a:r>
          </a:p>
          <a:p>
            <a:pPr>
              <a:buClr>
                <a:schemeClr val="accent6">
                  <a:lumMod val="75000"/>
                </a:schemeClr>
              </a:buClr>
              <a:buFont typeface="Wingdings" panose="05000000000000000000" pitchFamily="2" charset="2"/>
              <a:buChar char="Ø"/>
            </a:pPr>
            <a:r>
              <a:rPr lang="en-US" sz="1600" b="1" dirty="0"/>
              <a:t>Disclosure of Investment Activities in Iran Section </a:t>
            </a:r>
            <a:r>
              <a:rPr lang="en-US" sz="1600" dirty="0"/>
              <a:t>3.13.3 </a:t>
            </a:r>
          </a:p>
          <a:p>
            <a:pPr>
              <a:buClr>
                <a:schemeClr val="accent6">
                  <a:lumMod val="75000"/>
                </a:schemeClr>
              </a:buClr>
              <a:buFont typeface="Wingdings" panose="05000000000000000000" pitchFamily="2" charset="2"/>
              <a:buChar char="Ø"/>
            </a:pPr>
            <a:r>
              <a:rPr lang="en-US" sz="1600" b="1" dirty="0"/>
              <a:t>Disclosure of Investigations and Other Actions Involving the Bidder Form, </a:t>
            </a:r>
            <a:r>
              <a:rPr lang="en-US" sz="1600" dirty="0"/>
              <a:t>Section 3.13.4. </a:t>
            </a:r>
          </a:p>
          <a:p>
            <a:pPr>
              <a:buClr>
                <a:schemeClr val="accent6">
                  <a:lumMod val="75000"/>
                </a:schemeClr>
              </a:buClr>
              <a:buFont typeface="Wingdings" panose="05000000000000000000" pitchFamily="2" charset="2"/>
              <a:buChar char="Ø"/>
            </a:pPr>
            <a:r>
              <a:rPr lang="en-US" sz="1600" b="1" dirty="0"/>
              <a:t>MacBride Principles</a:t>
            </a:r>
            <a:r>
              <a:rPr lang="en-US" sz="1600" dirty="0"/>
              <a:t>, Section 3.13.5 </a:t>
            </a:r>
          </a:p>
          <a:p>
            <a:pPr>
              <a:buClr>
                <a:schemeClr val="accent6">
                  <a:lumMod val="75000"/>
                </a:schemeClr>
              </a:buClr>
              <a:buFont typeface="Wingdings" panose="05000000000000000000" pitchFamily="2" charset="2"/>
              <a:buChar char="Ø"/>
            </a:pPr>
            <a:r>
              <a:rPr lang="en-US" sz="1600" b="1" dirty="0"/>
              <a:t>Source Disclosure </a:t>
            </a:r>
            <a:r>
              <a:rPr lang="en-US" sz="1600" dirty="0"/>
              <a:t>3.13.6</a:t>
            </a:r>
          </a:p>
          <a:p>
            <a:pPr>
              <a:buClr>
                <a:schemeClr val="accent6">
                  <a:lumMod val="75000"/>
                </a:schemeClr>
              </a:buClr>
              <a:buFont typeface="Wingdings" panose="05000000000000000000" pitchFamily="2" charset="2"/>
              <a:buChar char="Ø"/>
            </a:pPr>
            <a:r>
              <a:rPr lang="en-US" sz="1600" b="1" dirty="0"/>
              <a:t>Confidentiality/Commitment to Defend, </a:t>
            </a:r>
            <a:r>
              <a:rPr lang="en-US" sz="1600" dirty="0"/>
              <a:t>Section </a:t>
            </a:r>
            <a:r>
              <a:rPr lang="en-US" sz="1600" dirty="0" smtClean="0"/>
              <a:t>3.13.7</a:t>
            </a:r>
          </a:p>
          <a:p>
            <a:pPr>
              <a:buClr>
                <a:schemeClr val="accent6">
                  <a:lumMod val="75000"/>
                </a:schemeClr>
              </a:buClr>
              <a:buFont typeface="Wingdings" panose="05000000000000000000" pitchFamily="2" charset="2"/>
              <a:buChar char="Ø"/>
            </a:pPr>
            <a:r>
              <a:rPr lang="en-US" sz="1600" b="1" dirty="0" smtClean="0"/>
              <a:t>NJ Due Diligence Third-Party Information Security Questionnaire</a:t>
            </a:r>
            <a:r>
              <a:rPr lang="en-US" sz="1600" dirty="0" smtClean="0"/>
              <a:t>, Section 3.13.12</a:t>
            </a:r>
            <a:endParaRPr lang="en-US" sz="1600" dirty="0"/>
          </a:p>
          <a:p>
            <a:pPr>
              <a:buClr>
                <a:schemeClr val="accent6">
                  <a:lumMod val="75000"/>
                </a:schemeClr>
              </a:buClr>
              <a:buFont typeface="Wingdings" panose="05000000000000000000" pitchFamily="2" charset="2"/>
              <a:buChar char="Ø"/>
            </a:pPr>
            <a:r>
              <a:rPr lang="en-US" sz="1600" b="1" dirty="0"/>
              <a:t>Certification of Non-Involvement in Prohibited Activities in Russia or Belarus</a:t>
            </a:r>
            <a:r>
              <a:rPr lang="en-US" sz="1600" dirty="0"/>
              <a:t>, Section 3.13.14</a:t>
            </a:r>
          </a:p>
          <a:p>
            <a:pPr marL="0" indent="0">
              <a:buNone/>
            </a:pPr>
            <a:endParaRPr lang="en-US" sz="1600" dirty="0"/>
          </a:p>
        </p:txBody>
      </p:sp>
      <p:cxnSp>
        <p:nvCxnSpPr>
          <p:cNvPr id="9" name="Straight Connector 8"/>
          <p:cNvCxnSpPr/>
          <p:nvPr/>
        </p:nvCxnSpPr>
        <p:spPr>
          <a:xfrm>
            <a:off x="5348100" y="2209590"/>
            <a:ext cx="0" cy="4339243"/>
          </a:xfrm>
          <a:prstGeom prst="line">
            <a:avLst/>
          </a:prstGeom>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351103" y="2397101"/>
            <a:ext cx="4790766" cy="4097574"/>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424697" y="2337551"/>
            <a:ext cx="6631315" cy="4157124"/>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3" name="TextBox 2"/>
          <p:cNvSpPr txBox="1"/>
          <p:nvPr/>
        </p:nvSpPr>
        <p:spPr>
          <a:xfrm>
            <a:off x="865939" y="2355119"/>
            <a:ext cx="4405565" cy="400110"/>
          </a:xfrm>
          <a:prstGeom prst="rect">
            <a:avLst/>
          </a:prstGeom>
          <a:noFill/>
        </p:spPr>
        <p:txBody>
          <a:bodyPr wrap="square" rtlCol="0">
            <a:spAutoFit/>
          </a:bodyPr>
          <a:lstStyle/>
          <a:p>
            <a:r>
              <a:rPr lang="en-US" sz="2000" dirty="0">
                <a:latin typeface="Bahnschrift Light Condensed" panose="020B0502040204020203" pitchFamily="34" charset="0"/>
              </a:rPr>
              <a:t>Section 3.13 - Forms &amp; Certifications</a:t>
            </a:r>
          </a:p>
        </p:txBody>
      </p:sp>
    </p:spTree>
    <p:extLst>
      <p:ext uri="{BB962C8B-B14F-4D97-AF65-F5344CB8AC3E}">
        <p14:creationId xmlns:p14="http://schemas.microsoft.com/office/powerpoint/2010/main" val="1443017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Effect transition="in" filter="wipe(down)">
                                      <p:cBhvr>
                                        <p:cTn id="16" dur="500"/>
                                        <p:tgtEl>
                                          <p:spTgt spid="6">
                                            <p:txEl>
                                              <p:pRg st="0" end="0"/>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dow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uiExpand="1" build="p"/>
      <p:bldP spid="7" grpId="0"/>
      <p:bldP spid="8" grpId="0"/>
      <p:bldP spid="2"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46112" y="386214"/>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7" name="Content Placeholder 4"/>
          <p:cNvSpPr txBox="1">
            <a:spLocks/>
          </p:cNvSpPr>
          <p:nvPr/>
        </p:nvSpPr>
        <p:spPr>
          <a:xfrm>
            <a:off x="1423697" y="3199756"/>
            <a:ext cx="3061037" cy="2548530"/>
          </a:xfrm>
          <a:prstGeom prst="rect">
            <a:avLst/>
          </a:prstGeom>
        </p:spPr>
        <p:txBody>
          <a:bodyPr vert="horz" lIns="91440" tIns="45720" rIns="91440" bIns="45720" rtlCol="0" anchor="t">
            <a:normAutofit lnSpcReduction="1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a:buClr>
                <a:schemeClr val="accent6">
                  <a:lumMod val="75000"/>
                </a:schemeClr>
              </a:buClr>
              <a:buFont typeface="Arial" panose="020B0604020202020204" pitchFamily="34" charset="0"/>
              <a:buChar char="•"/>
            </a:pPr>
            <a:r>
              <a:rPr lang="en-US" sz="1600" b="1" dirty="0"/>
              <a:t>Technical Quote</a:t>
            </a:r>
            <a:r>
              <a:rPr lang="en-US" sz="1600" dirty="0"/>
              <a:t>, Section 3.14</a:t>
            </a:r>
          </a:p>
          <a:p>
            <a:pPr>
              <a:buClr>
                <a:schemeClr val="accent6">
                  <a:lumMod val="75000"/>
                </a:schemeClr>
              </a:buClr>
              <a:buFont typeface="Arial" panose="020B0604020202020204" pitchFamily="34" charset="0"/>
              <a:buChar char="•"/>
            </a:pPr>
            <a:r>
              <a:rPr lang="en-US" sz="1600" b="1" dirty="0"/>
              <a:t>Management Overview, </a:t>
            </a:r>
            <a:r>
              <a:rPr lang="en-US" sz="1600" dirty="0"/>
              <a:t>Section 3.15</a:t>
            </a:r>
          </a:p>
          <a:p>
            <a:pPr>
              <a:buClr>
                <a:schemeClr val="accent6">
                  <a:lumMod val="75000"/>
                </a:schemeClr>
              </a:buClr>
              <a:buFont typeface="Arial" panose="020B0604020202020204" pitchFamily="34" charset="0"/>
              <a:buChar char="•"/>
            </a:pPr>
            <a:r>
              <a:rPr lang="en-US" sz="1600" b="1" dirty="0"/>
              <a:t>Draft Transition and Mobilization Plan</a:t>
            </a:r>
            <a:r>
              <a:rPr lang="en-US" sz="1600" dirty="0"/>
              <a:t>, Section 3.16.3</a:t>
            </a:r>
          </a:p>
          <a:p>
            <a:pPr>
              <a:buClr>
                <a:schemeClr val="accent6">
                  <a:lumMod val="75000"/>
                </a:schemeClr>
              </a:buClr>
              <a:buFont typeface="Arial" panose="020B0604020202020204" pitchFamily="34" charset="0"/>
              <a:buChar char="•"/>
            </a:pPr>
            <a:r>
              <a:rPr lang="en-US" sz="1600" b="1" dirty="0"/>
              <a:t>State-Supplied Price Sheet</a:t>
            </a:r>
            <a:r>
              <a:rPr lang="en-US" sz="1600" dirty="0"/>
              <a:t>, Section </a:t>
            </a:r>
            <a:r>
              <a:rPr lang="en-US" sz="1600" dirty="0" smtClean="0"/>
              <a:t>3.26</a:t>
            </a:r>
          </a:p>
          <a:p>
            <a:pPr>
              <a:buClr>
                <a:schemeClr val="accent6">
                  <a:lumMod val="75000"/>
                </a:schemeClr>
              </a:buClr>
              <a:buFont typeface="Arial" panose="020B0604020202020204" pitchFamily="34" charset="0"/>
              <a:buChar char="•"/>
            </a:pPr>
            <a:endParaRPr lang="en-US" sz="1600" dirty="0"/>
          </a:p>
          <a:p>
            <a:pPr>
              <a:buClr>
                <a:schemeClr val="accent6">
                  <a:lumMod val="75000"/>
                </a:schemeClr>
              </a:buClr>
              <a:buFont typeface="Arial" panose="020B0604020202020204" pitchFamily="34" charset="0"/>
              <a:buChar char="•"/>
            </a:pPr>
            <a:endParaRPr lang="en-US" sz="1600" dirty="0"/>
          </a:p>
        </p:txBody>
      </p:sp>
      <p:sp>
        <p:nvSpPr>
          <p:cNvPr id="8" name="Content Placeholder 5"/>
          <p:cNvSpPr txBox="1">
            <a:spLocks/>
          </p:cNvSpPr>
          <p:nvPr/>
        </p:nvSpPr>
        <p:spPr>
          <a:xfrm>
            <a:off x="3052290" y="5814288"/>
            <a:ext cx="8229601" cy="635268"/>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marL="285750" indent="-285750">
              <a:buFont typeface="Arial" panose="020B0604020202020204" pitchFamily="34" charset="0"/>
              <a:buChar char="•"/>
            </a:pPr>
            <a:r>
              <a:rPr lang="en-US" sz="1600" b="1" dirty="0">
                <a:solidFill>
                  <a:schemeClr val="accent6">
                    <a:lumMod val="75000"/>
                  </a:schemeClr>
                </a:solidFill>
              </a:rPr>
              <a:t>Please review Section 3 in its entirety for a full list of submission specifications. </a:t>
            </a:r>
            <a:endParaRPr lang="en-US" sz="1600" dirty="0">
              <a:solidFill>
                <a:schemeClr val="accent6">
                  <a:lumMod val="75000"/>
                </a:schemeClr>
              </a:solidFill>
            </a:endParaRPr>
          </a:p>
          <a:p>
            <a:pPr marL="0" indent="0">
              <a:buNone/>
            </a:pPr>
            <a:endParaRPr lang="en-US" sz="1600" dirty="0"/>
          </a:p>
        </p:txBody>
      </p:sp>
      <p:sp>
        <p:nvSpPr>
          <p:cNvPr id="2" name="Rectangle 1"/>
          <p:cNvSpPr/>
          <p:nvPr/>
        </p:nvSpPr>
        <p:spPr>
          <a:xfrm>
            <a:off x="744792" y="2363372"/>
            <a:ext cx="10692241" cy="391081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44793" y="2325246"/>
            <a:ext cx="4036671" cy="400110"/>
          </a:xfrm>
          <a:prstGeom prst="rect">
            <a:avLst/>
          </a:prstGeom>
          <a:noFill/>
        </p:spPr>
        <p:txBody>
          <a:bodyPr wrap="square" rtlCol="0">
            <a:spAutoFit/>
          </a:bodyPr>
          <a:lstStyle/>
          <a:p>
            <a:r>
              <a:rPr lang="en-US" dirty="0">
                <a:latin typeface="Bahnschrift Light Condensed" panose="020B0502040204020203" pitchFamily="34" charset="0"/>
              </a:rPr>
              <a:t>Section 3 Quote Submission </a:t>
            </a:r>
            <a:r>
              <a:rPr lang="en-US" sz="2000" dirty="0">
                <a:latin typeface="Bahnschrift Light Condensed" panose="020B0502040204020203" pitchFamily="34" charset="0"/>
              </a:rPr>
              <a:t>Requirements</a:t>
            </a:r>
            <a:endParaRPr lang="en-US" dirty="0"/>
          </a:p>
        </p:txBody>
      </p:sp>
      <p:sp>
        <p:nvSpPr>
          <p:cNvPr id="12" name="Content Placeholder 11"/>
          <p:cNvSpPr>
            <a:spLocks noGrp="1"/>
          </p:cNvSpPr>
          <p:nvPr>
            <p:ph sz="half" idx="1"/>
          </p:nvPr>
        </p:nvSpPr>
        <p:spPr>
          <a:xfrm>
            <a:off x="1169023" y="2714099"/>
            <a:ext cx="3612442" cy="485657"/>
          </a:xfrm>
        </p:spPr>
        <p:txBody>
          <a:bodyPr/>
          <a:lstStyle/>
          <a:p>
            <a:r>
              <a:rPr lang="en-US" dirty="0" smtClean="0"/>
              <a:t>Bidders shall submit:</a:t>
            </a:r>
            <a:endParaRPr lang="en-US" dirty="0"/>
          </a:p>
        </p:txBody>
      </p:sp>
      <p:sp>
        <p:nvSpPr>
          <p:cNvPr id="9" name="Content Placeholder 4"/>
          <p:cNvSpPr txBox="1">
            <a:spLocks/>
          </p:cNvSpPr>
          <p:nvPr/>
        </p:nvSpPr>
        <p:spPr>
          <a:xfrm>
            <a:off x="7484528" y="3199756"/>
            <a:ext cx="3061037" cy="2548530"/>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a:buClr>
                <a:schemeClr val="accent6">
                  <a:lumMod val="75000"/>
                </a:schemeClr>
              </a:buClr>
              <a:buFont typeface="Arial" panose="020B0604020202020204" pitchFamily="34" charset="0"/>
              <a:buChar char="•"/>
            </a:pPr>
            <a:r>
              <a:rPr lang="en-US" sz="1600" b="1" dirty="0" smtClean="0"/>
              <a:t>Draft Project Management Plan</a:t>
            </a:r>
            <a:r>
              <a:rPr lang="en-US" sz="1600" dirty="0" smtClean="0"/>
              <a:t>, </a:t>
            </a:r>
            <a:r>
              <a:rPr lang="en-US" sz="1600" dirty="0"/>
              <a:t>Section </a:t>
            </a:r>
            <a:r>
              <a:rPr lang="en-US" sz="1600" dirty="0" smtClean="0"/>
              <a:t>3.16.1</a:t>
            </a:r>
            <a:endParaRPr lang="en-US" sz="1600" dirty="0"/>
          </a:p>
          <a:p>
            <a:pPr>
              <a:buClr>
                <a:schemeClr val="accent6">
                  <a:lumMod val="75000"/>
                </a:schemeClr>
              </a:buClr>
              <a:buFont typeface="Arial" panose="020B0604020202020204" pitchFamily="34" charset="0"/>
              <a:buChar char="•"/>
            </a:pPr>
            <a:r>
              <a:rPr lang="en-US" sz="1600" b="1" dirty="0" smtClean="0"/>
              <a:t>Draft Technology and Solution Roadmap, </a:t>
            </a:r>
            <a:r>
              <a:rPr lang="en-US" sz="1600" dirty="0"/>
              <a:t>Section </a:t>
            </a:r>
            <a:r>
              <a:rPr lang="en-US" sz="1600" dirty="0" smtClean="0"/>
              <a:t>3.16.2</a:t>
            </a:r>
          </a:p>
          <a:p>
            <a:pPr>
              <a:buClr>
                <a:schemeClr val="accent6">
                  <a:lumMod val="75000"/>
                </a:schemeClr>
              </a:buClr>
              <a:buFont typeface="Arial" panose="020B0604020202020204" pitchFamily="34" charset="0"/>
              <a:buChar char="•"/>
            </a:pPr>
            <a:r>
              <a:rPr lang="en-US" sz="1600" b="1" dirty="0" smtClean="0"/>
              <a:t>Contract Schedule, </a:t>
            </a:r>
            <a:r>
              <a:rPr lang="en-US" sz="1600" dirty="0"/>
              <a:t>Section </a:t>
            </a:r>
            <a:r>
              <a:rPr lang="en-US" sz="1600" dirty="0" smtClean="0"/>
              <a:t>3.17</a:t>
            </a:r>
            <a:endParaRPr lang="en-US" sz="1600" dirty="0"/>
          </a:p>
          <a:p>
            <a:pPr>
              <a:buClr>
                <a:schemeClr val="accent6">
                  <a:lumMod val="75000"/>
                </a:schemeClr>
              </a:buClr>
              <a:buFont typeface="Arial" panose="020B0604020202020204" pitchFamily="34" charset="0"/>
              <a:buChar char="•"/>
            </a:pPr>
            <a:endParaRPr lang="en-US" sz="1600" dirty="0"/>
          </a:p>
          <a:p>
            <a:pPr>
              <a:buClr>
                <a:schemeClr val="accent6">
                  <a:lumMod val="75000"/>
                </a:schemeClr>
              </a:buClr>
              <a:buFont typeface="Arial" panose="020B0604020202020204" pitchFamily="34" charset="0"/>
              <a:buChar char="•"/>
            </a:pPr>
            <a:endParaRPr lang="en-US" sz="1600" dirty="0"/>
          </a:p>
        </p:txBody>
      </p:sp>
      <p:sp>
        <p:nvSpPr>
          <p:cNvPr id="10" name="Content Placeholder 11"/>
          <p:cNvSpPr>
            <a:spLocks noGrp="1"/>
          </p:cNvSpPr>
          <p:nvPr>
            <p:ph sz="half" idx="1"/>
          </p:nvPr>
        </p:nvSpPr>
        <p:spPr>
          <a:xfrm>
            <a:off x="7208825" y="2657851"/>
            <a:ext cx="3612442" cy="541905"/>
          </a:xfrm>
        </p:spPr>
        <p:txBody>
          <a:bodyPr/>
          <a:lstStyle/>
          <a:p>
            <a:r>
              <a:rPr lang="en-US" dirty="0" smtClean="0"/>
              <a:t>Bidders should submit:</a:t>
            </a:r>
            <a:endParaRPr lang="en-US" dirty="0"/>
          </a:p>
        </p:txBody>
      </p:sp>
    </p:spTree>
    <p:extLst>
      <p:ext uri="{BB962C8B-B14F-4D97-AF65-F5344CB8AC3E}">
        <p14:creationId xmlns:p14="http://schemas.microsoft.com/office/powerpoint/2010/main" val="167350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ipe(down)">
                                      <p:cBhvr>
                                        <p:cTn id="10" dur="500"/>
                                        <p:tgtEl>
                                          <p:spTgt spid="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ipe(down)">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animBg="1"/>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769253"/>
          </a:xfrm>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1600" dirty="0"/>
              <a:t>Please review each section carefully:</a:t>
            </a:r>
          </a:p>
          <a:p>
            <a:pPr lvl="1"/>
            <a:r>
              <a:rPr lang="en-US" sz="2000" dirty="0">
                <a:latin typeface="Bahnschrift Light Condensed" panose="020B0502040204020203" pitchFamily="34" charset="0"/>
              </a:rPr>
              <a:t>Section 4: Scope of Work</a:t>
            </a:r>
          </a:p>
          <a:p>
            <a:pPr lvl="1"/>
            <a:r>
              <a:rPr lang="en-US" sz="2000" dirty="0" smtClean="0">
                <a:latin typeface="Bahnschrift Light Condensed" panose="020B0502040204020203" pitchFamily="34" charset="0"/>
              </a:rPr>
              <a:t>Section </a:t>
            </a:r>
            <a:r>
              <a:rPr lang="en-US" sz="2000" dirty="0">
                <a:latin typeface="Bahnschrift Light Condensed" panose="020B0502040204020203" pitchFamily="34" charset="0"/>
              </a:rPr>
              <a:t>5: General Contract Terms</a:t>
            </a:r>
          </a:p>
          <a:p>
            <a:pPr lvl="2"/>
            <a:r>
              <a:rPr lang="en-US" sz="1600" dirty="0"/>
              <a:t>Contractual language including term details (Section 5.1 and 5.2)</a:t>
            </a:r>
          </a:p>
          <a:p>
            <a:pPr lvl="3"/>
            <a:r>
              <a:rPr lang="en-US" sz="1600" smtClean="0"/>
              <a:t>5-Year </a:t>
            </a:r>
            <a:r>
              <a:rPr lang="en-US" sz="1600" dirty="0"/>
              <a:t>Base Term</a:t>
            </a:r>
          </a:p>
          <a:p>
            <a:pPr lvl="3"/>
            <a:r>
              <a:rPr lang="en-US" sz="1600" dirty="0"/>
              <a:t>Two 1-Year Extension Term Options</a:t>
            </a:r>
          </a:p>
          <a:p>
            <a:pPr lvl="2"/>
            <a:r>
              <a:rPr lang="en-US" sz="1600" dirty="0"/>
              <a:t>Staff substitutions (Section 5.5)</a:t>
            </a:r>
          </a:p>
          <a:p>
            <a:pPr lvl="2"/>
            <a:r>
              <a:rPr lang="en-US" sz="1600" dirty="0"/>
              <a:t>Ownership of materials (Section 5.4)</a:t>
            </a:r>
          </a:p>
        </p:txBody>
      </p:sp>
      <p:sp>
        <p:nvSpPr>
          <p:cNvPr id="4" name="Rectangle 3"/>
          <p:cNvSpPr/>
          <p:nvPr/>
        </p:nvSpPr>
        <p:spPr>
          <a:xfrm>
            <a:off x="698090" y="2433711"/>
            <a:ext cx="9556955" cy="3563965"/>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215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055123" y="3015475"/>
            <a:ext cx="8961074" cy="2686931"/>
          </a:xfrm>
        </p:spPr>
        <p:txBody>
          <a:bodyPr>
            <a:normAutofit/>
          </a:bodyPr>
          <a:lstStyle/>
          <a:p>
            <a:pPr marL="0" indent="0">
              <a:buNone/>
            </a:pPr>
            <a:r>
              <a:rPr lang="en-US" sz="2000" dirty="0"/>
              <a:t>Please review all sections carefully:</a:t>
            </a:r>
          </a:p>
          <a:p>
            <a:r>
              <a:rPr lang="en-US" sz="2000" dirty="0">
                <a:latin typeface="Bahnschrift Light Condensed" panose="020B0502040204020203" pitchFamily="34" charset="0"/>
              </a:rPr>
              <a:t>Section 6: Data Security Requirements</a:t>
            </a:r>
          </a:p>
          <a:p>
            <a:r>
              <a:rPr lang="en-US" sz="2000" dirty="0">
                <a:latin typeface="Bahnschrift Light Condensed" panose="020B0502040204020203" pitchFamily="34" charset="0"/>
              </a:rPr>
              <a:t>Section 7: Modifications to the NJ Standard Terms and Conditions (SSTCs) and supplemental indemnification</a:t>
            </a:r>
          </a:p>
          <a:p>
            <a:r>
              <a:rPr lang="en-US" sz="2000" dirty="0">
                <a:latin typeface="Bahnschrift Light Condensed" panose="020B0502040204020203" pitchFamily="34" charset="0"/>
              </a:rPr>
              <a:t>Section 8: Evaluation criteria, clarifications, best and final offer</a:t>
            </a:r>
          </a:p>
          <a:p>
            <a:r>
              <a:rPr lang="en-US" sz="2000" dirty="0">
                <a:latin typeface="Bahnschrift Light Condensed" panose="020B0502040204020203" pitchFamily="34" charset="0"/>
              </a:rPr>
              <a:t>Section 9: Glossary (including Contract Specific Definitions)</a:t>
            </a:r>
          </a:p>
        </p:txBody>
      </p:sp>
      <p:sp>
        <p:nvSpPr>
          <p:cNvPr id="4" name="Rectangle 3"/>
          <p:cNvSpPr/>
          <p:nvPr/>
        </p:nvSpPr>
        <p:spPr>
          <a:xfrm>
            <a:off x="698090" y="2405575"/>
            <a:ext cx="8980482" cy="3906733"/>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2" presetClass="entr" presetSubtype="4" fill="hold" grpId="0"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633092" y="2405574"/>
            <a:ext cx="10452249" cy="3906733"/>
          </a:xfrm>
        </p:spPr>
        <p:txBody>
          <a:bodyPr>
            <a:normAutofit/>
          </a:bodyPr>
          <a:lstStyle/>
          <a:p>
            <a:r>
              <a:rPr lang="en-US" sz="2400" dirty="0">
                <a:latin typeface="Bahnschrift Light Condensed" panose="020B0502040204020203" pitchFamily="34" charset="0"/>
              </a:rPr>
              <a:t>Reminders</a:t>
            </a:r>
          </a:p>
          <a:p>
            <a:pPr lvl="1"/>
            <a:r>
              <a:rPr lang="en-US" sz="1800" dirty="0"/>
              <a:t>Review Bid Solicitation in its entirety and submit any questions prior to the deadline including exceptions. Updated documents will be posted in NJSTART and should be reviewed as posted.</a:t>
            </a:r>
          </a:p>
          <a:p>
            <a:pPr lvl="1"/>
            <a:r>
              <a:rPr lang="en-US" sz="1800"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sz="1800" dirty="0"/>
              <a:t>Price Sheet must be completed in its entirety with no lines added or removed, or additional language or fees referenced</a:t>
            </a:r>
          </a:p>
        </p:txBody>
      </p:sp>
      <p:sp>
        <p:nvSpPr>
          <p:cNvPr id="4" name="Rectangle 3"/>
          <p:cNvSpPr/>
          <p:nvPr/>
        </p:nvSpPr>
        <p:spPr>
          <a:xfrm>
            <a:off x="698090" y="2405575"/>
            <a:ext cx="10387252" cy="3906733"/>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380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 calcmode="lin" valueType="num">
                                      <p:cBhvr additive="base">
                                        <p:cTn id="2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54954" y="2603499"/>
            <a:ext cx="8825659" cy="3797299"/>
          </a:xfrm>
        </p:spPr>
        <p:txBody>
          <a:bodyPr>
            <a:normAutofit/>
          </a:bodyPr>
          <a:lstStyle/>
          <a:p>
            <a:r>
              <a:rPr lang="en-US" dirty="0"/>
              <a:t>Be sure to:</a:t>
            </a:r>
          </a:p>
          <a:p>
            <a:pPr lvl="1"/>
            <a:r>
              <a:rPr lang="en-US" dirty="0"/>
              <a:t>Complete all required price lines on the Price Sheet, or Quote may be deemed non-responsive. Indicate “no charge” if the cost is $0.  Do not leave any price lines blank. </a:t>
            </a:r>
          </a:p>
          <a:p>
            <a:pPr lvl="1"/>
            <a:r>
              <a:rPr lang="en-US" dirty="0"/>
              <a:t>Do not make formatting changes to the Price Sheet.  If the price line requires a dollar amount, don’t change it to a percentage, or vice versa.    If the price line includes 2 decimal places, don’t change the settings to allow 4 decimals.  </a:t>
            </a:r>
          </a:p>
          <a:p>
            <a:pPr lvl="1"/>
            <a:r>
              <a:rPr lang="en-US" dirty="0"/>
              <a:t>Confirm that you have completed all tabs on the Price Sheet.</a:t>
            </a:r>
          </a:p>
          <a:p>
            <a:pPr lvl="1"/>
            <a:r>
              <a:rPr lang="en-US" dirty="0"/>
              <a:t>Do not add additional language, assumptions, or fees on the Price Sheet. Do not add or remove any price lines.</a:t>
            </a:r>
          </a:p>
          <a:p>
            <a:pPr lvl="1"/>
            <a:r>
              <a:rPr lang="en-US" dirty="0"/>
              <a:t>Confirm you have completed the proper version of the Price Sheet; it may have been revised via Bid Amendment.</a:t>
            </a:r>
          </a:p>
          <a:p>
            <a:endParaRPr lang="en-US" dirty="0"/>
          </a:p>
          <a:p>
            <a:endParaRPr lang="en-US" dirty="0"/>
          </a:p>
        </p:txBody>
      </p:sp>
      <p:sp>
        <p:nvSpPr>
          <p:cNvPr id="4" name="Rectangle 3"/>
          <p:cNvSpPr/>
          <p:nvPr/>
        </p:nvSpPr>
        <p:spPr>
          <a:xfrm>
            <a:off x="698090" y="2475914"/>
            <a:ext cx="9556955" cy="3924885"/>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1493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2" presetClass="entr" presetSubtype="4"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1106" y="526237"/>
            <a:ext cx="9650162" cy="869006"/>
          </a:xfrm>
        </p:spPr>
        <p:txBody>
          <a:bodyPr/>
          <a:lstStyle/>
          <a:p>
            <a:r>
              <a:rPr lang="en-US" dirty="0"/>
              <a:t>PRICE SHEET</a:t>
            </a:r>
          </a:p>
        </p:txBody>
      </p:sp>
      <p:sp>
        <p:nvSpPr>
          <p:cNvPr id="6" name="TextBox 5"/>
          <p:cNvSpPr txBox="1"/>
          <p:nvPr/>
        </p:nvSpPr>
        <p:spPr>
          <a:xfrm>
            <a:off x="8707895" y="3322802"/>
            <a:ext cx="3009207" cy="1477328"/>
          </a:xfrm>
          <a:prstGeom prst="rect">
            <a:avLst/>
          </a:prstGeom>
          <a:noFill/>
        </p:spPr>
        <p:txBody>
          <a:bodyPr wrap="square" rtlCol="0">
            <a:spAutoFit/>
          </a:bodyPr>
          <a:lstStyle/>
          <a:p>
            <a:pPr algn="ctr"/>
            <a:r>
              <a:rPr lang="en-US" dirty="0"/>
              <a:t>Please submit all pricing according to the instructions in Bid Solicitation Section 3.26.</a:t>
            </a:r>
          </a:p>
          <a:p>
            <a:endParaRPr lang="en-US" dirty="0"/>
          </a:p>
        </p:txBody>
      </p:sp>
      <p:sp>
        <p:nvSpPr>
          <p:cNvPr id="8" name="TextBox 7"/>
          <p:cNvSpPr txBox="1"/>
          <p:nvPr/>
        </p:nvSpPr>
        <p:spPr>
          <a:xfrm>
            <a:off x="671106" y="6001787"/>
            <a:ext cx="7152735" cy="646331"/>
          </a:xfrm>
          <a:prstGeom prst="rect">
            <a:avLst/>
          </a:prstGeom>
          <a:noFill/>
        </p:spPr>
        <p:txBody>
          <a:bodyPr wrap="square" rtlCol="0">
            <a:spAutoFit/>
          </a:bodyPr>
          <a:lstStyle/>
          <a:p>
            <a:r>
              <a:rPr lang="en-US" dirty="0"/>
              <a:t>Bidders shall include pricing without assumptions, exceptions, or caveats or the Quote may be deemed non-responsive. </a:t>
            </a:r>
          </a:p>
        </p:txBody>
      </p:sp>
      <p:sp>
        <p:nvSpPr>
          <p:cNvPr id="7" name="Rectangle 6"/>
          <p:cNvSpPr/>
          <p:nvPr/>
        </p:nvSpPr>
        <p:spPr>
          <a:xfrm>
            <a:off x="8462357" y="2208929"/>
            <a:ext cx="3500284" cy="339212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427346" y="6001787"/>
            <a:ext cx="7678994" cy="646331"/>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671106" y="2343053"/>
            <a:ext cx="7449590" cy="3258005"/>
          </a:xfrm>
          <a:prstGeom prst="rect">
            <a:avLst/>
          </a:prstGeom>
        </p:spPr>
      </p:pic>
    </p:spTree>
    <p:extLst>
      <p:ext uri="{BB962C8B-B14F-4D97-AF65-F5344CB8AC3E}">
        <p14:creationId xmlns:p14="http://schemas.microsoft.com/office/powerpoint/2010/main" val="426507791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85000" lnSpcReduction="2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r>
              <a:rPr lang="en-US" dirty="0" smtClean="0"/>
              <a:t>.</a:t>
            </a:r>
          </a:p>
          <a:p>
            <a:pPr lvl="1"/>
            <a:r>
              <a:rPr lang="en-US" dirty="0" smtClean="0"/>
              <a:t>Vendor’s Quote is only valid for XX days. </a:t>
            </a:r>
            <a:endParaRPr lang="en-US" dirty="0"/>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
        <p:nvSpPr>
          <p:cNvPr id="4" name="Rectangle 3"/>
          <p:cNvSpPr/>
          <p:nvPr/>
        </p:nvSpPr>
        <p:spPr>
          <a:xfrm>
            <a:off x="757082" y="1504335"/>
            <a:ext cx="9556955" cy="4945625"/>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634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9" presetID="22" presetClass="entr" presetSubtype="4" fill="hold" grpId="0"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down)">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J Division of Purchase and Property - Internet Explorer">
            <a:hlinkClick r:id="rId3"/>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l="5374" t="12606" r="7675" b="3124"/>
          <a:stretch/>
        </p:blipFill>
        <p:spPr>
          <a:xfrm>
            <a:off x="795239" y="1705292"/>
            <a:ext cx="9488245" cy="5152708"/>
          </a:xfrm>
        </p:spPr>
      </p:pic>
    </p:spTree>
    <p:extLst>
      <p:ext uri="{BB962C8B-B14F-4D97-AF65-F5344CB8AC3E}">
        <p14:creationId xmlns:p14="http://schemas.microsoft.com/office/powerpoint/2010/main" val="2335896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8563" r="5662"/>
          <a:stretch/>
        </p:blipFill>
        <p:spPr>
          <a:xfrm>
            <a:off x="872536" y="1972599"/>
            <a:ext cx="9589434" cy="4885401"/>
          </a:xfrm>
          <a:prstGeom prst="rect">
            <a:avLst/>
          </a:prstGeom>
        </p:spPr>
      </p:pic>
    </p:spTree>
    <p:extLst>
      <p:ext uri="{BB962C8B-B14F-4D97-AF65-F5344CB8AC3E}">
        <p14:creationId xmlns:p14="http://schemas.microsoft.com/office/powerpoint/2010/main" val="415185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297" b="760"/>
          <a:stretch/>
        </p:blipFill>
        <p:spPr>
          <a:xfrm>
            <a:off x="850106" y="1728671"/>
            <a:ext cx="9724647" cy="4754880"/>
          </a:xfrm>
          <a:prstGeom prst="rect">
            <a:avLst/>
          </a:prstGeom>
        </p:spPr>
      </p:pic>
    </p:spTree>
    <p:extLst>
      <p:ext uri="{BB962C8B-B14F-4D97-AF65-F5344CB8AC3E}">
        <p14:creationId xmlns:p14="http://schemas.microsoft.com/office/powerpoint/2010/main" val="14504933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a:xfrm>
            <a:off x="1103312" y="2052918"/>
            <a:ext cx="6998469" cy="2646901"/>
          </a:xfrm>
        </p:spPr>
        <p:txBody>
          <a:bodyPr/>
          <a:lstStyle/>
          <a:p>
            <a:endParaRPr lang="en-US" dirty="0"/>
          </a:p>
          <a:p>
            <a:endParaRPr lang="en-US" dirty="0"/>
          </a:p>
          <a:p>
            <a:endParaRPr lang="en-US" dirty="0"/>
          </a:p>
        </p:txBody>
      </p:sp>
      <p:sp>
        <p:nvSpPr>
          <p:cNvPr id="4" name="Rectangle 3"/>
          <p:cNvSpPr/>
          <p:nvPr/>
        </p:nvSpPr>
        <p:spPr>
          <a:xfrm>
            <a:off x="510866" y="3436360"/>
            <a:ext cx="10326189" cy="1938992"/>
          </a:xfrm>
          <a:prstGeom prst="rect">
            <a:avLst/>
          </a:prstGeom>
        </p:spPr>
        <p:txBody>
          <a:bodyPr wrap="square">
            <a:spAutoFit/>
          </a:bodyPr>
          <a:lstStyle/>
          <a:p>
            <a:pPr algn="ctr"/>
            <a:r>
              <a:rPr lang="en-US" sz="4000" dirty="0"/>
              <a:t>Q&amp;A due by 2pm </a:t>
            </a:r>
            <a:r>
              <a:rPr lang="en-US" sz="4000" dirty="0" smtClean="0"/>
              <a:t>September 20, 2024</a:t>
            </a:r>
            <a:endParaRPr lang="en-US" sz="4000" dirty="0"/>
          </a:p>
          <a:p>
            <a:pPr algn="ctr"/>
            <a:endParaRPr lang="en-US" sz="4000" dirty="0"/>
          </a:p>
          <a:p>
            <a:pPr algn="ctr"/>
            <a:r>
              <a:rPr lang="en-US" sz="4000" dirty="0"/>
              <a:t>Quotes due by 2pm </a:t>
            </a:r>
            <a:r>
              <a:rPr lang="en-US" sz="4000" dirty="0" smtClean="0"/>
              <a:t>October 18,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14" ma:contentTypeDescription="Create a new document." ma:contentTypeScope="" ma:versionID="930ab74ab8651c2a4d0be08af3b7bfcf">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6c505daf7f6a6b2169d601079b43e399"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ystemTags" ma:index="20" nillable="true" ma:displayName="MediaServiceSystemTags" ma:hidden="true" ma:internalName="MediaServiceSystemTags" ma:readOnly="true">
      <xsd:simpleType>
        <xsd:restriction base="dms:Note"/>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18094a18-a7d8-454b-b082-261936820a3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5A2F48-4FD0-4E7C-B891-9A565DDF82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1482F8-3171-4521-BBBC-40E8A23177ED}">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979f866b-2144-4cd9-80a4-ef53f10f9aaf"/>
    <ds:schemaRef ds:uri="http://purl.org/dc/elements/1.1/"/>
    <ds:schemaRef ds:uri="http://schemas.microsoft.com/office/2006/metadata/properties"/>
    <ds:schemaRef ds:uri="18094a18-a7d8-454b-b082-261936820a36"/>
    <ds:schemaRef ds:uri="http://www.w3.org/XML/1998/namespace"/>
    <ds:schemaRef ds:uri="http://purl.org/dc/dcmitype/"/>
  </ds:schemaRefs>
</ds:datastoreItem>
</file>

<file path=customXml/itemProps3.xml><?xml version="1.0" encoding="utf-8"?>
<ds:datastoreItem xmlns:ds="http://schemas.openxmlformats.org/officeDocument/2006/customXml" ds:itemID="{F040A170-920B-465A-BD1A-6301FD70EA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Ion Boardroom</Template>
  <TotalTime>5080</TotalTime>
  <Words>1164</Words>
  <Application>Microsoft Office PowerPoint</Application>
  <PresentationFormat>Widescreen</PresentationFormat>
  <Paragraphs>131</Paragraphs>
  <Slides>18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Bahnschrift Light Condensed</vt:lpstr>
      <vt:lpstr>Calibri</vt:lpstr>
      <vt:lpstr>Century Gothic</vt:lpstr>
      <vt:lpstr>Wingdings</vt:lpstr>
      <vt:lpstr>Wingdings 3</vt:lpstr>
      <vt:lpstr>Ion Boardroom</vt:lpstr>
      <vt:lpstr>Optional Pre-Quote Conference  T2052 – Second Referral Debt Collection DORES-MVC Surcharges  Bid Solicitation #25DPP01076</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PRICE SHEET PITFALLS</vt:lpstr>
      <vt:lpstr>PRICE SHEET</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Amira McFarland</cp:lastModifiedBy>
  <cp:revision>349</cp:revision>
  <cp:lastPrinted>2020-02-11T14:28:14Z</cp:lastPrinted>
  <dcterms:created xsi:type="dcterms:W3CDTF">2020-01-31T19:31:42Z</dcterms:created>
  <dcterms:modified xsi:type="dcterms:W3CDTF">2024-08-28T18:38:15Z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ies>
</file>