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7" r:id="rId11"/>
    <p:sldId id="276" r:id="rId12"/>
    <p:sldId id="272" r:id="rId13"/>
    <p:sldId id="275" r:id="rId14"/>
    <p:sldId id="274" r:id="rId15"/>
    <p:sldId id="268" r:id="rId16"/>
    <p:sldId id="269" r:id="rId17"/>
    <p:sldId id="273"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0" d="100"/>
          <a:sy n="100" d="100"/>
        </p:scale>
        <p:origin x="478" y="7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10/31/2025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10/31/2025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3600" dirty="0"/>
              <a:t>T3093 - State Health Benefits Program and School Employees Health Benefits Program Plans – Medicare Advantage Plans</a:t>
            </a:r>
            <a:br>
              <a:rPr lang="en-US" sz="5400" dirty="0"/>
            </a:br>
            <a:r>
              <a:rPr lang="en-US" sz="3200" dirty="0"/>
              <a:t>25DPP01075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December 3, 2025</a:t>
            </a:r>
          </a:p>
          <a:p>
            <a:r>
              <a:rPr lang="en-US" sz="2800" dirty="0"/>
              <a:t>Quotes due by 2pm, January 7,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pPr lvl="0"/>
            <a:r>
              <a:rPr lang="en-US" dirty="0"/>
              <a:t>Exhibit 1- Audit File Layout </a:t>
            </a:r>
          </a:p>
          <a:p>
            <a:pPr lvl="0"/>
            <a:r>
              <a:rPr lang="en-US" dirty="0"/>
              <a:t>Exhibit 2A &amp; 2B- Current Medicare Member Census file and Current Med Supplemental Member Census File</a:t>
            </a:r>
          </a:p>
          <a:p>
            <a:pPr lvl="0"/>
            <a:r>
              <a:rPr lang="en-US" dirty="0"/>
              <a:t>Exhibit 3 -Eligibility File Layout (HIPAA 834)</a:t>
            </a:r>
          </a:p>
          <a:p>
            <a:pPr lvl="0"/>
            <a:r>
              <a:rPr lang="en-US" dirty="0"/>
              <a:t>Exhibit 4 -Employer File Layout </a:t>
            </a:r>
          </a:p>
          <a:p>
            <a:pPr lvl="0"/>
            <a:r>
              <a:rPr lang="en-US" dirty="0"/>
              <a:t>Exhibit 5 -Descriptions of Coverage Groups  </a:t>
            </a:r>
          </a:p>
          <a:p>
            <a:pPr lvl="0"/>
            <a:r>
              <a:rPr lang="en-US" dirty="0"/>
              <a:t>Exhibit 6 -Experience and Risk Score Data   </a:t>
            </a:r>
          </a:p>
          <a:p>
            <a:pPr lvl="0"/>
            <a:r>
              <a:rPr lang="en-US" dirty="0"/>
              <a:t>Exhibit 7 -Plan Design and Medicare Advantage Benefit Design Provisions</a:t>
            </a:r>
          </a:p>
          <a:p>
            <a:pPr marL="0" indent="0">
              <a:buNone/>
            </a:pPr>
            <a:endParaRPr lang="en-US" dirty="0"/>
          </a:p>
          <a:p>
            <a:pPr marL="457200" lvl="1" indent="0">
              <a:buNone/>
            </a:pPr>
            <a:endParaRPr lang="en-US" dirty="0"/>
          </a:p>
        </p:txBody>
      </p:sp>
    </p:spTree>
    <p:extLst>
      <p:ext uri="{BB962C8B-B14F-4D97-AF65-F5344CB8AC3E}">
        <p14:creationId xmlns:p14="http://schemas.microsoft.com/office/powerpoint/2010/main" val="533780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pPr lvl="0"/>
            <a:r>
              <a:rPr lang="en-US" dirty="0"/>
              <a:t>Attachment A1 - Provider Disruption Workbook Medicare Advantage</a:t>
            </a:r>
          </a:p>
          <a:p>
            <a:pPr lvl="0"/>
            <a:r>
              <a:rPr lang="en-US" dirty="0"/>
              <a:t>Attachment A2 - Provider Disruption Workbook Medicare Supplement</a:t>
            </a:r>
          </a:p>
          <a:p>
            <a:pPr lvl="0"/>
            <a:r>
              <a:rPr lang="en-US" dirty="0"/>
              <a:t>Attachment B - Performance Standards and Liquidated Damages</a:t>
            </a:r>
          </a:p>
          <a:p>
            <a:pPr lvl="0"/>
            <a:r>
              <a:rPr lang="en-US" dirty="0"/>
              <a:t>Attachment C -Centers for Medicare &amp; Medicaid Services (CMS) STAR rating for 2022-2026</a:t>
            </a:r>
          </a:p>
          <a:p>
            <a:pPr lvl="0"/>
            <a:r>
              <a:rPr lang="en-US" dirty="0"/>
              <a:t>Attachment D- PPO CMS ACCESS Match</a:t>
            </a:r>
          </a:p>
          <a:p>
            <a:pPr lvl="0"/>
            <a:r>
              <a:rPr lang="en-US" dirty="0"/>
              <a:t>Attachment E- Service Area Match</a:t>
            </a:r>
          </a:p>
          <a:p>
            <a:pPr lvl="0"/>
            <a:r>
              <a:rPr lang="en-US" dirty="0"/>
              <a:t>Attachment F- T3093 Confidentiality/Non-Disclosure Agreement </a:t>
            </a:r>
          </a:p>
          <a:p>
            <a:pPr lvl="0"/>
            <a:r>
              <a:rPr lang="en-US" dirty="0"/>
              <a:t>Attachment G - Standard Procurement Forms Packet</a:t>
            </a:r>
          </a:p>
          <a:p>
            <a:pPr lvl="0"/>
            <a:r>
              <a:rPr lang="en-US" dirty="0"/>
              <a:t>Attachment H – State-Supplied Price Sheet</a:t>
            </a:r>
          </a:p>
          <a:p>
            <a:pPr lvl="0"/>
            <a:r>
              <a:rPr lang="en-US" dirty="0"/>
              <a:t>Attachment I - State of New Jersey Standard Terms and Conditions (6/3/25)</a:t>
            </a:r>
          </a:p>
          <a:p>
            <a:r>
              <a:rPr lang="en-US" dirty="0"/>
              <a:t>Attachment J - State of New Jersey Third-Party Information Security Questionnaire</a:t>
            </a:r>
          </a:p>
          <a:p>
            <a:pPr lvl="0"/>
            <a:endParaRPr lang="en-US" dirty="0"/>
          </a:p>
        </p:txBody>
      </p:sp>
    </p:spTree>
    <p:extLst>
      <p:ext uri="{BB962C8B-B14F-4D97-AF65-F5344CB8AC3E}">
        <p14:creationId xmlns:p14="http://schemas.microsoft.com/office/powerpoint/2010/main" val="974056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a:solidFill>
                  <a:srgbClr val="FF0000"/>
                </a:solidFill>
              </a:rPr>
              <a:t>December 3, 2025</a:t>
            </a:r>
          </a:p>
          <a:p>
            <a:endParaRPr lang="en-US" sz="4000" dirty="0"/>
          </a:p>
          <a:p>
            <a:r>
              <a:rPr lang="en-US" sz="4000" dirty="0"/>
              <a:t>Quotes due by 2pm </a:t>
            </a:r>
            <a:r>
              <a:rPr lang="en-US" sz="4000" dirty="0">
                <a:solidFill>
                  <a:srgbClr val="FF0000"/>
                </a:solidFill>
              </a:rPr>
              <a:t>January 7,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E865A-0D6C-468F-AD69-D8CD94906944}">
  <ds:schemaRefs>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1288</TotalTime>
  <Words>1113</Words>
  <Application>Microsoft Office PowerPoint</Application>
  <PresentationFormat>Widescreen</PresentationFormat>
  <Paragraphs>80</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Century Gothic</vt:lpstr>
      <vt:lpstr>Wingdings 3</vt:lpstr>
      <vt:lpstr>Ion</vt:lpstr>
      <vt:lpstr>Optional Pre-Quote Conference T3093 - State Health Benefits Program and School Employees Health Benefits Program Plans – Medicare Advantage Plans 25DPP01075 </vt:lpstr>
      <vt:lpstr>WELCOME &amp; INTRODUCTIONS </vt:lpstr>
      <vt:lpstr>PURPOSE &amp; GENERAL INFORMATION</vt:lpstr>
      <vt:lpstr>BID SOLICITATION AT A GLANCE</vt:lpstr>
      <vt:lpstr>BID SOLICITATION AT A GLANCE</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68</cp:revision>
  <cp:lastPrinted>2020-02-11T14:28:14Z</cp:lastPrinted>
  <dcterms:created xsi:type="dcterms:W3CDTF">2020-01-31T19:31:42Z</dcterms:created>
  <dcterms:modified xsi:type="dcterms:W3CDTF">2025-10-31T18:10:40Z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