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4" r:id="rId12"/>
    <p:sldId id="268" r:id="rId13"/>
    <p:sldId id="269" r:id="rId14"/>
    <p:sldId id="273" r:id="rId15"/>
    <p:sldId id="275" r:id="rId16"/>
    <p:sldId id="276"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5" autoAdjust="0"/>
    <p:restoredTop sz="94660"/>
  </p:normalViewPr>
  <p:slideViewPr>
    <p:cSldViewPr snapToGrid="0">
      <p:cViewPr varScale="1">
        <p:scale>
          <a:sx n="114" d="100"/>
          <a:sy n="114" d="100"/>
        </p:scale>
        <p:origin x="300" y="12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11/14/2024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11/14/2024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11/14/2024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11/14/2024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11/14/2024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11/14/2024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11/14/2024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u="sng" dirty="0" smtClean="0"/>
              <a:t>Optional Pre-Quote Conference</a:t>
            </a:r>
            <a:r>
              <a:rPr lang="en-US" sz="5400" dirty="0" smtClean="0"/>
              <a:t/>
            </a:r>
            <a:br>
              <a:rPr lang="en-US" sz="5400" dirty="0" smtClean="0"/>
            </a:br>
            <a:r>
              <a:rPr lang="en-US" sz="3600" dirty="0" smtClean="0"/>
              <a:t>T0390 – Vehicle Washing and Cleaning Services</a:t>
            </a:r>
            <a:r>
              <a:rPr lang="en-US" sz="3600" dirty="0"/>
              <a:t/>
            </a:r>
            <a:br>
              <a:rPr lang="en-US" sz="3600" dirty="0"/>
            </a:br>
            <a:r>
              <a:rPr lang="en-US" sz="3600" dirty="0" smtClean="0"/>
              <a:t>25DPP01072</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November 9, 2024</a:t>
            </a:r>
          </a:p>
          <a:p>
            <a:r>
              <a:rPr lang="en-US" sz="2800" dirty="0" smtClean="0"/>
              <a:t>Quotes due by 2pm January 14,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a:t>Please mute your phone at all times unless speaking.</a:t>
            </a:r>
          </a:p>
          <a:p>
            <a:r>
              <a:rPr lang="en-US" dirty="0"/>
              <a:t>Please identify yourself and the firm you represent prior to asking a question.</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forms and 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requirements. Not applicable to this Bid Solicitation.</a:t>
            </a:r>
          </a:p>
          <a:p>
            <a:r>
              <a:rPr lang="en-US" dirty="0"/>
              <a:t>Section 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100011" y="0"/>
            <a:ext cx="11393489" cy="1400530"/>
          </a:xfrm>
        </p:spPr>
        <p:txBody>
          <a:bodyPr/>
          <a:lstStyle/>
          <a:p>
            <a:r>
              <a:rPr lang="en-US" sz="4000" dirty="0"/>
              <a:t>State-Supplied Price Sheet</a:t>
            </a:r>
            <a:r>
              <a:rPr lang="en-US" dirty="0"/>
              <a:t/>
            </a:r>
            <a:br>
              <a:rPr lang="en-US" dirty="0"/>
            </a:br>
            <a:r>
              <a:rPr lang="en-US" sz="1800" dirty="0" smtClean="0"/>
              <a:t>T0390 – Vehicle Washing and Cleaning Services</a:t>
            </a:r>
            <a:endParaRPr lang="en-US" sz="1800" dirty="0"/>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556156" y="1679940"/>
            <a:ext cx="10937344" cy="4947363"/>
          </a:xfrm>
        </p:spPr>
        <p:txBody>
          <a:bodyPr>
            <a:normAutofit fontScale="85000" lnSpcReduction="20000"/>
          </a:bodyPr>
          <a:lstStyle/>
          <a:p>
            <a:r>
              <a:rPr lang="en-US" dirty="0"/>
              <a:t>See Section </a:t>
            </a:r>
            <a:r>
              <a:rPr lang="en-US" dirty="0" smtClean="0"/>
              <a:t>3.19, </a:t>
            </a:r>
            <a:r>
              <a:rPr lang="en-US" i="1" dirty="0" smtClean="0"/>
              <a:t>State-Supplied Price </a:t>
            </a:r>
            <a:r>
              <a:rPr lang="en-US" i="1" dirty="0"/>
              <a:t>Sheet Instructions</a:t>
            </a:r>
            <a:r>
              <a:rPr lang="en-US" dirty="0"/>
              <a:t>, for </a:t>
            </a:r>
            <a:r>
              <a:rPr lang="en-US" dirty="0" smtClean="0"/>
              <a:t>directions.</a:t>
            </a:r>
          </a:p>
          <a:p>
            <a:r>
              <a:rPr lang="en-US" dirty="0" smtClean="0"/>
              <a:t>This Bid Solicitation is divided into two (2) service categories, Brick and Mortar Services and Mobile Services, with each represented by a separate State-Supplied Price Sheet. Bidders may submit pricing and be eligible for award of one (1) or both State-Supplied Price Sheets.</a:t>
            </a:r>
          </a:p>
          <a:p>
            <a:r>
              <a:rPr lang="en-US" dirty="0" smtClean="0"/>
              <a:t>The Brick and Mortar Price Sheet contains sixteen (16) price lines, divided into three sections. Price Lines 1-3 are mandatory, and bidders </a:t>
            </a:r>
            <a:r>
              <a:rPr lang="en-US" b="1" dirty="0" smtClean="0"/>
              <a:t>must</a:t>
            </a:r>
            <a:r>
              <a:rPr lang="en-US" dirty="0" smtClean="0"/>
              <a:t> provide unit pricing for all three mandatory lines to be eligible for award. Failure to provide unit pricing for these three lines shall result in the Bidder being deemed non-responsive for the Brick and Mortar award for the respective county being bid upon.</a:t>
            </a:r>
          </a:p>
          <a:p>
            <a:pPr lvl="1"/>
            <a:r>
              <a:rPr lang="en-US" dirty="0" smtClean="0"/>
              <a:t>Bidders are not required to provide pricing for the optional Price Lines 4-16 in order to be eligible for award.  For these optional lines, bidders may bid on any single line, all of them, or any combination thereof. Bidders </a:t>
            </a:r>
            <a:r>
              <a:rPr lang="en-US" b="1" dirty="0" smtClean="0"/>
              <a:t>must </a:t>
            </a:r>
            <a:r>
              <a:rPr lang="en-US" dirty="0" smtClean="0"/>
              <a:t>provide unit pricing in order to be  eligible for award of each respective optional Price Line. </a:t>
            </a:r>
          </a:p>
          <a:p>
            <a:pPr lvl="1"/>
            <a:r>
              <a:rPr lang="en-US" dirty="0" smtClean="0"/>
              <a:t>The Bidder’s Brick and Mortar location must be located within the county being bid upon. A bidder may submit multiple Brick and Mortar State-Supplied Price Sheets if its Quote includes multiple locations. Bidders </a:t>
            </a:r>
            <a:r>
              <a:rPr lang="en-US" b="1" dirty="0" smtClean="0"/>
              <a:t>must</a:t>
            </a:r>
            <a:r>
              <a:rPr lang="en-US" dirty="0" smtClean="0"/>
              <a:t> provide the address of each location provided as part of its Quote. </a:t>
            </a:r>
          </a:p>
          <a:p>
            <a:r>
              <a:rPr lang="en-US" dirty="0"/>
              <a:t>The Mobile Price Sheet contains columns for each of the State’s twenty-one (21) counties. It is further divided into twelve (12) price </a:t>
            </a:r>
            <a:r>
              <a:rPr lang="en-US" dirty="0" smtClean="0"/>
              <a:t>lines. </a:t>
            </a:r>
            <a:r>
              <a:rPr lang="en-US" dirty="0"/>
              <a:t>Bidders must provide unit pricing for</a:t>
            </a:r>
            <a:r>
              <a:rPr lang="en-US" b="1" dirty="0"/>
              <a:t> ALL</a:t>
            </a:r>
            <a:r>
              <a:rPr lang="en-US" dirty="0"/>
              <a:t> price lines on the Mobile State-Supplied Price Sheet for the county or counties that it wishes to perform Mobile </a:t>
            </a:r>
            <a:r>
              <a:rPr lang="en-US" dirty="0" smtClean="0"/>
              <a:t>services in. </a:t>
            </a:r>
            <a:r>
              <a:rPr lang="en-US" dirty="0"/>
              <a:t>Failure to provide all unit pricing for price lines 1-12 shall result in the Bidder being deemed non-responsive for mobile services in that county. </a:t>
            </a:r>
          </a:p>
          <a:p>
            <a:endParaRPr lang="en-US" dirty="0" smtClean="0"/>
          </a:p>
          <a:p>
            <a:pPr lvl="1"/>
            <a:endParaRPr lang="en-US" dirty="0" smtClean="0"/>
          </a:p>
          <a:p>
            <a:pPr lvl="1"/>
            <a:endParaRPr lang="en-US" dirty="0" smtClean="0"/>
          </a:p>
          <a:p>
            <a:pPr lvl="1"/>
            <a:endParaRPr lang="en-US" dirty="0" smtClean="0"/>
          </a:p>
          <a:p>
            <a:pPr marL="0" indent="0">
              <a:buNone/>
            </a:pPr>
            <a:endParaRPr lang="en-US" dirty="0"/>
          </a:p>
          <a:p>
            <a:endParaRPr lang="en-US" dirty="0" smtClean="0"/>
          </a:p>
        </p:txBody>
      </p:sp>
    </p:spTree>
    <p:extLst>
      <p:ext uri="{BB962C8B-B14F-4D97-AF65-F5344CB8AC3E}">
        <p14:creationId xmlns:p14="http://schemas.microsoft.com/office/powerpoint/2010/main" val="15345409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915628" cy="1400530"/>
          </a:xfrm>
        </p:spPr>
        <p:txBody>
          <a:bodyPr/>
          <a:lstStyle/>
          <a:p>
            <a:r>
              <a:rPr lang="en-US" sz="4400" dirty="0"/>
              <a:t>State-Supplied Price </a:t>
            </a:r>
            <a:r>
              <a:rPr lang="en-US" sz="4400" dirty="0" smtClean="0"/>
              <a:t>Sheet (</a:t>
            </a:r>
            <a:r>
              <a:rPr lang="en-US" sz="4400" dirty="0" err="1"/>
              <a:t>C</a:t>
            </a:r>
            <a:r>
              <a:rPr lang="en-US" sz="4400" dirty="0" err="1" smtClean="0"/>
              <a:t>on’t</a:t>
            </a:r>
            <a:r>
              <a:rPr lang="en-US" sz="4400" dirty="0" smtClean="0"/>
              <a:t>)</a:t>
            </a:r>
            <a:endParaRPr lang="en-US" dirty="0"/>
          </a:p>
        </p:txBody>
      </p:sp>
      <p:sp>
        <p:nvSpPr>
          <p:cNvPr id="5" name="TextBox 4"/>
          <p:cNvSpPr txBox="1"/>
          <p:nvPr/>
        </p:nvSpPr>
        <p:spPr>
          <a:xfrm>
            <a:off x="6908855" y="2401201"/>
            <a:ext cx="3187816" cy="369332"/>
          </a:xfrm>
          <a:prstGeom prst="rect">
            <a:avLst/>
          </a:prstGeom>
          <a:noFill/>
        </p:spPr>
        <p:txBody>
          <a:bodyPr wrap="square" rtlCol="0">
            <a:spAutoFit/>
          </a:bodyPr>
          <a:lstStyle/>
          <a:p>
            <a:pPr algn="ctr"/>
            <a:r>
              <a:rPr lang="en-US" dirty="0" smtClean="0"/>
              <a:t>Mobile Price Sheet</a:t>
            </a:r>
            <a:endParaRPr lang="en-US" dirty="0"/>
          </a:p>
        </p:txBody>
      </p:sp>
      <p:pic>
        <p:nvPicPr>
          <p:cNvPr id="6" name="Picture 5"/>
          <p:cNvPicPr>
            <a:picLocks noChangeAspect="1"/>
          </p:cNvPicPr>
          <p:nvPr/>
        </p:nvPicPr>
        <p:blipFill>
          <a:blip r:embed="rId2"/>
          <a:stretch>
            <a:fillRect/>
          </a:stretch>
        </p:blipFill>
        <p:spPr>
          <a:xfrm>
            <a:off x="278561" y="3014627"/>
            <a:ext cx="4621507" cy="3419729"/>
          </a:xfrm>
          <a:prstGeom prst="rect">
            <a:avLst/>
          </a:prstGeom>
        </p:spPr>
      </p:pic>
      <p:pic>
        <p:nvPicPr>
          <p:cNvPr id="7" name="Picture 6"/>
          <p:cNvPicPr>
            <a:picLocks noChangeAspect="1"/>
          </p:cNvPicPr>
          <p:nvPr/>
        </p:nvPicPr>
        <p:blipFill>
          <a:blip r:embed="rId3"/>
          <a:stretch>
            <a:fillRect/>
          </a:stretch>
        </p:blipFill>
        <p:spPr>
          <a:xfrm>
            <a:off x="5114163" y="3014627"/>
            <a:ext cx="6777201" cy="3419729"/>
          </a:xfrm>
          <a:prstGeom prst="rect">
            <a:avLst/>
          </a:prstGeom>
        </p:spPr>
      </p:pic>
      <p:sp>
        <p:nvSpPr>
          <p:cNvPr id="8" name="TextBox 7"/>
          <p:cNvSpPr txBox="1"/>
          <p:nvPr/>
        </p:nvSpPr>
        <p:spPr>
          <a:xfrm>
            <a:off x="922030" y="2401201"/>
            <a:ext cx="3334567" cy="369332"/>
          </a:xfrm>
          <a:prstGeom prst="rect">
            <a:avLst/>
          </a:prstGeom>
          <a:noFill/>
        </p:spPr>
        <p:txBody>
          <a:bodyPr wrap="none" rtlCol="0">
            <a:spAutoFit/>
          </a:bodyPr>
          <a:lstStyle/>
          <a:p>
            <a:r>
              <a:rPr lang="en-US" dirty="0" smtClean="0"/>
              <a:t>Brick and Mortar Price Sheet</a:t>
            </a:r>
            <a:endParaRPr lang="en-US" dirty="0"/>
          </a:p>
        </p:txBody>
      </p:sp>
    </p:spTree>
    <p:extLst>
      <p:ext uri="{BB962C8B-B14F-4D97-AF65-F5344CB8AC3E}">
        <p14:creationId xmlns:p14="http://schemas.microsoft.com/office/powerpoint/2010/main" val="32447981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506994" y="1458104"/>
            <a:ext cx="11307778" cy="2554545"/>
          </a:xfrm>
          <a:prstGeom prst="rect">
            <a:avLst/>
          </a:prstGeom>
        </p:spPr>
        <p:txBody>
          <a:bodyPr wrap="square">
            <a:spAutoFit/>
          </a:bodyPr>
          <a:lstStyle/>
          <a:p>
            <a:endParaRPr lang="en-US" sz="4000" dirty="0" smtClean="0"/>
          </a:p>
          <a:p>
            <a:r>
              <a:rPr lang="en-US" sz="4000" dirty="0" smtClean="0"/>
              <a:t>Q&amp;A </a:t>
            </a:r>
            <a:r>
              <a:rPr lang="en-US" sz="4000" dirty="0"/>
              <a:t>due by 2pm </a:t>
            </a:r>
            <a:r>
              <a:rPr lang="en-US" sz="4000" dirty="0" smtClean="0"/>
              <a:t>December 10, 2024</a:t>
            </a:r>
          </a:p>
          <a:p>
            <a:endParaRPr lang="en-US" sz="4000" dirty="0"/>
          </a:p>
          <a:p>
            <a:r>
              <a:rPr lang="en-US" sz="4000" dirty="0"/>
              <a:t>Quotes due by 2pm </a:t>
            </a:r>
            <a:r>
              <a:rPr lang="en-US" sz="4000" dirty="0" smtClean="0"/>
              <a:t>January 22,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12E865A-0D6C-468F-AD69-D8CD9490694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microsoft.com/sharepoint/v3"/>
    <ds:schemaRef ds:uri="d4e5d782-6a70-4577-82ee-b2c87f6aa0d2"/>
    <ds:schemaRef ds:uri="4a2393ed-911e-4c9b-9d18-84f1fe0b670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1010</TotalTime>
  <Words>1094</Words>
  <Application>Microsoft Office PowerPoint</Application>
  <PresentationFormat>Widescreen</PresentationFormat>
  <Paragraphs>65</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Wingdings 3</vt:lpstr>
      <vt:lpstr>Ion</vt:lpstr>
      <vt:lpstr>Optional Pre-Quote Conference T0390 – Vehicle Washing and Cleaning Services 25DPP01072</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State-Supplied Price Sheet T0390 – Vehicle Washing and Cleaning Services</vt:lpstr>
      <vt:lpstr>State-Supplied Price Sheet (Con’t)</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Gaccione, Tanner [TREAS]</cp:lastModifiedBy>
  <cp:revision>65</cp:revision>
  <cp:lastPrinted>2020-02-11T14:28:14Z</cp:lastPrinted>
  <dcterms:created xsi:type="dcterms:W3CDTF">2020-01-31T19:31:42Z</dcterms:created>
  <dcterms:modified xsi:type="dcterms:W3CDTF">2024-11-14T14:47:55Z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