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7" r:id="rId7"/>
    <p:sldId id="272" r:id="rId8"/>
    <p:sldId id="274" r:id="rId9"/>
    <p:sldId id="268" r:id="rId10"/>
    <p:sldId id="269" r:id="rId11"/>
    <p:sldId id="273" r:id="rId12"/>
    <p:sldId id="278" r:id="rId1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08FBE"/>
    <a:srgbClr val="3D7DB1"/>
    <a:srgbClr val="3E8DB0"/>
    <a:srgbClr val="4091AE"/>
    <a:srgbClr val="4875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2" d="100"/>
          <a:sy n="72" d="100"/>
        </p:scale>
        <p:origin x="86" y="163"/>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9/19/2024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9/19/2024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9/19/2024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9/19/2024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9/19/2024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9/19/2024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9/19/2024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9/19/2024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9/19/2024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9/19/2024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9/19/2024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9/19/2024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9/19/2024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9/19/2024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9/19/2024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50605" y="616688"/>
            <a:ext cx="10207255" cy="3703493"/>
          </a:xfrm>
        </p:spPr>
        <p:txBody>
          <a:bodyPr/>
          <a:lstStyle/>
          <a:p>
            <a:r>
              <a:rPr lang="en-US" sz="4400" dirty="0"/>
              <a:t>Optional Pre-Quote Conference</a:t>
            </a:r>
            <a:br>
              <a:rPr lang="en-US" sz="4400" dirty="0"/>
            </a:br>
            <a:r>
              <a:rPr lang="en-US" sz="4400" dirty="0" smtClean="0"/>
              <a:t>T2709 Wastewater Treatment Plant Operator – Greystone Park Psychiatric Hospital</a:t>
            </a:r>
            <a:r>
              <a:rPr lang="en-US" sz="4400" dirty="0"/>
              <a:t/>
            </a:r>
            <a:br>
              <a:rPr lang="en-US" sz="4400" dirty="0"/>
            </a:br>
            <a:r>
              <a:rPr lang="en-US" sz="4400" dirty="0" smtClean="0"/>
              <a:t>25DPP01071</a:t>
            </a:r>
            <a:endParaRPr lang="en-US" sz="4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a:t>
            </a:r>
            <a:r>
              <a:rPr lang="en-US" sz="2800" dirty="0" smtClean="0"/>
              <a:t>October 16, </a:t>
            </a:r>
            <a:r>
              <a:rPr lang="en-US" sz="2800" dirty="0" smtClean="0"/>
              <a:t>2024</a:t>
            </a:r>
            <a:endParaRPr lang="en-US" sz="2800" dirty="0"/>
          </a:p>
          <a:p>
            <a:r>
              <a:rPr lang="en-US" sz="2800" dirty="0"/>
              <a:t>Quotes due by 2pm </a:t>
            </a:r>
            <a:r>
              <a:rPr lang="en-US" sz="2800" dirty="0" smtClean="0"/>
              <a:t>November </a:t>
            </a:r>
            <a:r>
              <a:rPr lang="en-US" sz="2800" dirty="0"/>
              <a:t>6</a:t>
            </a:r>
            <a:r>
              <a:rPr lang="en-US" sz="2800" dirty="0" smtClean="0"/>
              <a:t>, </a:t>
            </a:r>
            <a:r>
              <a:rPr lang="en-US" sz="2800" dirty="0" smtClean="0"/>
              <a:t>2024</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a:xfrm>
            <a:off x="1103312" y="2052919"/>
            <a:ext cx="9302329" cy="3850170"/>
          </a:xfrm>
        </p:spPr>
        <p:txBody>
          <a:bodyPr>
            <a:normAutofit/>
          </a:bodyPr>
          <a:lstStyle/>
          <a:p>
            <a:r>
              <a:rPr lang="en-US" dirty="0" smtClean="0"/>
              <a:t>Please </a:t>
            </a:r>
            <a:r>
              <a:rPr lang="en-US" dirty="0"/>
              <a:t>mute your phone at all times unless speaking.</a:t>
            </a:r>
          </a:p>
          <a:p>
            <a:r>
              <a:rPr lang="en-US" dirty="0"/>
              <a:t>Please identify yourself and the firm you represent prior to asking a question.</a:t>
            </a:r>
          </a:p>
          <a:p>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only address procedural questions regarding the Bid Solicitation and Quote submission requirements. </a:t>
            </a:r>
          </a:p>
          <a:p>
            <a:r>
              <a:rPr lang="en-US" dirty="0"/>
              <a:t>No questions relating to the Scope of Work or the services or products required in the Bid Solicitation will be addressed. Vendors must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Cover page: Submission dates and set-aside requirements</a:t>
            </a:r>
          </a:p>
          <a:p>
            <a:r>
              <a:rPr lang="en-US" dirty="0"/>
              <a:t>Section 1: Purpose and intent, background</a:t>
            </a:r>
          </a:p>
          <a:p>
            <a:r>
              <a:rPr lang="en-US" dirty="0"/>
              <a:t>Section 2: Pre-quote Submission information, Q&amp;A and exceptions to the State Standard Terms and Conditions, Bid Amendments</a:t>
            </a:r>
          </a:p>
          <a:p>
            <a:r>
              <a:rPr lang="en-US" dirty="0"/>
              <a:t>Section 3: Quote submission requirements including forms, Public Works Contractor Registration, and State Price Sheet Instructions</a:t>
            </a:r>
          </a:p>
          <a:p>
            <a:r>
              <a:rPr lang="en-US" dirty="0"/>
              <a:t>Section 4: Scope of Work – Requirements of the Contractor</a:t>
            </a:r>
          </a:p>
          <a:p>
            <a:r>
              <a:rPr lang="en-US" dirty="0"/>
              <a:t>Section 5: General Contract Terms, Extension Option, Transition, ownership of material, and substitution of staff</a:t>
            </a:r>
          </a:p>
          <a:p>
            <a:r>
              <a:rPr lang="en-US" dirty="0"/>
              <a:t>Section 6: Data security requirements. </a:t>
            </a:r>
            <a:endParaRPr lang="en-US" dirty="0" smtClean="0"/>
          </a:p>
          <a:p>
            <a:r>
              <a:rPr lang="en-US" dirty="0" smtClean="0"/>
              <a:t>Section </a:t>
            </a:r>
            <a:r>
              <a:rPr lang="en-US" dirty="0"/>
              <a:t>7: Modifications to the State Standard Terms and Conditions</a:t>
            </a:r>
          </a:p>
          <a:p>
            <a:r>
              <a:rPr lang="en-US" dirty="0"/>
              <a:t>Section 8: Evaluation criteria, clarifications, best and final offers</a:t>
            </a:r>
          </a:p>
          <a:p>
            <a:r>
              <a:rPr lang="en-US" dirty="0"/>
              <a:t>Section 9: Glossary</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728722"/>
            <a:ext cx="8946541" cy="4195481"/>
          </a:xfrm>
        </p:spPr>
        <p:txBody>
          <a:bodyPr>
            <a:normAutofit/>
          </a:bodyPr>
          <a:lstStyle/>
          <a:p>
            <a:pPr marL="0" indent="0">
              <a:buNone/>
            </a:pPr>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a:t>
            </a:r>
            <a:r>
              <a:rPr lang="en-US" dirty="0" smtClean="0"/>
              <a:t>as specified/directed in the Bid Solicitation.</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anim calcmode="lin" valueType="num">
                                      <p:cBhvr>
                                        <p:cTn id="1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3" end="3"/>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anim calcmode="lin" valueType="num">
                                      <p:cBhvr>
                                        <p:cTn id="2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6198E-8012-48B3-97E2-AAB992A9B05F}"/>
              </a:ext>
            </a:extLst>
          </p:cNvPr>
          <p:cNvSpPr>
            <a:spLocks noGrp="1"/>
          </p:cNvSpPr>
          <p:nvPr>
            <p:ph type="title"/>
          </p:nvPr>
        </p:nvSpPr>
        <p:spPr>
          <a:xfrm>
            <a:off x="211975" y="81158"/>
            <a:ext cx="9404723" cy="1400530"/>
          </a:xfrm>
        </p:spPr>
        <p:txBody>
          <a:bodyPr/>
          <a:lstStyle/>
          <a:p>
            <a:r>
              <a:rPr lang="en-US" dirty="0"/>
              <a:t>State-Supplied Price Sheet</a:t>
            </a:r>
            <a:br>
              <a:rPr lang="en-US" dirty="0"/>
            </a:b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40768284"/>
              </p:ext>
            </p:extLst>
          </p:nvPr>
        </p:nvGraphicFramePr>
        <p:xfrm>
          <a:off x="211975" y="882501"/>
          <a:ext cx="11132964" cy="2817627"/>
        </p:xfrm>
        <a:graphic>
          <a:graphicData uri="http://schemas.openxmlformats.org/drawingml/2006/table">
            <a:tbl>
              <a:tblPr firstRow="1" firstCol="1" bandRow="1"/>
              <a:tblGrid>
                <a:gridCol w="1586921">
                  <a:extLst>
                    <a:ext uri="{9D8B030D-6E8A-4147-A177-3AD203B41FA5}">
                      <a16:colId xmlns:a16="http://schemas.microsoft.com/office/drawing/2014/main" val="245552287"/>
                    </a:ext>
                  </a:extLst>
                </a:gridCol>
                <a:gridCol w="9546043">
                  <a:extLst>
                    <a:ext uri="{9D8B030D-6E8A-4147-A177-3AD203B41FA5}">
                      <a16:colId xmlns:a16="http://schemas.microsoft.com/office/drawing/2014/main" val="1841883504"/>
                    </a:ext>
                  </a:extLst>
                </a:gridCol>
              </a:tblGrid>
              <a:tr h="350731">
                <a:tc>
                  <a:txBody>
                    <a:bodyPr/>
                    <a:lstStyle/>
                    <a:p>
                      <a:pPr marL="0" marR="0" algn="ctr">
                        <a:lnSpc>
                          <a:spcPct val="107000"/>
                        </a:lnSpc>
                        <a:spcBef>
                          <a:spcPts val="0"/>
                        </a:spcBef>
                        <a:spcAft>
                          <a:spcPts val="0"/>
                        </a:spcAft>
                      </a:pPr>
                      <a:r>
                        <a:rPr lang="en-US" sz="1600" b="1">
                          <a:effectLst/>
                          <a:latin typeface="Times New Roman" panose="02020603050405020304" pitchFamily="18" charset="0"/>
                          <a:ea typeface="Times New Roman" panose="02020603050405020304" pitchFamily="18" charset="0"/>
                          <a:cs typeface="Times New Roman" panose="02020603050405020304" pitchFamily="18" charset="0"/>
                        </a:rPr>
                        <a:t>Price Lines</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Descriptions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8918935"/>
                  </a:ext>
                </a:extLst>
              </a:tr>
              <a:tr h="308362">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Waste Water Treatment Plant Operator</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99085576"/>
                  </a:ext>
                </a:extLst>
              </a:tr>
              <a:tr h="308362">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Emergency Repairs and/or Maintenance exceeding $250.00 - Overtime</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87343518"/>
                  </a:ext>
                </a:extLst>
              </a:tr>
              <a:tr h="308362">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Emergency Repairs and/or Maintenance exceeding $250.00 – Premium Time</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85728632"/>
                  </a:ext>
                </a:extLst>
              </a:tr>
              <a:tr h="308362">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Special Projects/Repairs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39629634"/>
                  </a:ext>
                </a:extLst>
              </a:tr>
              <a:tr h="308362">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Permits/Certifications/License – (Reimbursement Line)</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33246518"/>
                  </a:ext>
                </a:extLst>
              </a:tr>
              <a:tr h="308362">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6</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Laboratory Services – (Reimbursement Line)</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46927438"/>
                  </a:ext>
                </a:extLst>
              </a:tr>
              <a:tr h="308362">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7</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Chemicals – (Reimbursement Line)</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38583850"/>
                  </a:ext>
                </a:extLst>
              </a:tr>
              <a:tr h="308362">
                <a:tc>
                  <a:txBody>
                    <a:bodyPr/>
                    <a:lstStyle/>
                    <a:p>
                      <a:pPr marL="0" marR="0" algn="ctr">
                        <a:lnSpc>
                          <a:spcPct val="107000"/>
                        </a:lnSpc>
                        <a:spcBef>
                          <a:spcPts val="0"/>
                        </a:spcBef>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Equipment and Part Replacement – (Reimbursement Line)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90490799"/>
                  </a:ext>
                </a:extLst>
              </a:tr>
            </a:tbl>
          </a:graphicData>
        </a:graphic>
      </p:graphicFrame>
      <p:sp>
        <p:nvSpPr>
          <p:cNvPr id="5" name="Rectangle 4"/>
          <p:cNvSpPr/>
          <p:nvPr/>
        </p:nvSpPr>
        <p:spPr>
          <a:xfrm>
            <a:off x="84385" y="3785190"/>
            <a:ext cx="11728387" cy="2869760"/>
          </a:xfrm>
          <a:prstGeom prst="rect">
            <a:avLst/>
          </a:prstGeom>
        </p:spPr>
        <p:txBody>
          <a:bodyPr wrap="square">
            <a:spAutoFit/>
          </a:bodyPr>
          <a:lstStyle/>
          <a:p>
            <a:pPr algn="just">
              <a:lnSpc>
                <a:spcPct val="107000"/>
              </a:lnSpc>
            </a:pPr>
            <a:r>
              <a:rPr lang="en-US" sz="1600" dirty="0">
                <a:latin typeface="Calibri" panose="020F0502020204030204" pitchFamily="34" charset="0"/>
                <a:ea typeface="Calibri" panose="020F0502020204030204" pitchFamily="34" charset="0"/>
                <a:cs typeface="Times New Roman" panose="02020603050405020304" pitchFamily="18" charset="0"/>
              </a:rPr>
              <a:t>Bidders must bid on price lines (1 – 3, Years 1 – 3) to be considered for award. Failure to submit pricing on price lines (1 – 3, Years 1 – 3) will result in the Bidder’s Quote being deemed nonresponsive.  </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pPr>
            <a:r>
              <a:rPr lang="en-US" sz="1600" dirty="0">
                <a:latin typeface="Calibri" panose="020F0502020204030204" pitchFamily="34" charset="0"/>
                <a:ea typeface="Times New Roman" panose="02020603050405020304" pitchFamily="18" charset="0"/>
                <a:cs typeface="Calibri" panose="020F0502020204030204" pitchFamily="34" charset="0"/>
              </a:rPr>
              <a:t> </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US" sz="1600" b="1" u="sng" dirty="0">
                <a:latin typeface="Calibri" panose="020F0502020204030204" pitchFamily="34" charset="0"/>
                <a:ea typeface="Times New Roman" panose="02020603050405020304" pitchFamily="18" charset="0"/>
                <a:cs typeface="Times New Roman" panose="02020603050405020304" pitchFamily="18" charset="0"/>
              </a:rPr>
              <a:t>Step 1</a:t>
            </a:r>
            <a:r>
              <a:rPr lang="en-US" sz="1600" dirty="0">
                <a:latin typeface="Calibri" panose="020F0502020204030204" pitchFamily="34" charset="0"/>
                <a:ea typeface="Times New Roman" panose="02020603050405020304" pitchFamily="18" charset="0"/>
                <a:cs typeface="Times New Roman" panose="02020603050405020304" pitchFamily="18" charset="0"/>
              </a:rPr>
              <a:t> – The Bidder should enter the Bidder’s name in the field titled “Bidder Name:” located at the top of the State Supplied Price Sheet.</a:t>
            </a:r>
            <a:endParaRPr lang="en-US" sz="2000" dirty="0">
              <a:latin typeface="Arial" panose="020B0604020202020204" pitchFamily="34" charset="0"/>
              <a:ea typeface="Times New Roman" panose="02020603050405020304" pitchFamily="18" charset="0"/>
              <a:cs typeface="Times New Roman" panose="02020603050405020304" pitchFamily="18" charset="0"/>
            </a:endParaRPr>
          </a:p>
          <a:p>
            <a:pPr marL="457200" marR="0" indent="-228600" algn="just">
              <a:spcBef>
                <a:spcPts val="0"/>
              </a:spcBef>
              <a:spcAft>
                <a:spcPts val="0"/>
              </a:spcAft>
            </a:pPr>
            <a:r>
              <a:rPr lang="en-US" sz="1600" dirty="0">
                <a:latin typeface="Calibri" panose="020F0502020204030204" pitchFamily="34" charset="0"/>
                <a:ea typeface="Times New Roman" panose="02020603050405020304" pitchFamily="18" charset="0"/>
                <a:cs typeface="Times New Roman" panose="02020603050405020304" pitchFamily="18" charset="0"/>
              </a:rPr>
              <a:t> </a:t>
            </a:r>
            <a:endParaRPr lang="en-US" sz="2000" dirty="0">
              <a:latin typeface="Arial" panose="020B0604020202020204" pitchFamily="34" charset="0"/>
              <a:ea typeface="Times New Roman" panose="02020603050405020304" pitchFamily="18" charset="0"/>
              <a:cs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US" sz="1600" b="1" u="sng" dirty="0">
                <a:latin typeface="Calibri" panose="020F0502020204030204" pitchFamily="34" charset="0"/>
                <a:ea typeface="Times New Roman" panose="02020603050405020304" pitchFamily="18" charset="0"/>
                <a:cs typeface="Times New Roman" panose="02020603050405020304" pitchFamily="18" charset="0"/>
              </a:rPr>
              <a:t>Step 2 –</a:t>
            </a:r>
            <a:r>
              <a:rPr lang="en-US" sz="1600" dirty="0">
                <a:latin typeface="Calibri" panose="020F0502020204030204" pitchFamily="34" charset="0"/>
                <a:ea typeface="Times New Roman" panose="02020603050405020304" pitchFamily="18" charset="0"/>
                <a:cs typeface="Times New Roman" panose="02020603050405020304" pitchFamily="18" charset="0"/>
              </a:rPr>
              <a:t> For Price Lines 1, the Bidder shall insert a firm-fixed monthly rate, in US Dollars, for all three (3) years as indicated on the State Supplied Price Sheet. </a:t>
            </a:r>
            <a:endParaRPr lang="en-US" sz="2000" dirty="0">
              <a:latin typeface="Arial" panose="020B0604020202020204" pitchFamily="34" charset="0"/>
              <a:ea typeface="Times New Roman" panose="02020603050405020304" pitchFamily="18" charset="0"/>
              <a:cs typeface="Times New Roman" panose="02020603050405020304" pitchFamily="18" charset="0"/>
            </a:endParaRPr>
          </a:p>
          <a:p>
            <a:pPr marL="457200" marR="0" indent="-228600" algn="just">
              <a:lnSpc>
                <a:spcPct val="107000"/>
              </a:lnSpc>
              <a:spcBef>
                <a:spcPts val="0"/>
              </a:spcBef>
              <a:spcAft>
                <a:spcPts val="0"/>
              </a:spcAft>
            </a:pPr>
            <a:r>
              <a:rPr lang="en-US" sz="1600" dirty="0">
                <a:latin typeface="Calibri" panose="020F0502020204030204" pitchFamily="34" charset="0"/>
                <a:ea typeface="Calibri" panose="020F0502020204030204" pitchFamily="34" charset="0"/>
                <a:cs typeface="Calibri" panose="020F0502020204030204" pitchFamily="34" charset="0"/>
              </a:rPr>
              <a:t> </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US" sz="1600" b="1" u="sng" dirty="0">
                <a:latin typeface="Calibri" panose="020F0502020204030204" pitchFamily="34" charset="0"/>
                <a:ea typeface="Times New Roman" panose="02020603050405020304" pitchFamily="18" charset="0"/>
                <a:cs typeface="Times New Roman" panose="02020603050405020304" pitchFamily="18" charset="0"/>
              </a:rPr>
              <a:t>Step 3 –</a:t>
            </a:r>
            <a:r>
              <a:rPr lang="en-US" sz="1600" dirty="0">
                <a:latin typeface="Calibri" panose="020F0502020204030204" pitchFamily="34" charset="0"/>
                <a:ea typeface="Times New Roman" panose="02020603050405020304" pitchFamily="18" charset="0"/>
                <a:cs typeface="Times New Roman" panose="02020603050405020304" pitchFamily="18" charset="0"/>
              </a:rPr>
              <a:t> For Price Lines 2 and3, the Bidder should insert a firm-fixed hourly rate, in US Dollars, for all three (3) years as indicated on the State Supplied Price Sheet.</a:t>
            </a:r>
            <a:endParaRPr lang="en-US" sz="2000" dirty="0">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65129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a:p>
        </p:txBody>
      </p:sp>
      <p:pic>
        <p:nvPicPr>
          <p:cNvPr id="5" name="Picture 4"/>
          <p:cNvPicPr>
            <a:picLocks noChangeAspect="1"/>
          </p:cNvPicPr>
          <p:nvPr/>
        </p:nvPicPr>
        <p:blipFill>
          <a:blip r:embed="rId2"/>
          <a:stretch>
            <a:fillRect/>
          </a:stretch>
        </p:blipFill>
        <p:spPr>
          <a:xfrm>
            <a:off x="0" y="576535"/>
            <a:ext cx="12102860" cy="5802493"/>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Century Gothic" panose="020B0502020202020204"/>
                <a:ea typeface="+mn-ea"/>
                <a:cs typeface="+mn-cs"/>
              </a:rPr>
              <a:t>Q&amp;A due by 2pm </a:t>
            </a:r>
            <a:r>
              <a:rPr kumimoji="0" lang="en-US" sz="4000" b="0" i="0" u="none" strike="noStrike" kern="1200" cap="none" spc="0" normalizeH="0" baseline="0" noProof="0" dirty="0" smtClean="0">
                <a:ln>
                  <a:noFill/>
                </a:ln>
                <a:solidFill>
                  <a:prstClr val="white"/>
                </a:solidFill>
                <a:effectLst/>
                <a:uLnTx/>
                <a:uFillTx/>
                <a:latin typeface="Century Gothic" panose="020B0502020202020204"/>
                <a:ea typeface="+mn-ea"/>
                <a:cs typeface="+mn-cs"/>
              </a:rPr>
              <a:t>October 16, 2024</a:t>
            </a:r>
            <a:endParaRPr kumimoji="0" lang="en-US" sz="4000" b="0" i="0" u="none" strike="noStrike" kern="1200" cap="none" spc="0" normalizeH="0" baseline="0" noProof="0" dirty="0">
              <a:ln>
                <a:noFill/>
              </a:ln>
              <a:solidFill>
                <a:prstClr val="white"/>
              </a:solidFill>
              <a:effectLst/>
              <a:uLnTx/>
              <a:uFillTx/>
              <a:latin typeface="Century Gothic" panose="020B0502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white"/>
              </a:solidFill>
              <a:effectLst/>
              <a:uLnTx/>
              <a:uFillTx/>
              <a:latin typeface="Century Gothic" panose="020B0502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Century Gothic" panose="020B0502020202020204"/>
                <a:ea typeface="+mn-ea"/>
                <a:cs typeface="+mn-cs"/>
              </a:rPr>
              <a:t>Quotes due by 2pm </a:t>
            </a:r>
            <a:r>
              <a:rPr kumimoji="0" lang="en-US" sz="4000" b="0" i="0" u="none" strike="noStrike" kern="1200" cap="none" spc="0" normalizeH="0" baseline="0" noProof="0" dirty="0" smtClean="0">
                <a:ln>
                  <a:noFill/>
                </a:ln>
                <a:solidFill>
                  <a:prstClr val="white"/>
                </a:solidFill>
                <a:effectLst/>
                <a:uLnTx/>
                <a:uFillTx/>
                <a:latin typeface="Century Gothic" panose="020B0502020202020204"/>
                <a:ea typeface="+mn-ea"/>
                <a:cs typeface="+mn-cs"/>
              </a:rPr>
              <a:t>November </a:t>
            </a:r>
            <a:r>
              <a:rPr lang="en-US" sz="4000" dirty="0">
                <a:solidFill>
                  <a:prstClr val="white"/>
                </a:solidFill>
                <a:latin typeface="Century Gothic" panose="020B0502020202020204"/>
              </a:rPr>
              <a:t>6</a:t>
            </a:r>
            <a:r>
              <a:rPr kumimoji="0" lang="en-US" sz="4000" b="0" i="0" u="none" strike="noStrike" kern="1200" cap="none" spc="0" normalizeH="0" baseline="0" noProof="0" dirty="0" smtClean="0">
                <a:ln>
                  <a:noFill/>
                </a:ln>
                <a:solidFill>
                  <a:prstClr val="white"/>
                </a:solidFill>
                <a:effectLst/>
                <a:uLnTx/>
                <a:uFillTx/>
                <a:latin typeface="Century Gothic" panose="020B0502020202020204"/>
                <a:ea typeface="+mn-ea"/>
                <a:cs typeface="+mn-cs"/>
              </a:rPr>
              <a:t>, 2024</a:t>
            </a:r>
            <a:endParaRPr kumimoji="0" lang="en-US" sz="40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0838176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1615</TotalTime>
  <Words>924</Words>
  <Application>Microsoft Office PowerPoint</Application>
  <PresentationFormat>Widescreen</PresentationFormat>
  <Paragraphs>74</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Century Gothic</vt:lpstr>
      <vt:lpstr>Symbol</vt:lpstr>
      <vt:lpstr>Times New Roman</vt:lpstr>
      <vt:lpstr>Wingdings 3</vt:lpstr>
      <vt:lpstr>Ion</vt:lpstr>
      <vt:lpstr>Optional Pre-Quote Conference T2709 Wastewater Treatment Plant Operator – Greystone Park Psychiatric Hospital 25DPP01071</vt:lpstr>
      <vt:lpstr>WELCOME &amp; INTRODUCTIONS </vt:lpstr>
      <vt:lpstr>PURPOSE &amp; GENERAL INFORMATION</vt:lpstr>
      <vt:lpstr>BID SOLICITATION AT A GLANCE</vt:lpstr>
      <vt:lpstr>BID SOLICITATION AT A GLANCE</vt:lpstr>
      <vt:lpstr>State-Supplied Price Sheet </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Kimara Young</cp:lastModifiedBy>
  <cp:revision>158</cp:revision>
  <cp:lastPrinted>2020-02-11T14:28:14Z</cp:lastPrinted>
  <dcterms:created xsi:type="dcterms:W3CDTF">2020-01-31T19:31:42Z</dcterms:created>
  <dcterms:modified xsi:type="dcterms:W3CDTF">2024-09-19T14:55:02Z</dcterms:modified>
</cp:coreProperties>
</file>