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7" r:id="rId2"/>
    <p:sldId id="257" r:id="rId3"/>
    <p:sldId id="260" r:id="rId4"/>
    <p:sldId id="270" r:id="rId5"/>
    <p:sldId id="271" r:id="rId6"/>
    <p:sldId id="276" r:id="rId7"/>
    <p:sldId id="272" r:id="rId8"/>
    <p:sldId id="274" r:id="rId9"/>
    <p:sldId id="268" r:id="rId10"/>
    <p:sldId id="269" r:id="rId11"/>
    <p:sldId id="273" r:id="rId12"/>
    <p:sldId id="278"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0" autoAdjust="0"/>
    <p:restoredTop sz="94660"/>
  </p:normalViewPr>
  <p:slideViewPr>
    <p:cSldViewPr snapToGrid="0">
      <p:cViewPr varScale="1">
        <p:scale>
          <a:sx n="114" d="100"/>
          <a:sy n="114" d="100"/>
        </p:scale>
        <p:origin x="642"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8/19/2024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8/19/2024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8/19/2024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8/19/2024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4170" y="2189527"/>
            <a:ext cx="11037045" cy="3009434"/>
          </a:xfrm>
        </p:spPr>
        <p:txBody>
          <a:bodyPr/>
          <a:lstStyle/>
          <a:p>
            <a:r>
              <a:rPr lang="en-US" sz="5400" dirty="0" smtClean="0"/>
              <a:t/>
            </a:r>
            <a:br>
              <a:rPr lang="en-US" sz="5400" dirty="0" smtClean="0"/>
            </a:br>
            <a:r>
              <a:rPr lang="en-US" sz="5400" dirty="0"/>
              <a:t/>
            </a:r>
            <a:br>
              <a:rPr lang="en-US" sz="5400" dirty="0"/>
            </a:br>
            <a:r>
              <a:rPr lang="en-US" sz="5400" dirty="0" smtClean="0"/>
              <a:t>Optional Pre-Quote Conference</a:t>
            </a:r>
            <a:br>
              <a:rPr lang="en-US" sz="5400" dirty="0" smtClean="0"/>
            </a:br>
            <a:r>
              <a:rPr lang="en-US" sz="3600" dirty="0" smtClean="0"/>
              <a:t>Bid Solicitation #</a:t>
            </a:r>
            <a:r>
              <a:rPr lang="en-US" sz="3600" dirty="0" smtClean="0">
                <a:solidFill>
                  <a:schemeClr val="bg2">
                    <a:lumMod val="40000"/>
                    <a:lumOff val="60000"/>
                  </a:schemeClr>
                </a:solidFill>
              </a:rPr>
              <a:t>25DPP01070</a:t>
            </a:r>
            <a:r>
              <a:rPr lang="en-US" sz="3600" dirty="0" smtClean="0"/>
              <a:t/>
            </a:r>
            <a:br>
              <a:rPr lang="en-US" sz="3600" dirty="0" smtClean="0"/>
            </a:br>
            <a:r>
              <a:rPr lang="en-US" sz="3600" dirty="0" smtClean="0">
                <a:solidFill>
                  <a:srgbClr val="FFFF00"/>
                </a:solidFill>
              </a:rPr>
              <a:t>T1616-</a:t>
            </a:r>
            <a:r>
              <a:rPr lang="en-US" sz="5400" dirty="0" smtClean="0">
                <a:solidFill>
                  <a:srgbClr val="FFFF00"/>
                </a:solidFill>
              </a:rPr>
              <a:t> </a:t>
            </a:r>
            <a:r>
              <a:rPr lang="en-US" sz="3600" dirty="0" smtClean="0">
                <a:solidFill>
                  <a:srgbClr val="FFFF00"/>
                </a:solidFill>
              </a:rPr>
              <a:t>DATA ACCESS </a:t>
            </a:r>
            <a:r>
              <a:rPr lang="en-US" sz="3600" dirty="0" smtClean="0">
                <a:solidFill>
                  <a:srgbClr val="FFFF00"/>
                </a:solidFill>
              </a:rPr>
              <a:t>SERVICES: WEB-BASED INVESTIGATIVE AND LOCATOR DATA</a:t>
            </a:r>
            <a:r>
              <a:rPr lang="en-US" sz="5400" dirty="0"/>
              <a:t/>
            </a:r>
            <a:br>
              <a:rPr lang="en-US" sz="5400" dirty="0"/>
            </a:br>
            <a:endParaRPr lang="en-US" sz="5400" dirty="0"/>
          </a:p>
        </p:txBody>
      </p:sp>
      <p:sp>
        <p:nvSpPr>
          <p:cNvPr id="3" name="Subtitle 2"/>
          <p:cNvSpPr>
            <a:spLocks noGrp="1"/>
          </p:cNvSpPr>
          <p:nvPr>
            <p:ph type="subTitle" idx="1"/>
          </p:nvPr>
        </p:nvSpPr>
        <p:spPr>
          <a:xfrm>
            <a:off x="1247234" y="4693490"/>
            <a:ext cx="8825658" cy="1279388"/>
          </a:xfrm>
        </p:spPr>
        <p:txBody>
          <a:bodyPr>
            <a:normAutofit/>
          </a:bodyPr>
          <a:lstStyle/>
          <a:p>
            <a:r>
              <a:rPr lang="en-US" sz="2800" dirty="0" smtClean="0"/>
              <a:t>Q&amp;A due by 2pm, </a:t>
            </a:r>
            <a:r>
              <a:rPr lang="en-US" sz="2800" dirty="0" smtClean="0">
                <a:solidFill>
                  <a:srgbClr val="FFFF00"/>
                </a:solidFill>
              </a:rPr>
              <a:t>September 13, 2024</a:t>
            </a:r>
          </a:p>
          <a:p>
            <a:r>
              <a:rPr lang="en-US" sz="2800" dirty="0" smtClean="0"/>
              <a:t>Quotes due by 2pm, </a:t>
            </a:r>
            <a:r>
              <a:rPr lang="en-US" sz="2800" dirty="0" smtClean="0">
                <a:solidFill>
                  <a:srgbClr val="FFFF00"/>
                </a:solidFill>
              </a:rPr>
              <a:t>December 13, 2024</a:t>
            </a:r>
            <a:endParaRPr lang="en-US" sz="2800" dirty="0">
              <a:solidFill>
                <a:srgbClr val="FFFF00"/>
              </a:solidFill>
            </a:endParaRPr>
          </a:p>
        </p:txBody>
      </p:sp>
    </p:spTree>
    <p:extLst>
      <p:ext uri="{BB962C8B-B14F-4D97-AF65-F5344CB8AC3E}">
        <p14:creationId xmlns:p14="http://schemas.microsoft.com/office/powerpoint/2010/main" val="58026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pPr lvl="0"/>
            <a:r>
              <a:rPr lang="en-US" dirty="0" smtClean="0"/>
              <a:t>The </a:t>
            </a:r>
            <a:r>
              <a:rPr lang="en-US" dirty="0"/>
              <a:t>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720408"/>
            <a:ext cx="8946541" cy="4195481"/>
          </a:xfrm>
        </p:spPr>
        <p:txBody>
          <a:bodyPr>
            <a:normAutofit/>
          </a:bodyPr>
          <a:lstStyle/>
          <a:p>
            <a:r>
              <a:rPr lang="en-US" sz="2400" dirty="0"/>
              <a:t>Cover page: Submission dates and set-aside requirements</a:t>
            </a:r>
          </a:p>
          <a:p>
            <a:r>
              <a:rPr lang="en-US" sz="2400" dirty="0"/>
              <a:t>Section 1: </a:t>
            </a:r>
            <a:r>
              <a:rPr lang="en-US" sz="2400" dirty="0" smtClean="0"/>
              <a:t>Introduction and Summary of the Bid Solicitation</a:t>
            </a:r>
            <a:endParaRPr lang="en-US" sz="2400" dirty="0"/>
          </a:p>
          <a:p>
            <a:r>
              <a:rPr lang="en-US" sz="2400" dirty="0"/>
              <a:t>Section 2: </a:t>
            </a:r>
            <a:r>
              <a:rPr lang="en-US" sz="2400" dirty="0" smtClean="0"/>
              <a:t>Pre-Quote Submission Information (e-Q&amp;A, exceptions to the SSTC, bid amendments)</a:t>
            </a:r>
            <a:endParaRPr lang="en-US" sz="2400" dirty="0"/>
          </a:p>
          <a:p>
            <a:r>
              <a:rPr lang="en-US" sz="2400" dirty="0"/>
              <a:t>Section 3: Quote </a:t>
            </a:r>
            <a:r>
              <a:rPr lang="en-US" sz="2400" dirty="0" smtClean="0"/>
              <a:t>Submission Requirements (forms</a:t>
            </a:r>
            <a:r>
              <a:rPr lang="en-US" sz="2400" dirty="0"/>
              <a:t>, technical </a:t>
            </a:r>
            <a:r>
              <a:rPr lang="en-US" sz="2400" dirty="0" smtClean="0"/>
              <a:t>response, Price </a:t>
            </a:r>
            <a:r>
              <a:rPr lang="en-US" sz="2400" dirty="0"/>
              <a:t>S</a:t>
            </a:r>
            <a:r>
              <a:rPr lang="en-US" sz="2400" dirty="0" smtClean="0"/>
              <a:t>heet instructions) </a:t>
            </a:r>
          </a:p>
          <a:p>
            <a:r>
              <a:rPr lang="en-US" sz="2400" dirty="0" smtClean="0"/>
              <a:t>Section </a:t>
            </a:r>
            <a:r>
              <a:rPr lang="en-US" sz="2400" dirty="0"/>
              <a:t>4: Scope of </a:t>
            </a:r>
            <a:r>
              <a:rPr lang="en-US" sz="2400" dirty="0" smtClean="0"/>
              <a:t>Work</a:t>
            </a:r>
            <a:endParaRPr lang="en-US" sz="2400"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79610" y="2019668"/>
            <a:ext cx="10675823" cy="3624674"/>
          </a:xfrm>
        </p:spPr>
        <p:txBody>
          <a:bodyPr>
            <a:noAutofit/>
          </a:bodyPr>
          <a:lstStyle/>
          <a:p>
            <a:r>
              <a:rPr lang="en-US" sz="2400" dirty="0"/>
              <a:t>Section 5: General Contract Terms </a:t>
            </a:r>
          </a:p>
          <a:p>
            <a:r>
              <a:rPr lang="en-US" sz="2400" dirty="0"/>
              <a:t>Section 6:  Data Security Requirements – Contractor </a:t>
            </a:r>
            <a:r>
              <a:rPr lang="en-US" sz="2400" dirty="0" smtClean="0"/>
              <a:t>Responsibility</a:t>
            </a:r>
          </a:p>
          <a:p>
            <a:r>
              <a:rPr lang="en-US" sz="2400" dirty="0" smtClean="0"/>
              <a:t>Section 7: Modifications to the State of New Jersey Standard Terms and Conditions</a:t>
            </a:r>
            <a:endParaRPr lang="en-US" sz="2400" dirty="0"/>
          </a:p>
          <a:p>
            <a:r>
              <a:rPr lang="en-US" sz="2400" dirty="0"/>
              <a:t>Section </a:t>
            </a:r>
            <a:r>
              <a:rPr lang="en-US" sz="2400" dirty="0" smtClean="0"/>
              <a:t>8:  Quote Evaluation and Award</a:t>
            </a:r>
            <a:endParaRPr lang="en-US" sz="2400" dirty="0"/>
          </a:p>
          <a:p>
            <a:r>
              <a:rPr lang="en-US" sz="2400" dirty="0"/>
              <a:t>Section </a:t>
            </a:r>
            <a:r>
              <a:rPr lang="en-US" sz="2400" dirty="0" smtClean="0"/>
              <a:t>9: Glossary </a:t>
            </a:r>
          </a:p>
          <a:p>
            <a:r>
              <a:rPr lang="en-US" sz="2400" dirty="0" smtClean="0"/>
              <a:t>Attachment 1: State of New Jersey Standard Terms and Conditions</a:t>
            </a:r>
            <a:endParaRPr lang="en-US" sz="2400" dirty="0"/>
          </a:p>
          <a:p>
            <a:pPr marL="0" indent="0">
              <a:buNone/>
            </a:pPr>
            <a:endParaRPr lang="en-US" sz="2400" dirty="0"/>
          </a:p>
          <a:p>
            <a:pPr marL="457200" lvl="1" indent="0">
              <a:buNone/>
            </a:pPr>
            <a:endParaRPr lang="en-US" sz="20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Indicate “no charge” if the cost is $0.  Do not leave any price lines blank. </a:t>
            </a:r>
            <a:endParaRPr lang="en-US" sz="2000" dirty="0"/>
          </a:p>
          <a:p>
            <a:pPr lvl="1"/>
            <a:r>
              <a:rPr lang="en-US" sz="2000" dirty="0"/>
              <a:t>Submit 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a:t>
            </a:r>
            <a:r>
              <a:rPr lang="en-US" dirty="0" smtClean="0"/>
              <a:t>in the State Supplied Price pursuant to the State Price Sheet Instructions in </a:t>
            </a:r>
            <a:r>
              <a:rPr lang="en-US" dirty="0" smtClean="0">
                <a:solidFill>
                  <a:srgbClr val="FFFF00"/>
                </a:solidFill>
              </a:rPr>
              <a:t>Section </a:t>
            </a:r>
            <a:r>
              <a:rPr lang="en-US" dirty="0" smtClean="0">
                <a:solidFill>
                  <a:srgbClr val="FFFF00"/>
                </a:solidFill>
              </a:rPr>
              <a:t>3.28</a:t>
            </a:r>
            <a:r>
              <a:rPr lang="en-US" dirty="0" smtClean="0"/>
              <a:t>, </a:t>
            </a:r>
            <a:r>
              <a:rPr lang="en-US" dirty="0"/>
              <a:t>or Quote may be deemed non-responsive. Indicate “no charge” if the cost is $0.  Do not leave any price lines blank. </a:t>
            </a:r>
          </a:p>
          <a:p>
            <a:r>
              <a:rPr lang="en-US" dirty="0"/>
              <a:t>Do 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a:t>Confirm that you have completed all tabs </a:t>
            </a:r>
            <a:r>
              <a:rPr lang="en-US" dirty="0" smtClean="0"/>
              <a:t>in </a:t>
            </a:r>
            <a:r>
              <a:rPr lang="en-US" dirty="0"/>
              <a:t>the </a:t>
            </a:r>
            <a:r>
              <a:rPr lang="en-US" dirty="0" smtClean="0"/>
              <a:t>State Supplied Price Sheet.  This Price </a:t>
            </a:r>
            <a:r>
              <a:rPr lang="en-US" dirty="0"/>
              <a:t>S</a:t>
            </a:r>
            <a:r>
              <a:rPr lang="en-US" dirty="0" smtClean="0"/>
              <a:t>heet includes </a:t>
            </a:r>
            <a:r>
              <a:rPr lang="en-US" dirty="0" smtClean="0">
                <a:solidFill>
                  <a:srgbClr val="FFFF00"/>
                </a:solidFill>
              </a:rPr>
              <a:t>1 Tab</a:t>
            </a:r>
            <a:r>
              <a:rPr lang="en-US" dirty="0" smtClean="0"/>
              <a:t>.</a:t>
            </a:r>
            <a:endParaRPr lang="en-US" dirty="0"/>
          </a:p>
          <a:p>
            <a:r>
              <a:rPr lang="en-US" dirty="0"/>
              <a:t>Do 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1864" cy="5735568"/>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3294" y="443841"/>
            <a:ext cx="10341864" cy="580032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dirty="0" smtClean="0">
                <a:solidFill>
                  <a:srgbClr val="FFFF00"/>
                </a:solidFill>
              </a:rPr>
              <a:t>September 13, 2024</a:t>
            </a:r>
          </a:p>
          <a:p>
            <a:endParaRPr lang="en-US" sz="4000" dirty="0"/>
          </a:p>
          <a:p>
            <a:r>
              <a:rPr lang="en-US" sz="4000" dirty="0"/>
              <a:t>Quotes due by </a:t>
            </a:r>
            <a:r>
              <a:rPr lang="en-US" sz="4000" dirty="0" smtClean="0"/>
              <a:t>2pm, </a:t>
            </a:r>
            <a:r>
              <a:rPr lang="en-US" sz="4000" dirty="0" smtClean="0">
                <a:solidFill>
                  <a:srgbClr val="FFFF00"/>
                </a:solidFill>
              </a:rPr>
              <a:t>December 13, 2024</a:t>
            </a:r>
            <a:endParaRPr lang="en-US" sz="4000" dirty="0">
              <a:solidFill>
                <a:srgbClr val="FFFF00"/>
              </a:solidFill>
            </a:endParaRPr>
          </a:p>
        </p:txBody>
      </p:sp>
    </p:spTree>
    <p:extLst>
      <p:ext uri="{BB962C8B-B14F-4D97-AF65-F5344CB8AC3E}">
        <p14:creationId xmlns:p14="http://schemas.microsoft.com/office/powerpoint/2010/main" val="5541392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4406</TotalTime>
  <Words>834</Words>
  <Application>Microsoft Office PowerPoint</Application>
  <PresentationFormat>Widescreen</PresentationFormat>
  <Paragraphs>50</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  Optional Pre-Quote Conference Bid Solicitation #25DPP01070 T1616- DATA ACCESS SERVICES: WEB-BASED INVESTIGATIVE AND LOCATOR DATA </vt:lpstr>
      <vt:lpstr>WELCOME &amp; INTRODUCTIONS </vt:lpstr>
      <vt:lpstr>PURPOSE &amp; GENERAL INFORMATION</vt:lpstr>
      <vt:lpstr>BID SOLICITATION AT A GLANCE</vt:lpstr>
      <vt:lpstr>BID SOLICITATION AT A GLANCE</vt:lpstr>
      <vt:lpstr>PowerPoint Presentation</vt:lpstr>
      <vt:lpstr>COMMON PRICE SHEET MISTAKES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Sulzer, Jamison [TREAS]</cp:lastModifiedBy>
  <cp:revision>75</cp:revision>
  <cp:lastPrinted>2020-02-11T14:28:14Z</cp:lastPrinted>
  <dcterms:created xsi:type="dcterms:W3CDTF">2020-01-31T19:31:42Z</dcterms:created>
  <dcterms:modified xsi:type="dcterms:W3CDTF">2024-08-19T15:49:08Z</dcterms:modified>
</cp:coreProperties>
</file>