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6" r:id="rId11"/>
    <p:sldId id="277" r:id="rId12"/>
    <p:sldId id="278" r:id="rId13"/>
    <p:sldId id="272" r:id="rId14"/>
    <p:sldId id="275" r:id="rId15"/>
    <p:sldId id="274" r:id="rId16"/>
    <p:sldId id="268" r:id="rId17"/>
    <p:sldId id="269" r:id="rId18"/>
    <p:sldId id="273" r:id="rId19"/>
    <p:sldId id="267" r:id="rId20"/>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7" d="100"/>
          <a:sy n="117" d="100"/>
        </p:scale>
        <p:origin x="300"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5/22/2025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5/22/2025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5/22/2025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5/22/2025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5/22/2025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5/22/2025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5/22/2025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5/22/2025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5/22/2025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5/22/2025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5/22/2025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smtClean="0"/>
              <a:t>Optional Pre-Quote Conference</a:t>
            </a:r>
            <a:br>
              <a:rPr lang="en-US" sz="5400" dirty="0" smtClean="0"/>
            </a:br>
            <a:r>
              <a:rPr lang="en-US" sz="5400" dirty="0"/>
              <a:t>T1400 Alternate Benefit Program Service Providers</a:t>
            </a:r>
            <a:br>
              <a:rPr lang="en-US" sz="5400" dirty="0"/>
            </a:br>
            <a:r>
              <a:rPr lang="en-US" sz="5400" dirty="0"/>
              <a:t>25DPP01066 </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June 13, 2025 </a:t>
            </a:r>
          </a:p>
          <a:p>
            <a:r>
              <a:rPr lang="en-US" sz="2800" dirty="0" smtClean="0"/>
              <a:t>Quotes due by 2pm, July 23, 2025</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solidFill>
                  <a:srgbClr val="FFFF00"/>
                </a:solidFill>
              </a:rPr>
              <a:t>Section 3: </a:t>
            </a:r>
            <a:r>
              <a:rPr lang="en-US" sz="2400" dirty="0">
                <a:solidFill>
                  <a:srgbClr val="FFFF00"/>
                </a:solidFill>
              </a:rPr>
              <a:t>Section 3: Quote Submission Requirements (forms, technical response, </a:t>
            </a:r>
            <a:r>
              <a:rPr lang="en-US" sz="2400" dirty="0" smtClean="0">
                <a:solidFill>
                  <a:srgbClr val="FFFF00"/>
                </a:solidFill>
              </a:rPr>
              <a:t>State-Supplied Price </a:t>
            </a:r>
            <a:r>
              <a:rPr lang="en-US" sz="2400" dirty="0">
                <a:solidFill>
                  <a:srgbClr val="FFFF00"/>
                </a:solidFill>
              </a:rPr>
              <a:t>Sheet Instructions)</a:t>
            </a:r>
            <a:endParaRPr lang="en-US" sz="2400" dirty="0" smtClean="0">
              <a:solidFill>
                <a:srgbClr val="FFFF00"/>
              </a:solidFill>
            </a:endParaRPr>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Glossary</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92500" lnSpcReduction="10000"/>
          </a:bodyPr>
          <a:lstStyle/>
          <a:p>
            <a:r>
              <a:rPr lang="en-US" sz="2400" dirty="0" smtClean="0"/>
              <a:t>Attachment 1</a:t>
            </a:r>
            <a:r>
              <a:rPr lang="en-US" sz="2400" dirty="0"/>
              <a:t>: State of New Jersey Standard Terms and Conditions </a:t>
            </a:r>
          </a:p>
          <a:p>
            <a:r>
              <a:rPr lang="en-US" sz="2400" dirty="0" smtClean="0"/>
              <a:t>Attachment 2</a:t>
            </a:r>
            <a:r>
              <a:rPr lang="en-US" sz="2400" dirty="0"/>
              <a:t>: Standard Procurement Forms Packet</a:t>
            </a:r>
            <a:endParaRPr lang="en-US" sz="2400" dirty="0" smtClean="0"/>
          </a:p>
          <a:p>
            <a:r>
              <a:rPr lang="en-US" sz="2400" dirty="0" smtClean="0"/>
              <a:t>Attachment 3</a:t>
            </a:r>
            <a:r>
              <a:rPr lang="en-US" sz="2400" dirty="0"/>
              <a:t>: State of New Jersey Security Due Diligence Third-Party Information Security </a:t>
            </a:r>
            <a:r>
              <a:rPr lang="en-US" sz="2400" dirty="0" smtClean="0"/>
              <a:t>Questionnaire (SSTC)</a:t>
            </a:r>
          </a:p>
          <a:p>
            <a:r>
              <a:rPr lang="en-US" sz="2400" dirty="0" smtClean="0">
                <a:solidFill>
                  <a:srgbClr val="FFFF00"/>
                </a:solidFill>
              </a:rPr>
              <a:t>Attachment 4</a:t>
            </a:r>
            <a:r>
              <a:rPr lang="en-US" sz="2400" dirty="0">
                <a:solidFill>
                  <a:srgbClr val="FFFF00"/>
                </a:solidFill>
              </a:rPr>
              <a:t>: State of New Jersey Technical Questionnaire ABP-ACTS</a:t>
            </a:r>
          </a:p>
          <a:p>
            <a:r>
              <a:rPr lang="en-US" sz="2400" dirty="0" smtClean="0"/>
              <a:t>Attachment 5</a:t>
            </a:r>
            <a:r>
              <a:rPr lang="en-US" sz="2400" dirty="0"/>
              <a:t>: All Incumbent Vendor Data File Demographics ABP-ACTS</a:t>
            </a:r>
          </a:p>
          <a:p>
            <a:r>
              <a:rPr lang="en-US" sz="2400" dirty="0" smtClean="0">
                <a:solidFill>
                  <a:srgbClr val="FFFF00"/>
                </a:solidFill>
              </a:rPr>
              <a:t>Attachment 6</a:t>
            </a:r>
            <a:r>
              <a:rPr lang="en-US" sz="2400" dirty="0">
                <a:solidFill>
                  <a:srgbClr val="FFFF00"/>
                </a:solidFill>
              </a:rPr>
              <a:t>: Investment Lineup Proposal </a:t>
            </a:r>
            <a:endParaRPr lang="en-US" sz="2400" dirty="0" smtClean="0">
              <a:solidFill>
                <a:srgbClr val="FFFF00"/>
              </a:solidFill>
            </a:endParaRPr>
          </a:p>
          <a:p>
            <a:r>
              <a:rPr lang="en-US" sz="2400" dirty="0" smtClean="0"/>
              <a:t>Attachment 7</a:t>
            </a:r>
            <a:r>
              <a:rPr lang="en-US" sz="2400" dirty="0"/>
              <a:t>: Performance Standards </a:t>
            </a:r>
            <a:r>
              <a:rPr lang="en-US" sz="2400" dirty="0" smtClean="0"/>
              <a:t>ABP-ACTS</a:t>
            </a:r>
            <a:endParaRPr lang="en-US" sz="2400" dirty="0"/>
          </a:p>
          <a:p>
            <a:pPr marL="457200" lvl="1" indent="0">
              <a:buNone/>
            </a:pPr>
            <a:endParaRPr lang="en-US" dirty="0"/>
          </a:p>
        </p:txBody>
      </p:sp>
    </p:spTree>
    <p:extLst>
      <p:ext uri="{BB962C8B-B14F-4D97-AF65-F5344CB8AC3E}">
        <p14:creationId xmlns:p14="http://schemas.microsoft.com/office/powerpoint/2010/main" val="804433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2000"/>
                                        <p:tgtEl>
                                          <p:spTgt spid="3">
                                            <p:txEl>
                                              <p:pRg st="6" end="6"/>
                                            </p:txEl>
                                          </p:spTgt>
                                        </p:tgtEl>
                                      </p:cBhvr>
                                    </p:animEffect>
                                    <p:anim calcmode="lin" valueType="num">
                                      <p:cBhvr>
                                        <p:cTn id="50"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51"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s://gbc-powerpoint.officeapps.live.com/pods/GetClipboardImage.ashx?Id=522199df-06d3-44a7-a2c6-bc6476773330&amp;DC=GB4&amp;pkey=46ab44be-a732-48d6-b3ac-3012dd98eb16&amp;wdwaccluster=GB4"/>
          <p:cNvSpPr>
            <a:spLocks noChangeAspect="1" noChangeArrowheads="1"/>
          </p:cNvSpPr>
          <p:nvPr/>
        </p:nvSpPr>
        <p:spPr bwMode="auto">
          <a:xfrm flipV="1">
            <a:off x="212725" y="160338"/>
            <a:ext cx="304800" cy="49824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Title 1"/>
          <p:cNvSpPr>
            <a:spLocks noGrp="1"/>
          </p:cNvSpPr>
          <p:nvPr>
            <p:ph type="title"/>
          </p:nvPr>
        </p:nvSpPr>
        <p:spPr>
          <a:xfrm>
            <a:off x="646111" y="452718"/>
            <a:ext cx="9404723" cy="1081726"/>
          </a:xfrm>
        </p:spPr>
        <p:txBody>
          <a:bodyPr/>
          <a:lstStyle/>
          <a:p>
            <a:r>
              <a:rPr lang="en-US" dirty="0"/>
              <a:t>BID SOLICITATION AT A GLANCE</a:t>
            </a:r>
          </a:p>
        </p:txBody>
      </p:sp>
      <p:sp>
        <p:nvSpPr>
          <p:cNvPr id="8" name="Content Placeholder 2"/>
          <p:cNvSpPr txBox="1">
            <a:spLocks/>
          </p:cNvSpPr>
          <p:nvPr/>
        </p:nvSpPr>
        <p:spPr>
          <a:xfrm>
            <a:off x="517525" y="1811796"/>
            <a:ext cx="5044289" cy="4195481"/>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600" dirty="0" smtClean="0"/>
              <a:t>Section 3.13.1 Offer and Acceptance - SHOULD</a:t>
            </a:r>
          </a:p>
          <a:p>
            <a:r>
              <a:rPr lang="en-US" sz="1600" dirty="0" smtClean="0">
                <a:solidFill>
                  <a:srgbClr val="FFFF00"/>
                </a:solidFill>
              </a:rPr>
              <a:t>Section 3.13.2 Ownership Disclosure - SHALL</a:t>
            </a:r>
          </a:p>
          <a:p>
            <a:r>
              <a:rPr lang="en-US" sz="1600" dirty="0" smtClean="0"/>
              <a:t>Section 3.13.3 Disclosure of Investment Activities in Iran Form - SHOULD</a:t>
            </a:r>
          </a:p>
          <a:p>
            <a:r>
              <a:rPr lang="en-US" sz="1600" dirty="0" smtClean="0"/>
              <a:t>Section 3.13.4 Disclosure of Investigations and Other Actions Involving Bidder Form - SHOULD</a:t>
            </a:r>
          </a:p>
          <a:p>
            <a:r>
              <a:rPr lang="en-US" sz="1600" dirty="0" smtClean="0"/>
              <a:t>Section 3.13.5 MacBride Principles Form - SHOULD</a:t>
            </a:r>
          </a:p>
          <a:p>
            <a:r>
              <a:rPr lang="en-US" sz="1600" dirty="0" smtClean="0"/>
              <a:t>Section 3.13.6 Service Performance Within the United States - SHOULD</a:t>
            </a:r>
          </a:p>
          <a:p>
            <a:r>
              <a:rPr lang="en-US" sz="1600" dirty="0" smtClean="0"/>
              <a:t>3.13.7 Confidentiality/Commitment to Defend - SHOULD</a:t>
            </a:r>
            <a:endParaRPr lang="en-US" sz="1600" dirty="0"/>
          </a:p>
        </p:txBody>
      </p:sp>
      <p:sp>
        <p:nvSpPr>
          <p:cNvPr id="9" name="Content Placeholder 2"/>
          <p:cNvSpPr>
            <a:spLocks noGrp="1"/>
          </p:cNvSpPr>
          <p:nvPr>
            <p:ph idx="1"/>
          </p:nvPr>
        </p:nvSpPr>
        <p:spPr>
          <a:xfrm>
            <a:off x="5935991" y="1820298"/>
            <a:ext cx="4419225" cy="4195481"/>
          </a:xfrm>
        </p:spPr>
        <p:txBody>
          <a:bodyPr>
            <a:normAutofit fontScale="70000" lnSpcReduction="20000"/>
          </a:bodyPr>
          <a:lstStyle/>
          <a:p>
            <a:r>
              <a:rPr lang="en-US" dirty="0" smtClean="0">
                <a:solidFill>
                  <a:srgbClr val="FFFF00"/>
                </a:solidFill>
              </a:rPr>
              <a:t>Section 3.13.8 Subcontractor Utilization Plan </a:t>
            </a:r>
            <a:r>
              <a:rPr lang="en-US" dirty="0" smtClean="0">
                <a:solidFill>
                  <a:srgbClr val="FFFF00"/>
                </a:solidFill>
              </a:rPr>
              <a:t>- </a:t>
            </a:r>
            <a:r>
              <a:rPr lang="en-US" dirty="0" smtClean="0">
                <a:solidFill>
                  <a:srgbClr val="FFFF00"/>
                </a:solidFill>
              </a:rPr>
              <a:t>SHALL </a:t>
            </a:r>
            <a:r>
              <a:rPr lang="en-US" sz="1700" dirty="0" smtClean="0">
                <a:solidFill>
                  <a:srgbClr val="FFFF00"/>
                </a:solidFill>
              </a:rPr>
              <a:t>(if intending to use subcontractors)</a:t>
            </a:r>
          </a:p>
          <a:p>
            <a:r>
              <a:rPr lang="en-US" dirty="0" smtClean="0"/>
              <a:t>Section 3.13.10 Affirmative </a:t>
            </a:r>
            <a:r>
              <a:rPr lang="en-US" dirty="0" smtClean="0"/>
              <a:t>Action</a:t>
            </a:r>
            <a:endParaRPr lang="en-US" dirty="0" smtClean="0"/>
          </a:p>
          <a:p>
            <a:r>
              <a:rPr lang="en-US" dirty="0" smtClean="0"/>
              <a:t>Section 3.13.12 State of New Jersey Security Due Diligence Third-Party Information Security Questionnaire - SHOULD</a:t>
            </a:r>
          </a:p>
          <a:p>
            <a:r>
              <a:rPr lang="en-US" dirty="0" smtClean="0">
                <a:solidFill>
                  <a:srgbClr val="FFFF00"/>
                </a:solidFill>
              </a:rPr>
              <a:t>Section 3.13.13 Business Registration </a:t>
            </a:r>
            <a:r>
              <a:rPr lang="en-US" dirty="0" smtClean="0">
                <a:solidFill>
                  <a:srgbClr val="FFFF00"/>
                </a:solidFill>
              </a:rPr>
              <a:t>- </a:t>
            </a:r>
            <a:r>
              <a:rPr lang="en-US" dirty="0" smtClean="0">
                <a:solidFill>
                  <a:srgbClr val="FFFF00"/>
                </a:solidFill>
              </a:rPr>
              <a:t>SHALL </a:t>
            </a:r>
            <a:r>
              <a:rPr lang="en-US" sz="1700" dirty="0" smtClean="0">
                <a:solidFill>
                  <a:srgbClr val="FFFF00"/>
                </a:solidFill>
              </a:rPr>
              <a:t>(prior to award)</a:t>
            </a:r>
          </a:p>
          <a:p>
            <a:r>
              <a:rPr lang="en-US" dirty="0" smtClean="0"/>
              <a:t>Section 3.13.14 Certification of Non-Involvement in Prohibited Activities in Russia or Belarus </a:t>
            </a:r>
            <a:r>
              <a:rPr lang="en-US" dirty="0"/>
              <a:t>-</a:t>
            </a:r>
            <a:r>
              <a:rPr lang="en-US" dirty="0" smtClean="0"/>
              <a:t> SHOULD</a:t>
            </a:r>
          </a:p>
          <a:p>
            <a:r>
              <a:rPr lang="en-US" dirty="0" smtClean="0">
                <a:solidFill>
                  <a:srgbClr val="FFFF00"/>
                </a:solidFill>
              </a:rPr>
              <a:t>Section 3.17 Mobilization Plan - SHALL</a:t>
            </a:r>
          </a:p>
          <a:p>
            <a:r>
              <a:rPr lang="en-US" dirty="0" smtClean="0">
                <a:solidFill>
                  <a:srgbClr val="FFFF00"/>
                </a:solidFill>
              </a:rPr>
              <a:t>Section 3.18 Additional Submissions (Attachment 4 &amp; Attachment 6) - SHALL</a:t>
            </a:r>
          </a:p>
          <a:p>
            <a:r>
              <a:rPr lang="en-US" dirty="0" smtClean="0"/>
              <a:t>Section 3.24 Financial Capability of The Bidder </a:t>
            </a:r>
            <a:r>
              <a:rPr lang="en-US" dirty="0" smtClean="0"/>
              <a:t>- </a:t>
            </a:r>
            <a:r>
              <a:rPr lang="en-US" dirty="0" smtClean="0"/>
              <a:t>SHOULD</a:t>
            </a:r>
          </a:p>
          <a:p>
            <a:r>
              <a:rPr lang="en-US" dirty="0" smtClean="0">
                <a:solidFill>
                  <a:srgbClr val="FFFF00"/>
                </a:solidFill>
              </a:rPr>
              <a:t>Section 3.25 State-Supplied Price Sheet Instructions - SHALL</a:t>
            </a:r>
          </a:p>
        </p:txBody>
      </p:sp>
    </p:spTree>
    <p:extLst>
      <p:ext uri="{BB962C8B-B14F-4D97-AF65-F5344CB8AC3E}">
        <p14:creationId xmlns:p14="http://schemas.microsoft.com/office/powerpoint/2010/main" val="33429277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728722"/>
            <a:ext cx="8946541" cy="4195481"/>
          </a:xfrm>
        </p:spPr>
        <p:txBody>
          <a:bodyPr>
            <a:normAutofit/>
          </a:bodyPr>
          <a:lstStyle/>
          <a:p>
            <a:pPr marL="0" indent="0">
              <a:buNone/>
            </a:pPr>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31213268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2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t>
            </a:r>
            <a:r>
              <a:rPr lang="en-US" b="1" u="sng" dirty="0" smtClean="0"/>
              <a:t>all applicable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lvl="1"/>
            <a:endParaRPr lang="en-US" dirty="0" smtClean="0">
              <a:solidFill>
                <a:srgbClr val="FF0000"/>
              </a:solidFill>
            </a:endParaRPr>
          </a:p>
          <a:p>
            <a:pPr lvl="1"/>
            <a:r>
              <a:rPr lang="en-US" dirty="0" smtClean="0"/>
              <a:t>Be advised that this is NOT a Waiver or Delegated Purchasing Authority (“DPA”) procurement. The Quote may not be emailed, faxed, or hand-delivered.  The Quote may only be submitted through NJSTART.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June 13, 2025</a:t>
            </a:r>
          </a:p>
          <a:p>
            <a:endParaRPr lang="en-US" sz="4000" dirty="0"/>
          </a:p>
          <a:p>
            <a:r>
              <a:rPr lang="en-US" sz="4000" dirty="0"/>
              <a:t>Quotes due by </a:t>
            </a:r>
            <a:r>
              <a:rPr lang="en-US" sz="4000" dirty="0" smtClean="0"/>
              <a:t>2pm, July 23, 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Props1.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4.xml><?xml version="1.0" encoding="utf-8"?>
<ds:datastoreItem xmlns:ds="http://schemas.openxmlformats.org/officeDocument/2006/customXml" ds:itemID="{312E865A-0D6C-468F-AD69-D8CD94906944}">
  <ds:schemaRefs>
    <ds:schemaRef ds:uri="http://schemas.microsoft.com/sharepoint/v3"/>
    <ds:schemaRef ds:uri="d4e5d782-6a70-4577-82ee-b2c87f6aa0d2"/>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4a2393ed-911e-4c9b-9d18-84f1fe0b670e"/>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Ion</Template>
  <TotalTime>1172</TotalTime>
  <Words>1230</Words>
  <Application>Microsoft Office PowerPoint</Application>
  <PresentationFormat>Widescreen</PresentationFormat>
  <Paragraphs>91</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Century Gothic</vt:lpstr>
      <vt:lpstr>Wingdings 3</vt:lpstr>
      <vt:lpstr>Ion</vt:lpstr>
      <vt:lpstr>Optional Pre-Quote Conference T1400 Alternate Benefit Program Service Providers 25DPP01066 </vt:lpstr>
      <vt:lpstr>WELCOME &amp; INTRODUCTIONS </vt:lpstr>
      <vt:lpstr>PURPOSE &amp; GENERAL INFORMATION</vt:lpstr>
      <vt:lpstr>BID SOLICITATION AT A GLANCE</vt:lpstr>
      <vt:lpstr>BID SOLICITATION AT A GLANCE</vt:lpstr>
      <vt:lpstr>BID SOLICITATION AT A GLANCE</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Rodriguez, Jared [TREAS]</cp:lastModifiedBy>
  <cp:revision>73</cp:revision>
  <cp:lastPrinted>2020-02-11T14:28:14Z</cp:lastPrinted>
  <dcterms:created xsi:type="dcterms:W3CDTF">2020-01-31T19:31:42Z</dcterms:created>
  <dcterms:modified xsi:type="dcterms:W3CDTF">2025-05-22T17:17:12Z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