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75"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8" autoAdjust="0"/>
    <p:restoredTop sz="94660"/>
  </p:normalViewPr>
  <p:slideViewPr>
    <p:cSldViewPr snapToGrid="0">
      <p:cViewPr varScale="1">
        <p:scale>
          <a:sx n="114" d="100"/>
          <a:sy n="114" d="100"/>
        </p:scale>
        <p:origin x="354" y="12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8/7/2024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smtClean="0"/>
              <a:t>Optional Pre-Quote Conference</a:t>
            </a:r>
            <a:r>
              <a:rPr lang="en-US" sz="5400" dirty="0" smtClean="0"/>
              <a:t/>
            </a:r>
            <a:br>
              <a:rPr lang="en-US" sz="5400" dirty="0" smtClean="0"/>
            </a:br>
            <a:r>
              <a:rPr lang="en-US" sz="3600" dirty="0"/>
              <a:t>T2665 - Solid Waste Collection - </a:t>
            </a:r>
            <a:r>
              <a:rPr lang="en-US" sz="3600" dirty="0" smtClean="0"/>
              <a:t>Statewide</a:t>
            </a:r>
            <a:r>
              <a:rPr lang="en-US" sz="3600" dirty="0"/>
              <a:t/>
            </a:r>
            <a:br>
              <a:rPr lang="en-US" sz="3600" dirty="0"/>
            </a:br>
            <a:r>
              <a:rPr lang="en-US" sz="3600" dirty="0" smtClean="0"/>
              <a:t>25DPP01064</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September 4, 2024</a:t>
            </a:r>
          </a:p>
          <a:p>
            <a:r>
              <a:rPr lang="en-US" sz="2800" dirty="0" smtClean="0"/>
              <a:t>Quotes due by 2pm October 16,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a:t>Please mute your phone at all times unless speaking.</a:t>
            </a:r>
          </a:p>
          <a:p>
            <a:r>
              <a:rPr lang="en-US" dirty="0"/>
              <a:t>Please identify yourself and the firm you represent prior to asking a question.</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r>
              <a:rPr lang="en-US" dirty="0"/>
              <a:t/>
            </a:r>
            <a:br>
              <a:rPr lang="en-US" dirty="0"/>
            </a:br>
            <a:r>
              <a:rPr lang="en-US" sz="1800" dirty="0"/>
              <a:t>T2665 - Solid Waste Collection - Statewide</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1679940"/>
            <a:ext cx="10937344" cy="4195481"/>
          </a:xfrm>
        </p:spPr>
        <p:txBody>
          <a:bodyPr>
            <a:normAutofit lnSpcReduction="10000"/>
          </a:bodyPr>
          <a:lstStyle/>
          <a:p>
            <a:r>
              <a:rPr lang="en-US" dirty="0"/>
              <a:t>See Section </a:t>
            </a:r>
            <a:r>
              <a:rPr lang="en-US" dirty="0" smtClean="0"/>
              <a:t>3.21, </a:t>
            </a:r>
            <a:r>
              <a:rPr lang="en-US" i="1" dirty="0" smtClean="0"/>
              <a:t>State-Supplied Price </a:t>
            </a:r>
            <a:r>
              <a:rPr lang="en-US" i="1" dirty="0"/>
              <a:t>Sheet Instructions</a:t>
            </a:r>
            <a:r>
              <a:rPr lang="en-US" dirty="0"/>
              <a:t>, for </a:t>
            </a:r>
            <a:r>
              <a:rPr lang="en-US" dirty="0" smtClean="0"/>
              <a:t>directions.</a:t>
            </a:r>
          </a:p>
          <a:p>
            <a:r>
              <a:rPr lang="en-US" dirty="0" smtClean="0"/>
              <a:t>The Price Sheet is divided into twenty-one (21) counties, with each county being evaluated and awarded separately. Bidders can bid on one (1) county, all counties, or any combination thereof. </a:t>
            </a:r>
          </a:p>
          <a:p>
            <a:r>
              <a:rPr lang="en-US" dirty="0" smtClean="0"/>
              <a:t>Each county is further divided into twenty (20) price lines. Bidders can bid on one (1) price line, all price lines, or any combination thereof.</a:t>
            </a:r>
          </a:p>
          <a:p>
            <a:r>
              <a:rPr lang="en-US" dirty="0" smtClean="0"/>
              <a:t>If bidding on Lines 1-17, </a:t>
            </a:r>
            <a:r>
              <a:rPr lang="en-US" dirty="0" smtClean="0"/>
              <a:t>bidders</a:t>
            </a:r>
            <a:r>
              <a:rPr lang="en-US" dirty="0" smtClean="0"/>
              <a:t> </a:t>
            </a:r>
            <a:r>
              <a:rPr lang="en-US" b="1" dirty="0" smtClean="0"/>
              <a:t>must</a:t>
            </a:r>
            <a:r>
              <a:rPr lang="en-US" dirty="0" smtClean="0"/>
              <a:t> indicate the frequency of pickups that they are willing and able to make for the listed piece of equipment</a:t>
            </a:r>
            <a:r>
              <a:rPr lang="en-US" dirty="0" smtClean="0"/>
              <a:t>.</a:t>
            </a:r>
          </a:p>
          <a:p>
            <a:r>
              <a:rPr lang="en-US" dirty="0" smtClean="0"/>
              <a:t>If bidding on Lines 1-18, bidders can provide pricing for either Contractor owned equipment, State owned equipment, or both</a:t>
            </a:r>
            <a:endParaRPr lang="en-US" dirty="0" smtClean="0"/>
          </a:p>
          <a:p>
            <a:r>
              <a:rPr lang="en-US" dirty="0" smtClean="0"/>
              <a:t>If bidding on Lines 1-18, </a:t>
            </a:r>
            <a:r>
              <a:rPr lang="en-US" dirty="0" smtClean="0"/>
              <a:t>bidders </a:t>
            </a:r>
            <a:r>
              <a:rPr lang="en-US" b="1" dirty="0" smtClean="0"/>
              <a:t>must</a:t>
            </a:r>
            <a:r>
              <a:rPr lang="en-US" dirty="0" smtClean="0"/>
              <a:t> </a:t>
            </a:r>
            <a:r>
              <a:rPr lang="en-US" dirty="0" smtClean="0"/>
              <a:t>provide rates for both standard and secured facilities.</a:t>
            </a:r>
          </a:p>
          <a:p>
            <a:pPr marL="0" indent="0">
              <a:buNone/>
            </a:pPr>
            <a:endParaRPr lang="en-US" dirty="0"/>
          </a:p>
          <a:p>
            <a:endParaRPr lang="en-US" dirty="0" smtClean="0"/>
          </a:p>
        </p:txBody>
      </p:sp>
    </p:spTree>
    <p:extLst>
      <p:ext uri="{BB962C8B-B14F-4D97-AF65-F5344CB8AC3E}">
        <p14:creationId xmlns:p14="http://schemas.microsoft.com/office/powerpoint/2010/main" val="1534540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915628" cy="1400530"/>
          </a:xfrm>
        </p:spPr>
        <p:txBody>
          <a:bodyPr/>
          <a:lstStyle/>
          <a:p>
            <a:r>
              <a:rPr lang="en-US" sz="4400" dirty="0"/>
              <a:t>State-Supplied Price </a:t>
            </a:r>
            <a:r>
              <a:rPr lang="en-US" sz="4400" dirty="0" smtClean="0"/>
              <a:t>Sheet (</a:t>
            </a:r>
            <a:r>
              <a:rPr lang="en-US" sz="4400" dirty="0" err="1"/>
              <a:t>C</a:t>
            </a:r>
            <a:r>
              <a:rPr lang="en-US" sz="4400" dirty="0" err="1" smtClean="0"/>
              <a:t>on’t</a:t>
            </a:r>
            <a:r>
              <a:rPr lang="en-US" sz="4400" dirty="0" smtClean="0"/>
              <a:t>)</a:t>
            </a:r>
            <a:endParaRPr lang="en-US" dirty="0"/>
          </a:p>
        </p:txBody>
      </p:sp>
      <p:pic>
        <p:nvPicPr>
          <p:cNvPr id="4" name="Picture 3"/>
          <p:cNvPicPr>
            <a:picLocks noChangeAspect="1"/>
          </p:cNvPicPr>
          <p:nvPr/>
        </p:nvPicPr>
        <p:blipFill>
          <a:blip r:embed="rId2"/>
          <a:stretch>
            <a:fillRect/>
          </a:stretch>
        </p:blipFill>
        <p:spPr>
          <a:xfrm>
            <a:off x="7276431" y="5090931"/>
            <a:ext cx="4761771" cy="1270143"/>
          </a:xfrm>
          <a:prstGeom prst="rect">
            <a:avLst/>
          </a:prstGeom>
        </p:spPr>
      </p:pic>
      <p:pic>
        <p:nvPicPr>
          <p:cNvPr id="15" name="Picture 14"/>
          <p:cNvPicPr>
            <a:picLocks noChangeAspect="1"/>
          </p:cNvPicPr>
          <p:nvPr/>
        </p:nvPicPr>
        <p:blipFill>
          <a:blip r:embed="rId3"/>
          <a:stretch>
            <a:fillRect/>
          </a:stretch>
        </p:blipFill>
        <p:spPr>
          <a:xfrm>
            <a:off x="117445" y="1611624"/>
            <a:ext cx="6862195" cy="5105115"/>
          </a:xfrm>
          <a:prstGeom prst="rect">
            <a:avLst/>
          </a:prstGeom>
        </p:spPr>
      </p:pic>
    </p:spTree>
    <p:extLst>
      <p:ext uri="{BB962C8B-B14F-4D97-AF65-F5344CB8AC3E}">
        <p14:creationId xmlns:p14="http://schemas.microsoft.com/office/powerpoint/2010/main" val="3244798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506994" y="1458104"/>
            <a:ext cx="11307778" cy="2554545"/>
          </a:xfrm>
          <a:prstGeom prst="rect">
            <a:avLst/>
          </a:prstGeom>
        </p:spPr>
        <p:txBody>
          <a:bodyPr wrap="square">
            <a:spAutoFit/>
          </a:bodyPr>
          <a:lstStyle/>
          <a:p>
            <a:endParaRPr lang="en-US" sz="4000" dirty="0" smtClean="0"/>
          </a:p>
          <a:p>
            <a:r>
              <a:rPr lang="en-US" sz="4000" dirty="0" smtClean="0"/>
              <a:t>Q&amp;A </a:t>
            </a:r>
            <a:r>
              <a:rPr lang="en-US" sz="4000" dirty="0"/>
              <a:t>due by 2pm </a:t>
            </a:r>
            <a:r>
              <a:rPr lang="en-US" sz="4000" dirty="0" smtClean="0"/>
              <a:t>September 4, 2024</a:t>
            </a:r>
          </a:p>
          <a:p>
            <a:endParaRPr lang="en-US" sz="4000" dirty="0"/>
          </a:p>
          <a:p>
            <a:r>
              <a:rPr lang="en-US" sz="4000" dirty="0"/>
              <a:t>Quotes due by 2pm </a:t>
            </a:r>
            <a:r>
              <a:rPr lang="en-US" sz="4000" dirty="0" smtClean="0"/>
              <a:t>October 16,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a2393ed-911e-4c9b-9d18-84f1fe0b670e"/>
    <ds:schemaRef ds:uri="http://www.w3.org/XML/1998/namespace"/>
    <ds:schemaRef ds:uri="http://purl.org/dc/terms/"/>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943</TotalTime>
  <Words>907</Words>
  <Application>Microsoft Office PowerPoint</Application>
  <PresentationFormat>Widescreen</PresentationFormat>
  <Paragraphs>59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T2665 - Solid Waste Collection - Statewide 25DPP01064</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T2665 - Solid Waste Collection - Statewide</vt:lpstr>
      <vt:lpstr>State-Supplied Price Sheet (Con’t)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Gaccione, Tanner [TREAS]</cp:lastModifiedBy>
  <cp:revision>58</cp:revision>
  <cp:lastPrinted>2020-02-11T14:28:14Z</cp:lastPrinted>
  <dcterms:created xsi:type="dcterms:W3CDTF">2020-01-31T19:31:42Z</dcterms:created>
  <dcterms:modified xsi:type="dcterms:W3CDTF">2024-08-07T13:48:51Z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