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9"/>
  </p:notesMasterIdLst>
  <p:sldIdLst>
    <p:sldId id="256" r:id="rId5"/>
    <p:sldId id="257" r:id="rId6"/>
    <p:sldId id="260" r:id="rId7"/>
    <p:sldId id="270" r:id="rId8"/>
    <p:sldId id="276" r:id="rId9"/>
    <p:sldId id="278" r:id="rId10"/>
    <p:sldId id="271" r:id="rId11"/>
    <p:sldId id="272" r:id="rId12"/>
    <p:sldId id="275" r:id="rId13"/>
    <p:sldId id="274" r:id="rId14"/>
    <p:sldId id="268" r:id="rId15"/>
    <p:sldId id="269" r:id="rId16"/>
    <p:sldId id="273"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3883" autoAdjust="0"/>
  </p:normalViewPr>
  <p:slideViewPr>
    <p:cSldViewPr snapToGrid="0">
      <p:cViewPr varScale="1">
        <p:scale>
          <a:sx n="63" d="100"/>
          <a:sy n="63" d="100"/>
        </p:scale>
        <p:origin x="764" y="64"/>
      </p:cViewPr>
      <p:guideLst/>
    </p:cSldViewPr>
  </p:slideViewPr>
  <p:notesTextViewPr>
    <p:cViewPr>
      <p:scale>
        <a:sx n="66" d="100"/>
        <a:sy n="66"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6FE9D52C-B849-43CA-87DA-86E8733D3D0B}" type="datetimeFigureOut">
              <a:rPr lang="en-US" smtClean="0"/>
              <a:t>7/29/2025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5EC49BB9-2C6D-42FC-B60A-7DB4CCB9E3A6}" type="slidenum">
              <a:rPr lang="en-US" smtClean="0"/>
              <a:t>‹#›</a:t>
            </a:fld>
            <a:endParaRPr lang="en-US"/>
          </a:p>
        </p:txBody>
      </p:sp>
    </p:spTree>
    <p:extLst>
      <p:ext uri="{BB962C8B-B14F-4D97-AF65-F5344CB8AC3E}">
        <p14:creationId xmlns:p14="http://schemas.microsoft.com/office/powerpoint/2010/main" val="20392430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a:t>
            </a:fld>
            <a:endParaRPr lang="en-US"/>
          </a:p>
        </p:txBody>
      </p:sp>
    </p:spTree>
    <p:extLst>
      <p:ext uri="{BB962C8B-B14F-4D97-AF65-F5344CB8AC3E}">
        <p14:creationId xmlns:p14="http://schemas.microsoft.com/office/powerpoint/2010/main" val="3244652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2</a:t>
            </a:fld>
            <a:endParaRPr lang="en-US"/>
          </a:p>
        </p:txBody>
      </p:sp>
    </p:spTree>
    <p:extLst>
      <p:ext uri="{BB962C8B-B14F-4D97-AF65-F5344CB8AC3E}">
        <p14:creationId xmlns:p14="http://schemas.microsoft.com/office/powerpoint/2010/main" val="2604827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3</a:t>
            </a:fld>
            <a:endParaRPr lang="en-US"/>
          </a:p>
        </p:txBody>
      </p:sp>
    </p:spTree>
    <p:extLst>
      <p:ext uri="{BB962C8B-B14F-4D97-AF65-F5344CB8AC3E}">
        <p14:creationId xmlns:p14="http://schemas.microsoft.com/office/powerpoint/2010/main" val="3208315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4</a:t>
            </a:fld>
            <a:endParaRPr lang="en-US"/>
          </a:p>
        </p:txBody>
      </p:sp>
    </p:spTree>
    <p:extLst>
      <p:ext uri="{BB962C8B-B14F-4D97-AF65-F5344CB8AC3E}">
        <p14:creationId xmlns:p14="http://schemas.microsoft.com/office/powerpoint/2010/main" val="19786178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5</a:t>
            </a:fld>
            <a:endParaRPr lang="en-US"/>
          </a:p>
        </p:txBody>
      </p:sp>
    </p:spTree>
    <p:extLst>
      <p:ext uri="{BB962C8B-B14F-4D97-AF65-F5344CB8AC3E}">
        <p14:creationId xmlns:p14="http://schemas.microsoft.com/office/powerpoint/2010/main" val="4289236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6</a:t>
            </a:fld>
            <a:endParaRPr lang="en-US"/>
          </a:p>
        </p:txBody>
      </p:sp>
    </p:spTree>
    <p:extLst>
      <p:ext uri="{BB962C8B-B14F-4D97-AF65-F5344CB8AC3E}">
        <p14:creationId xmlns:p14="http://schemas.microsoft.com/office/powerpoint/2010/main" val="22752477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7</a:t>
            </a:fld>
            <a:endParaRPr lang="en-US"/>
          </a:p>
        </p:txBody>
      </p:sp>
    </p:spTree>
    <p:extLst>
      <p:ext uri="{BB962C8B-B14F-4D97-AF65-F5344CB8AC3E}">
        <p14:creationId xmlns:p14="http://schemas.microsoft.com/office/powerpoint/2010/main" val="1489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8</a:t>
            </a:fld>
            <a:endParaRPr lang="en-US"/>
          </a:p>
        </p:txBody>
      </p:sp>
    </p:spTree>
    <p:extLst>
      <p:ext uri="{BB962C8B-B14F-4D97-AF65-F5344CB8AC3E}">
        <p14:creationId xmlns:p14="http://schemas.microsoft.com/office/powerpoint/2010/main" val="2221480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9</a:t>
            </a:fld>
            <a:endParaRPr lang="en-US"/>
          </a:p>
        </p:txBody>
      </p:sp>
    </p:spTree>
    <p:extLst>
      <p:ext uri="{BB962C8B-B14F-4D97-AF65-F5344CB8AC3E}">
        <p14:creationId xmlns:p14="http://schemas.microsoft.com/office/powerpoint/2010/main" val="49498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10</a:t>
            </a:fld>
            <a:endParaRPr lang="en-US"/>
          </a:p>
        </p:txBody>
      </p:sp>
    </p:spTree>
    <p:extLst>
      <p:ext uri="{BB962C8B-B14F-4D97-AF65-F5344CB8AC3E}">
        <p14:creationId xmlns:p14="http://schemas.microsoft.com/office/powerpoint/2010/main" val="33585608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11</a:t>
            </a:fld>
            <a:endParaRPr lang="en-US"/>
          </a:p>
        </p:txBody>
      </p:sp>
    </p:spTree>
    <p:extLst>
      <p:ext uri="{BB962C8B-B14F-4D97-AF65-F5344CB8AC3E}">
        <p14:creationId xmlns:p14="http://schemas.microsoft.com/office/powerpoint/2010/main" val="714476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12</a:t>
            </a:fld>
            <a:endParaRPr lang="en-US"/>
          </a:p>
        </p:txBody>
      </p:sp>
    </p:spTree>
    <p:extLst>
      <p:ext uri="{BB962C8B-B14F-4D97-AF65-F5344CB8AC3E}">
        <p14:creationId xmlns:p14="http://schemas.microsoft.com/office/powerpoint/2010/main" val="32345302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13</a:t>
            </a:fld>
            <a:endParaRPr lang="en-US"/>
          </a:p>
        </p:txBody>
      </p:sp>
    </p:spTree>
    <p:extLst>
      <p:ext uri="{BB962C8B-B14F-4D97-AF65-F5344CB8AC3E}">
        <p14:creationId xmlns:p14="http://schemas.microsoft.com/office/powerpoint/2010/main" val="35245887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14</a:t>
            </a:fld>
            <a:endParaRPr lang="en-US"/>
          </a:p>
        </p:txBody>
      </p:sp>
    </p:spTree>
    <p:extLst>
      <p:ext uri="{BB962C8B-B14F-4D97-AF65-F5344CB8AC3E}">
        <p14:creationId xmlns:p14="http://schemas.microsoft.com/office/powerpoint/2010/main" val="210430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7/29/2025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7/29/2025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7/29/2025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7/29/2025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7/29/2025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7/29/2025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7/29/2025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2.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56983" y="1774371"/>
            <a:ext cx="10487318" cy="3329581"/>
          </a:xfrm>
        </p:spPr>
        <p:txBody>
          <a:bodyPr/>
          <a:lstStyle/>
          <a:p>
            <a:r>
              <a:rPr lang="en-US" sz="4800" dirty="0" smtClean="0"/>
              <a:t>Optional Pre-Quote Conference</a:t>
            </a:r>
            <a:br>
              <a:rPr lang="en-US" sz="4800" dirty="0" smtClean="0"/>
            </a:br>
            <a:r>
              <a:rPr lang="en-US" sz="4800" dirty="0" smtClean="0"/>
              <a:t/>
            </a:r>
            <a:br>
              <a:rPr lang="en-US" sz="4800" dirty="0" smtClean="0"/>
            </a:br>
            <a:r>
              <a:rPr lang="en-US" sz="4000" dirty="0"/>
              <a:t>T2890 Residential Re-entry Programming and Services: NJSPB </a:t>
            </a:r>
            <a:br>
              <a:rPr lang="en-US" sz="4000" dirty="0"/>
            </a:br>
            <a:r>
              <a:rPr lang="en-US" sz="4000" dirty="0"/>
              <a:t>25DPP01058</a:t>
            </a:r>
            <a:endParaRPr lang="en-US" sz="4800" dirty="0"/>
          </a:p>
        </p:txBody>
      </p:sp>
      <p:sp>
        <p:nvSpPr>
          <p:cNvPr id="3" name="Subtitle 2"/>
          <p:cNvSpPr>
            <a:spLocks noGrp="1"/>
          </p:cNvSpPr>
          <p:nvPr>
            <p:ph type="subTitle" idx="1"/>
          </p:nvPr>
        </p:nvSpPr>
        <p:spPr>
          <a:xfrm>
            <a:off x="1056983" y="5267237"/>
            <a:ext cx="8825658" cy="1279388"/>
          </a:xfrm>
        </p:spPr>
        <p:txBody>
          <a:bodyPr>
            <a:normAutofit/>
          </a:bodyPr>
          <a:lstStyle/>
          <a:p>
            <a:r>
              <a:rPr lang="en-US" sz="2800" dirty="0" smtClean="0"/>
              <a:t>Q&amp;a due by 2pm August 21, 2025</a:t>
            </a:r>
          </a:p>
          <a:p>
            <a:r>
              <a:rPr lang="en-US" sz="2800" dirty="0" smtClean="0"/>
              <a:t>Quotes due by 2pm September 25,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3"/>
              </a:rPr>
              <a:t>https://</a:t>
            </a:r>
            <a:r>
              <a:rPr lang="en-US" dirty="0" smtClean="0">
                <a:hlinkClick r:id="rId3"/>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down)">
                                      <p:cBhvr>
                                        <p:cTn id="20" dur="500"/>
                                        <p:tgtEl>
                                          <p:spTgt spid="3">
                                            <p:txEl>
                                              <p:pRg st="3" end="3"/>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00"/>
                                        <p:tgtEl>
                                          <p:spTgt spid="3">
                                            <p:txEl>
                                              <p:pRg st="4" end="4"/>
                                            </p:tx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ipe(down)">
                                      <p:cBhvr>
                                        <p:cTn id="26" dur="500"/>
                                        <p:tgtEl>
                                          <p:spTgt spid="3">
                                            <p:txEl>
                                              <p:pRg st="5" end="5"/>
                                            </p:txEl>
                                          </p:spTgt>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down)">
                                      <p:cBhvr>
                                        <p:cTn id="2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r>
              <a:rPr lang="en-US" sz="2400" dirty="0" smtClean="0"/>
              <a:t>)</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6112" y="386214"/>
            <a:ext cx="9403976" cy="1209827"/>
          </a:xfrm>
        </p:spPr>
        <p:txBody>
          <a:bodyPr/>
          <a:lstStyle/>
          <a:p>
            <a:pPr algn="ctr"/>
            <a:r>
              <a:rPr lang="en-US" sz="4400" dirty="0"/>
              <a:t>BID SOLICITATION AT A GLANCE</a:t>
            </a:r>
            <a:endParaRPr lang="en-US" dirty="0">
              <a:latin typeface="Bahnschrift Light Condensed" panose="020B0502040204020203" pitchFamily="34" charset="0"/>
            </a:endParaRPr>
          </a:p>
        </p:txBody>
      </p:sp>
      <p:sp>
        <p:nvSpPr>
          <p:cNvPr id="3" name="TextBox 2"/>
          <p:cNvSpPr txBox="1"/>
          <p:nvPr/>
        </p:nvSpPr>
        <p:spPr>
          <a:xfrm>
            <a:off x="2648932" y="1304300"/>
            <a:ext cx="6183983" cy="400110"/>
          </a:xfrm>
          <a:prstGeom prst="rect">
            <a:avLst/>
          </a:prstGeom>
          <a:noFill/>
        </p:spPr>
        <p:txBody>
          <a:bodyPr wrap="square" rtlCol="0">
            <a:spAutoFit/>
          </a:bodyPr>
          <a:lstStyle/>
          <a:p>
            <a:pPr algn="ctr"/>
            <a:r>
              <a:rPr lang="en-US" sz="2000" dirty="0">
                <a:latin typeface="Bahnschrift Light Condensed" panose="020B0502040204020203" pitchFamily="34" charset="0"/>
              </a:rPr>
              <a:t>Section 3 </a:t>
            </a:r>
            <a:r>
              <a:rPr lang="en-US" sz="2000" dirty="0" smtClean="0">
                <a:latin typeface="Bahnschrift Light Condensed" panose="020B0502040204020203" pitchFamily="34" charset="0"/>
              </a:rPr>
              <a:t>Quote-Specific </a:t>
            </a:r>
            <a:r>
              <a:rPr lang="en-US" sz="2000" dirty="0">
                <a:latin typeface="Bahnschrift Light Condensed" panose="020B0502040204020203" pitchFamily="34" charset="0"/>
              </a:rPr>
              <a:t>Submission Requirements</a:t>
            </a:r>
            <a:endParaRPr lang="en-US" dirty="0"/>
          </a:p>
        </p:txBody>
      </p:sp>
      <p:sp>
        <p:nvSpPr>
          <p:cNvPr id="12" name="Content Placeholder 11"/>
          <p:cNvSpPr>
            <a:spLocks noGrp="1"/>
          </p:cNvSpPr>
          <p:nvPr>
            <p:ph sz="half" idx="1"/>
          </p:nvPr>
        </p:nvSpPr>
        <p:spPr>
          <a:xfrm>
            <a:off x="646112" y="1995628"/>
            <a:ext cx="10614390" cy="4679492"/>
          </a:xfrm>
        </p:spPr>
        <p:txBody>
          <a:bodyPr>
            <a:normAutofit fontScale="25000" lnSpcReduction="20000"/>
          </a:bodyPr>
          <a:lstStyle/>
          <a:p>
            <a:r>
              <a:rPr lang="en-US" sz="8000" b="1" dirty="0" smtClean="0"/>
              <a:t>Bidders shall submit:</a:t>
            </a:r>
            <a:endParaRPr lang="en-US" sz="8000" b="1" dirty="0"/>
          </a:p>
          <a:p>
            <a:pPr lvl="1">
              <a:buFont typeface="Courier New" panose="02070309020205020404" pitchFamily="49" charset="0"/>
              <a:buChar char="o"/>
            </a:pPr>
            <a:r>
              <a:rPr lang="en-US" sz="8000" dirty="0"/>
              <a:t>Ownership Disclosure Form, Section </a:t>
            </a:r>
            <a:r>
              <a:rPr lang="en-US" sz="8000" dirty="0" smtClean="0"/>
              <a:t>3.13.2</a:t>
            </a:r>
          </a:p>
          <a:p>
            <a:pPr lvl="1">
              <a:buFont typeface="Courier New" panose="02070309020205020404" pitchFamily="49" charset="0"/>
              <a:buChar char="o"/>
            </a:pPr>
            <a:r>
              <a:rPr lang="en-US" sz="8000" dirty="0" smtClean="0"/>
              <a:t>Subcontractor Utilization Plan, Section </a:t>
            </a:r>
            <a:r>
              <a:rPr lang="en-US" sz="8000" dirty="0" smtClean="0"/>
              <a:t>3.13.8</a:t>
            </a:r>
            <a:r>
              <a:rPr lang="en-US" sz="8000" dirty="0" smtClean="0"/>
              <a:t> </a:t>
            </a:r>
          </a:p>
          <a:p>
            <a:pPr lvl="1">
              <a:buFont typeface="Courier New" panose="02070309020205020404" pitchFamily="49" charset="0"/>
              <a:buChar char="o"/>
            </a:pPr>
            <a:r>
              <a:rPr lang="en-US" sz="8000" dirty="0" smtClean="0"/>
              <a:t>Technical </a:t>
            </a:r>
            <a:r>
              <a:rPr lang="en-US" sz="8000" dirty="0"/>
              <a:t>Quote, Section 3.15</a:t>
            </a:r>
          </a:p>
          <a:p>
            <a:pPr lvl="1">
              <a:buFont typeface="Courier New" panose="02070309020205020404" pitchFamily="49" charset="0"/>
              <a:buChar char="o"/>
            </a:pPr>
            <a:r>
              <a:rPr lang="en-US" sz="8000" dirty="0"/>
              <a:t>Management Overview, Section 3.16</a:t>
            </a:r>
          </a:p>
          <a:p>
            <a:pPr lvl="1">
              <a:buFont typeface="Courier New" panose="02070309020205020404" pitchFamily="49" charset="0"/>
              <a:buChar char="o"/>
            </a:pPr>
            <a:r>
              <a:rPr lang="en-US" sz="8000" dirty="0"/>
              <a:t>Mobilization Plan, Section 3.19</a:t>
            </a:r>
          </a:p>
          <a:p>
            <a:pPr lvl="1">
              <a:buFont typeface="Courier New" panose="02070309020205020404" pitchFamily="49" charset="0"/>
              <a:buChar char="o"/>
            </a:pPr>
            <a:r>
              <a:rPr lang="en-US" sz="8000" dirty="0"/>
              <a:t>Additional Plans, Section 3.20</a:t>
            </a:r>
          </a:p>
          <a:p>
            <a:pPr lvl="2">
              <a:buFont typeface="Wingdings" panose="05000000000000000000" pitchFamily="2" charset="2"/>
              <a:buChar char="§"/>
            </a:pPr>
            <a:r>
              <a:rPr lang="en-US" sz="8000" dirty="0"/>
              <a:t>Quality Assurance Plan</a:t>
            </a:r>
          </a:p>
          <a:p>
            <a:pPr lvl="2">
              <a:buFont typeface="Wingdings" panose="05000000000000000000" pitchFamily="2" charset="2"/>
              <a:buChar char="§"/>
            </a:pPr>
            <a:r>
              <a:rPr lang="en-US" sz="8000" dirty="0"/>
              <a:t>Emergency Control Plan</a:t>
            </a:r>
          </a:p>
          <a:p>
            <a:pPr lvl="2">
              <a:buFont typeface="Wingdings" panose="05000000000000000000" pitchFamily="2" charset="2"/>
              <a:buChar char="§"/>
            </a:pPr>
            <a:r>
              <a:rPr lang="en-US" sz="8000" dirty="0"/>
              <a:t>Disturbance Control Plan</a:t>
            </a:r>
          </a:p>
          <a:p>
            <a:pPr lvl="2">
              <a:buFont typeface="Wingdings" panose="05000000000000000000" pitchFamily="2" charset="2"/>
              <a:buChar char="§"/>
            </a:pPr>
            <a:r>
              <a:rPr lang="en-US" sz="8000" dirty="0"/>
              <a:t>Hostage Plan</a:t>
            </a:r>
          </a:p>
          <a:p>
            <a:pPr lvl="1">
              <a:buFont typeface="Courier New" panose="02070309020205020404" pitchFamily="49" charset="0"/>
              <a:buChar char="o"/>
            </a:pPr>
            <a:r>
              <a:rPr lang="en-US" sz="8000" dirty="0"/>
              <a:t>State-Supplied Price Sheet, Section 3.27</a:t>
            </a:r>
          </a:p>
          <a:p>
            <a:pPr marL="0" indent="0">
              <a:buNone/>
            </a:pPr>
            <a:endParaRPr lang="en-US" sz="8200" dirty="0" smtClean="0"/>
          </a:p>
          <a:p>
            <a:endParaRPr lang="en-US" dirty="0"/>
          </a:p>
        </p:txBody>
      </p:sp>
    </p:spTree>
    <p:extLst>
      <p:ext uri="{BB962C8B-B14F-4D97-AF65-F5344CB8AC3E}">
        <p14:creationId xmlns:p14="http://schemas.microsoft.com/office/powerpoint/2010/main" val="2391467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down)">
                                      <p:cBhvr>
                                        <p:cTn id="7" dur="500"/>
                                        <p:tgtEl>
                                          <p:spTgt spid="12">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wipe(down)">
                                      <p:cBhvr>
                                        <p:cTn id="10" dur="500"/>
                                        <p:tgtEl>
                                          <p:spTgt spid="12">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wipe(down)">
                                      <p:cBhvr>
                                        <p:cTn id="13" dur="500"/>
                                        <p:tgtEl>
                                          <p:spTgt spid="12">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12">
                                            <p:txEl>
                                              <p:pRg st="3" end="3"/>
                                            </p:txEl>
                                          </p:spTgt>
                                        </p:tgtEl>
                                        <p:attrNameLst>
                                          <p:attrName>style.visibility</p:attrName>
                                        </p:attrNameLst>
                                      </p:cBhvr>
                                      <p:to>
                                        <p:strVal val="visible"/>
                                      </p:to>
                                    </p:set>
                                    <p:animEffect transition="in" filter="wipe(down)">
                                      <p:cBhvr>
                                        <p:cTn id="16" dur="500"/>
                                        <p:tgtEl>
                                          <p:spTgt spid="12">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12">
                                            <p:txEl>
                                              <p:pRg st="4" end="4"/>
                                            </p:txEl>
                                          </p:spTgt>
                                        </p:tgtEl>
                                        <p:attrNameLst>
                                          <p:attrName>style.visibility</p:attrName>
                                        </p:attrNameLst>
                                      </p:cBhvr>
                                      <p:to>
                                        <p:strVal val="visible"/>
                                      </p:to>
                                    </p:set>
                                    <p:animEffect transition="in" filter="wipe(down)">
                                      <p:cBhvr>
                                        <p:cTn id="19" dur="500"/>
                                        <p:tgtEl>
                                          <p:spTgt spid="12">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12">
                                            <p:txEl>
                                              <p:pRg st="5" end="5"/>
                                            </p:txEl>
                                          </p:spTgt>
                                        </p:tgtEl>
                                        <p:attrNameLst>
                                          <p:attrName>style.visibility</p:attrName>
                                        </p:attrNameLst>
                                      </p:cBhvr>
                                      <p:to>
                                        <p:strVal val="visible"/>
                                      </p:to>
                                    </p:set>
                                    <p:animEffect transition="in" filter="wipe(down)">
                                      <p:cBhvr>
                                        <p:cTn id="22" dur="500"/>
                                        <p:tgtEl>
                                          <p:spTgt spid="12">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12">
                                            <p:txEl>
                                              <p:pRg st="6" end="6"/>
                                            </p:txEl>
                                          </p:spTgt>
                                        </p:tgtEl>
                                        <p:attrNameLst>
                                          <p:attrName>style.visibility</p:attrName>
                                        </p:attrNameLst>
                                      </p:cBhvr>
                                      <p:to>
                                        <p:strVal val="visible"/>
                                      </p:to>
                                    </p:set>
                                    <p:animEffect transition="in" filter="wipe(down)">
                                      <p:cBhvr>
                                        <p:cTn id="25" dur="500"/>
                                        <p:tgtEl>
                                          <p:spTgt spid="12">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12">
                                            <p:txEl>
                                              <p:pRg st="7" end="7"/>
                                            </p:txEl>
                                          </p:spTgt>
                                        </p:tgtEl>
                                        <p:attrNameLst>
                                          <p:attrName>style.visibility</p:attrName>
                                        </p:attrNameLst>
                                      </p:cBhvr>
                                      <p:to>
                                        <p:strVal val="visible"/>
                                      </p:to>
                                    </p:set>
                                    <p:animEffect transition="in" filter="wipe(down)">
                                      <p:cBhvr>
                                        <p:cTn id="28" dur="500"/>
                                        <p:tgtEl>
                                          <p:spTgt spid="12">
                                            <p:txEl>
                                              <p:pRg st="7" end="7"/>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12">
                                            <p:txEl>
                                              <p:pRg st="8" end="8"/>
                                            </p:txEl>
                                          </p:spTgt>
                                        </p:tgtEl>
                                        <p:attrNameLst>
                                          <p:attrName>style.visibility</p:attrName>
                                        </p:attrNameLst>
                                      </p:cBhvr>
                                      <p:to>
                                        <p:strVal val="visible"/>
                                      </p:to>
                                    </p:set>
                                    <p:animEffect transition="in" filter="wipe(down)">
                                      <p:cBhvr>
                                        <p:cTn id="31" dur="500"/>
                                        <p:tgtEl>
                                          <p:spTgt spid="12">
                                            <p:txEl>
                                              <p:pRg st="8" end="8"/>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12">
                                            <p:txEl>
                                              <p:pRg st="9" end="9"/>
                                            </p:txEl>
                                          </p:spTgt>
                                        </p:tgtEl>
                                        <p:attrNameLst>
                                          <p:attrName>style.visibility</p:attrName>
                                        </p:attrNameLst>
                                      </p:cBhvr>
                                      <p:to>
                                        <p:strVal val="visible"/>
                                      </p:to>
                                    </p:set>
                                    <p:animEffect transition="in" filter="wipe(down)">
                                      <p:cBhvr>
                                        <p:cTn id="34" dur="500"/>
                                        <p:tgtEl>
                                          <p:spTgt spid="12">
                                            <p:txEl>
                                              <p:pRg st="9" end="9"/>
                                            </p:txEl>
                                          </p:spTgt>
                                        </p:tgtEl>
                                      </p:cBhvr>
                                    </p:animEffect>
                                  </p:childTnLst>
                                </p:cTn>
                              </p:par>
                              <p:par>
                                <p:cTn id="35" presetID="22" presetClass="entr" presetSubtype="4" fill="hold" nodeType="withEffect">
                                  <p:stCondLst>
                                    <p:cond delay="0"/>
                                  </p:stCondLst>
                                  <p:childTnLst>
                                    <p:set>
                                      <p:cBhvr>
                                        <p:cTn id="36" dur="1" fill="hold">
                                          <p:stCondLst>
                                            <p:cond delay="0"/>
                                          </p:stCondLst>
                                        </p:cTn>
                                        <p:tgtEl>
                                          <p:spTgt spid="12">
                                            <p:txEl>
                                              <p:pRg st="10" end="10"/>
                                            </p:txEl>
                                          </p:spTgt>
                                        </p:tgtEl>
                                        <p:attrNameLst>
                                          <p:attrName>style.visibility</p:attrName>
                                        </p:attrNameLst>
                                      </p:cBhvr>
                                      <p:to>
                                        <p:strVal val="visible"/>
                                      </p:to>
                                    </p:set>
                                    <p:animEffect transition="in" filter="wipe(down)">
                                      <p:cBhvr>
                                        <p:cTn id="37" dur="500"/>
                                        <p:tgtEl>
                                          <p:spTgt spid="12">
                                            <p:txEl>
                                              <p:pRg st="10" end="10"/>
                                            </p:txEl>
                                          </p:spTgt>
                                        </p:tgtEl>
                                      </p:cBhvr>
                                    </p:animEffect>
                                  </p:childTnLst>
                                </p:cTn>
                              </p:par>
                              <p:par>
                                <p:cTn id="38" presetID="22" presetClass="entr" presetSubtype="4" fill="hold" nodeType="withEffect">
                                  <p:stCondLst>
                                    <p:cond delay="0"/>
                                  </p:stCondLst>
                                  <p:childTnLst>
                                    <p:set>
                                      <p:cBhvr>
                                        <p:cTn id="39" dur="1" fill="hold">
                                          <p:stCondLst>
                                            <p:cond delay="0"/>
                                          </p:stCondLst>
                                        </p:cTn>
                                        <p:tgtEl>
                                          <p:spTgt spid="12">
                                            <p:txEl>
                                              <p:pRg st="11" end="11"/>
                                            </p:txEl>
                                          </p:spTgt>
                                        </p:tgtEl>
                                        <p:attrNameLst>
                                          <p:attrName>style.visibility</p:attrName>
                                        </p:attrNameLst>
                                      </p:cBhvr>
                                      <p:to>
                                        <p:strVal val="visible"/>
                                      </p:to>
                                    </p:set>
                                    <p:animEffect transition="in" filter="wipe(down)">
                                      <p:cBhvr>
                                        <p:cTn id="40" dur="500"/>
                                        <p:tgtEl>
                                          <p:spTgt spid="1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6112" y="386214"/>
            <a:ext cx="9403976" cy="1209827"/>
          </a:xfrm>
        </p:spPr>
        <p:txBody>
          <a:bodyPr/>
          <a:lstStyle/>
          <a:p>
            <a:pPr algn="ctr"/>
            <a:r>
              <a:rPr lang="en-US" sz="4400" dirty="0"/>
              <a:t>BID SOLICITATION AT A GLANCE</a:t>
            </a:r>
            <a:endParaRPr lang="en-US" dirty="0">
              <a:latin typeface="Bahnschrift Light Condensed" panose="020B0502040204020203" pitchFamily="34" charset="0"/>
            </a:endParaRPr>
          </a:p>
        </p:txBody>
      </p:sp>
      <p:sp>
        <p:nvSpPr>
          <p:cNvPr id="3" name="TextBox 2"/>
          <p:cNvSpPr txBox="1"/>
          <p:nvPr/>
        </p:nvSpPr>
        <p:spPr>
          <a:xfrm>
            <a:off x="2648932" y="1304300"/>
            <a:ext cx="6183983" cy="400110"/>
          </a:xfrm>
          <a:prstGeom prst="rect">
            <a:avLst/>
          </a:prstGeom>
          <a:noFill/>
        </p:spPr>
        <p:txBody>
          <a:bodyPr wrap="square" rtlCol="0">
            <a:spAutoFit/>
          </a:bodyPr>
          <a:lstStyle/>
          <a:p>
            <a:pPr algn="ctr"/>
            <a:r>
              <a:rPr lang="en-US" sz="2000" dirty="0">
                <a:latin typeface="Bahnschrift Light Condensed" panose="020B0502040204020203" pitchFamily="34" charset="0"/>
              </a:rPr>
              <a:t>Section 3 </a:t>
            </a:r>
            <a:r>
              <a:rPr lang="en-US" sz="2000" dirty="0" smtClean="0">
                <a:latin typeface="Bahnschrift Light Condensed" panose="020B0502040204020203" pitchFamily="34" charset="0"/>
              </a:rPr>
              <a:t>Quote-Specific </a:t>
            </a:r>
            <a:r>
              <a:rPr lang="en-US" sz="2000" dirty="0">
                <a:latin typeface="Bahnschrift Light Condensed" panose="020B0502040204020203" pitchFamily="34" charset="0"/>
              </a:rPr>
              <a:t>Submission Requirements</a:t>
            </a:r>
            <a:endParaRPr lang="en-US" dirty="0"/>
          </a:p>
        </p:txBody>
      </p:sp>
      <p:sp>
        <p:nvSpPr>
          <p:cNvPr id="11" name="Content Placeholder 11"/>
          <p:cNvSpPr>
            <a:spLocks noGrp="1"/>
          </p:cNvSpPr>
          <p:nvPr>
            <p:ph sz="half" idx="1"/>
          </p:nvPr>
        </p:nvSpPr>
        <p:spPr>
          <a:xfrm>
            <a:off x="717232" y="2215678"/>
            <a:ext cx="10614390" cy="2262744"/>
          </a:xfrm>
        </p:spPr>
        <p:txBody>
          <a:bodyPr>
            <a:normAutofit/>
          </a:bodyPr>
          <a:lstStyle/>
          <a:p>
            <a:r>
              <a:rPr lang="en-US" sz="2400" b="1" dirty="0" smtClean="0"/>
              <a:t>Required Prior to Contract Award:</a:t>
            </a:r>
            <a:endParaRPr lang="en-US" sz="2400" b="1" dirty="0"/>
          </a:p>
          <a:p>
            <a:pPr lvl="1">
              <a:spcBef>
                <a:spcPts val="0"/>
              </a:spcBef>
              <a:buFont typeface="Courier New" panose="02070309020205020404" pitchFamily="49" charset="0"/>
              <a:buChar char="o"/>
            </a:pPr>
            <a:r>
              <a:rPr lang="en-US" sz="2400" dirty="0"/>
              <a:t>Affirmative Action Compliance, Section 3.13.9</a:t>
            </a:r>
          </a:p>
          <a:p>
            <a:pPr lvl="1">
              <a:spcBef>
                <a:spcPts val="0"/>
              </a:spcBef>
              <a:buFont typeface="Courier New" panose="02070309020205020404" pitchFamily="49" charset="0"/>
              <a:buChar char="o"/>
            </a:pPr>
            <a:r>
              <a:rPr lang="en-US" sz="2400" dirty="0"/>
              <a:t>Business Registration, Section 3.13.12</a:t>
            </a:r>
          </a:p>
          <a:p>
            <a:pPr lvl="1">
              <a:spcBef>
                <a:spcPts val="0"/>
              </a:spcBef>
              <a:buFont typeface="Courier New" panose="02070309020205020404" pitchFamily="49" charset="0"/>
              <a:buChar char="o"/>
            </a:pPr>
            <a:r>
              <a:rPr lang="en-US" sz="2400" dirty="0"/>
              <a:t>Pending or Threatened Litigation, Section </a:t>
            </a:r>
            <a:r>
              <a:rPr lang="en-US" sz="2400" dirty="0" smtClean="0"/>
              <a:t>3.14</a:t>
            </a:r>
            <a:r>
              <a:rPr lang="en-US" sz="2400" dirty="0"/>
              <a:t> </a:t>
            </a:r>
          </a:p>
          <a:p>
            <a:pPr marL="0" indent="0">
              <a:buNone/>
            </a:pPr>
            <a:endParaRPr lang="en-US" sz="8200" dirty="0" smtClean="0"/>
          </a:p>
          <a:p>
            <a:endParaRPr lang="en-US" dirty="0"/>
          </a:p>
        </p:txBody>
      </p:sp>
    </p:spTree>
    <p:extLst>
      <p:ext uri="{BB962C8B-B14F-4D97-AF65-F5344CB8AC3E}">
        <p14:creationId xmlns:p14="http://schemas.microsoft.com/office/powerpoint/2010/main" val="1109916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down)">
                                      <p:cBhvr>
                                        <p:cTn id="7" dur="500"/>
                                        <p:tgtEl>
                                          <p:spTgt spid="11">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1">
                                            <p:txEl>
                                              <p:pRg st="1" end="1"/>
                                            </p:txEl>
                                          </p:spTgt>
                                        </p:tgtEl>
                                        <p:attrNameLst>
                                          <p:attrName>style.visibility</p:attrName>
                                        </p:attrNameLst>
                                      </p:cBhvr>
                                      <p:to>
                                        <p:strVal val="visible"/>
                                      </p:to>
                                    </p:set>
                                    <p:animEffect transition="in" filter="wipe(down)">
                                      <p:cBhvr>
                                        <p:cTn id="10" dur="500"/>
                                        <p:tgtEl>
                                          <p:spTgt spid="11">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Effect transition="in" filter="wipe(down)">
                                      <p:cBhvr>
                                        <p:cTn id="13" dur="500"/>
                                        <p:tgtEl>
                                          <p:spTgt spid="11">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11">
                                            <p:txEl>
                                              <p:pRg st="3" end="3"/>
                                            </p:txEl>
                                          </p:spTgt>
                                        </p:tgtEl>
                                        <p:attrNameLst>
                                          <p:attrName>style.visibility</p:attrName>
                                        </p:attrNameLst>
                                      </p:cBhvr>
                                      <p:to>
                                        <p:strVal val="visible"/>
                                      </p:to>
                                    </p:set>
                                    <p:animEffect transition="in" filter="wipe(down)">
                                      <p:cBhvr>
                                        <p:cTn id="16"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4: Scope of </a:t>
            </a:r>
            <a:r>
              <a:rPr lang="en-US" sz="2400" dirty="0" smtClean="0"/>
              <a:t>Work</a:t>
            </a:r>
          </a:p>
          <a:p>
            <a:r>
              <a:rPr lang="en-US" sz="2400" dirty="0" smtClean="0"/>
              <a:t>Section </a:t>
            </a:r>
            <a:r>
              <a:rPr lang="en-US" sz="2400" dirty="0"/>
              <a:t>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wipe(down)">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3"/>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August 21, 2025</a:t>
            </a:r>
          </a:p>
          <a:p>
            <a:endParaRPr lang="en-US" sz="4000" dirty="0"/>
          </a:p>
          <a:p>
            <a:r>
              <a:rPr lang="en-US" sz="4000" dirty="0"/>
              <a:t>Quotes due by 2pm </a:t>
            </a:r>
            <a:r>
              <a:rPr lang="en-US" sz="4000" dirty="0" smtClean="0"/>
              <a:t>September 25,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BEE82FBE70D5243841006DE9CA3A42B" ma:contentTypeVersion="14" ma:contentTypeDescription="Create a new document." ma:contentTypeScope="" ma:versionID="930ab74ab8651c2a4d0be08af3b7bfcf">
  <xsd:schema xmlns:xsd="http://www.w3.org/2001/XMLSchema" xmlns:xs="http://www.w3.org/2001/XMLSchema" xmlns:p="http://schemas.microsoft.com/office/2006/metadata/properties" xmlns:ns3="18094a18-a7d8-454b-b082-261936820a36" xmlns:ns4="979f866b-2144-4cd9-80a4-ef53f10f9aaf" targetNamespace="http://schemas.microsoft.com/office/2006/metadata/properties" ma:root="true" ma:fieldsID="6c505daf7f6a6b2169d601079b43e399" ns3:_="" ns4:_="">
    <xsd:import namespace="18094a18-a7d8-454b-b082-261936820a36"/>
    <xsd:import namespace="979f866b-2144-4cd9-80a4-ef53f10f9aa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094a18-a7d8-454b-b082-261936820a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79f866b-2144-4cd9-80a4-ef53f10f9aa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18094a18-a7d8-454b-b082-261936820a36" xsi:nil="true"/>
  </documentManagement>
</p:properties>
</file>

<file path=customXml/itemProps1.xml><?xml version="1.0" encoding="utf-8"?>
<ds:datastoreItem xmlns:ds="http://schemas.openxmlformats.org/officeDocument/2006/customXml" ds:itemID="{6E22FA3E-312C-45E7-865F-222D999E0B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094a18-a7d8-454b-b082-261936820a36"/>
    <ds:schemaRef ds:uri="979f866b-2144-4cd9-80a4-ef53f10f9a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purl.org/dc/elements/1.1/"/>
    <ds:schemaRef ds:uri="http://schemas.openxmlformats.org/package/2006/metadata/core-properties"/>
    <ds:schemaRef ds:uri="18094a18-a7d8-454b-b082-261936820a36"/>
    <ds:schemaRef ds:uri="http://schemas.microsoft.com/office/infopath/2007/PartnerControls"/>
    <ds:schemaRef ds:uri="http://purl.org/dc/terms/"/>
    <ds:schemaRef ds:uri="979f866b-2144-4cd9-80a4-ef53f10f9aaf"/>
    <ds:schemaRef ds:uri="http://schemas.microsoft.com/office/2006/documentManagement/typ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1660</TotalTime>
  <Words>1016</Words>
  <Application>Microsoft Office PowerPoint</Application>
  <PresentationFormat>Widescreen</PresentationFormat>
  <Paragraphs>94</Paragraphs>
  <Slides>14</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Bahnschrift Light Condensed</vt:lpstr>
      <vt:lpstr>Calibri</vt:lpstr>
      <vt:lpstr>Century Gothic</vt:lpstr>
      <vt:lpstr>Courier New</vt:lpstr>
      <vt:lpstr>Wingdings</vt:lpstr>
      <vt:lpstr>Wingdings 3</vt:lpstr>
      <vt:lpstr>Ion</vt:lpstr>
      <vt:lpstr>Optional Pre-Quote Conference  T2890 Residential Re-entry Programming and Services: NJSPB  25DPP01058</vt:lpstr>
      <vt:lpstr>WELCOME &amp; INTRODUCTIONS </vt:lpstr>
      <vt:lpstr>PURPOSE &amp; GENERAL INFORMATION</vt:lpstr>
      <vt:lpstr>BID SOLICITATION AT A GLANCE</vt:lpstr>
      <vt:lpstr>BID SOLICITATION AT A GLANCE</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McFarland, Amira [TREAS]</cp:lastModifiedBy>
  <cp:revision>89</cp:revision>
  <cp:lastPrinted>2020-02-11T14:28:14Z</cp:lastPrinted>
  <dcterms:created xsi:type="dcterms:W3CDTF">2020-01-31T19:31:42Z</dcterms:created>
  <dcterms:modified xsi:type="dcterms:W3CDTF">2025-07-29T15:15:05Z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0x010100DBEE82FBE70D5243841006DE9CA3A42B</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