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27" r:id="rId5"/>
  </p:sldMasterIdLst>
  <p:notesMasterIdLst>
    <p:notesMasterId r:id="rId20"/>
  </p:notesMasterIdLst>
  <p:sldIdLst>
    <p:sldId id="256" r:id="rId6"/>
    <p:sldId id="257" r:id="rId7"/>
    <p:sldId id="260" r:id="rId8"/>
    <p:sldId id="270" r:id="rId9"/>
    <p:sldId id="271" r:id="rId10"/>
    <p:sldId id="272" r:id="rId11"/>
    <p:sldId id="274" r:id="rId12"/>
    <p:sldId id="268" r:id="rId13"/>
    <p:sldId id="269" r:id="rId14"/>
    <p:sldId id="273" r:id="rId15"/>
    <p:sldId id="276" r:id="rId16"/>
    <p:sldId id="275" r:id="rId17"/>
    <p:sldId id="277" r:id="rId18"/>
    <p:sldId id="267" r:id="rId19"/>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55" autoAdjust="0"/>
  </p:normalViewPr>
  <p:slideViewPr>
    <p:cSldViewPr snapToGrid="0">
      <p:cViewPr varScale="1">
        <p:scale>
          <a:sx n="79" d="100"/>
          <a:sy n="79" d="100"/>
        </p:scale>
        <p:origin x="15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3995B9E-FD2D-4F9A-B153-0115FFA3AABD}" type="datetimeFigureOut">
              <a:rPr lang="en-US" smtClean="0"/>
              <a:t>1/7/2025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21DCDACB-1639-4459-814F-6149285EA4AC}" type="slidenum">
              <a:rPr lang="en-US" smtClean="0"/>
              <a:t>‹#›</a:t>
            </a:fld>
            <a:endParaRPr lang="en-US"/>
          </a:p>
        </p:txBody>
      </p:sp>
    </p:spTree>
    <p:extLst>
      <p:ext uri="{BB962C8B-B14F-4D97-AF65-F5344CB8AC3E}">
        <p14:creationId xmlns:p14="http://schemas.microsoft.com/office/powerpoint/2010/main" val="1142114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DCDACB-1639-4459-814F-6149285EA4AC}" type="slidenum">
              <a:rPr lang="en-US" smtClean="0"/>
              <a:t>12</a:t>
            </a:fld>
            <a:endParaRPr lang="en-US"/>
          </a:p>
        </p:txBody>
      </p:sp>
    </p:spTree>
    <p:extLst>
      <p:ext uri="{BB962C8B-B14F-4D97-AF65-F5344CB8AC3E}">
        <p14:creationId xmlns:p14="http://schemas.microsoft.com/office/powerpoint/2010/main" val="9493190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02111984F56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1057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34008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5516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7788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1444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5334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9487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803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5767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4286849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469718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71421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8502973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694464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47461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1885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2016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AD347D-5ACD-4C99-B74B-A9C85AD731AF}" type="datetimeFigureOut">
              <a:rPr lang="en-US" smtClean="0"/>
              <a:t>1/7/2025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610647517"/>
      </p:ext>
    </p:extLst>
  </p:cSld>
  <p:clrMap bg1="lt1" tx1="dk1" bg2="lt2" tx2="dk2" accent1="accent1" accent2="accent2" accent3="accent3" accent4="accent4" accent5="accent5" accent6="accent6" hlink="hlink" folHlink="folHlink"/>
  <p:sldLayoutIdLst>
    <p:sldLayoutId id="2147483928" r:id="rId1"/>
    <p:sldLayoutId id="2147483929" r:id="rId2"/>
    <p:sldLayoutId id="2147483930" r:id="rId3"/>
    <p:sldLayoutId id="2147483931" r:id="rId4"/>
    <p:sldLayoutId id="2147483932" r:id="rId5"/>
    <p:sldLayoutId id="2147483933" r:id="rId6"/>
    <p:sldLayoutId id="2147483934" r:id="rId7"/>
    <p:sldLayoutId id="2147483935" r:id="rId8"/>
    <p:sldLayoutId id="2147483936" r:id="rId9"/>
    <p:sldLayoutId id="2147483937" r:id="rId10"/>
    <p:sldLayoutId id="2147483938" r:id="rId11"/>
    <p:sldLayoutId id="2147483939" r:id="rId12"/>
    <p:sldLayoutId id="2147483940" r:id="rId13"/>
    <p:sldLayoutId id="2147483941" r:id="rId14"/>
    <p:sldLayoutId id="2147483942" r:id="rId15"/>
    <p:sldLayoutId id="2147483943" r:id="rId16"/>
    <p:sldLayoutId id="2147483944"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4782" y="1521303"/>
            <a:ext cx="7493225" cy="2605636"/>
          </a:xfrm>
        </p:spPr>
        <p:txBody>
          <a:bodyPr/>
          <a:lstStyle/>
          <a:p>
            <a:pPr algn="ctr"/>
            <a:r>
              <a:rPr lang="en-US" sz="3200" b="1" dirty="0" smtClean="0"/>
              <a:t>Optional Pre-Quote Conference </a:t>
            </a:r>
            <a:r>
              <a:rPr lang="en-US" sz="3200" dirty="0" smtClean="0"/>
              <a:t/>
            </a:r>
            <a:br>
              <a:rPr lang="en-US" sz="3200" dirty="0" smtClean="0"/>
            </a:br>
            <a:r>
              <a:rPr lang="en-US" sz="3200" dirty="0" smtClean="0"/>
              <a:t>Maintenance &amp; Repair Services for Heavy Duty Vehicles(Class 5 or Higher, Over 15,000 lb. GVWR)</a:t>
            </a:r>
            <a:br>
              <a:rPr lang="en-US" sz="3200" dirty="0" smtClean="0"/>
            </a:br>
            <a:r>
              <a:rPr lang="en-US" sz="4000" dirty="0" smtClean="0"/>
              <a:t>Bid Solicitation 25DPP01051</a:t>
            </a:r>
            <a:endParaRPr lang="en-US" sz="4000" dirty="0"/>
          </a:p>
        </p:txBody>
      </p:sp>
      <p:sp>
        <p:nvSpPr>
          <p:cNvPr id="3" name="Subtitle 2"/>
          <p:cNvSpPr>
            <a:spLocks noGrp="1"/>
          </p:cNvSpPr>
          <p:nvPr>
            <p:ph type="subTitle" idx="1"/>
          </p:nvPr>
        </p:nvSpPr>
        <p:spPr>
          <a:xfrm>
            <a:off x="1154955" y="4126939"/>
            <a:ext cx="8825658" cy="1929829"/>
          </a:xfrm>
        </p:spPr>
        <p:txBody>
          <a:bodyPr>
            <a:normAutofit/>
          </a:bodyPr>
          <a:lstStyle/>
          <a:p>
            <a:pPr algn="ctr"/>
            <a:r>
              <a:rPr lang="en-US" sz="2800" dirty="0" smtClean="0"/>
              <a:t>Q&amp;A due by 2pm, </a:t>
            </a:r>
            <a:r>
              <a:rPr lang="en-US" sz="2800" b="1" dirty="0" smtClean="0"/>
              <a:t>January </a:t>
            </a:r>
            <a:r>
              <a:rPr lang="en-US" sz="2800" b="1" dirty="0" smtClean="0"/>
              <a:t>29, </a:t>
            </a:r>
            <a:r>
              <a:rPr lang="en-US" sz="2800" b="1" dirty="0" smtClean="0"/>
              <a:t>2025</a:t>
            </a:r>
          </a:p>
          <a:p>
            <a:pPr algn="ctr"/>
            <a:r>
              <a:rPr lang="en-US" sz="2800" dirty="0" smtClean="0"/>
              <a:t>Quotes due by 2pm, </a:t>
            </a:r>
            <a:r>
              <a:rPr lang="en-US" sz="2800" b="1" dirty="0" smtClean="0"/>
              <a:t>March 11</a:t>
            </a:r>
            <a:r>
              <a:rPr lang="en-US" sz="2800" b="1" dirty="0" smtClean="0"/>
              <a:t>, </a:t>
            </a:r>
            <a:r>
              <a:rPr lang="en-US" sz="2800" b="1" dirty="0" smtClean="0"/>
              <a:t>2025</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smtClean="0"/>
              <a:t>Please note that this </a:t>
            </a:r>
            <a:r>
              <a:rPr lang="en-US" dirty="0"/>
              <a:t>conference is being recorded</a:t>
            </a:r>
            <a:r>
              <a:rPr lang="en-US" dirty="0" smtClean="0"/>
              <a:t>. </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fontScale="92500" lnSpcReduction="20000"/>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algn="just"/>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62500" lnSpcReduction="20000"/>
          </a:bodyPr>
          <a:lstStyle/>
          <a:p>
            <a:pPr algn="just"/>
            <a:r>
              <a:rPr lang="en-US" dirty="0" smtClean="0"/>
              <a:t>Cover page: Submission dates and set-aside requirements</a:t>
            </a:r>
          </a:p>
          <a:p>
            <a:pPr algn="just"/>
            <a:r>
              <a:rPr lang="en-US" dirty="0" smtClean="0"/>
              <a:t>Section 1: Purpose, background</a:t>
            </a:r>
          </a:p>
          <a:p>
            <a:pPr algn="just"/>
            <a:r>
              <a:rPr lang="en-US" dirty="0" smtClean="0"/>
              <a:t>Section 2: </a:t>
            </a:r>
            <a:r>
              <a:rPr lang="en-US" dirty="0"/>
              <a:t>Pre-Quote Submission </a:t>
            </a:r>
            <a:r>
              <a:rPr lang="en-US" dirty="0" smtClean="0"/>
              <a:t>Information</a:t>
            </a:r>
          </a:p>
          <a:p>
            <a:pPr algn="just"/>
            <a:r>
              <a:rPr lang="en-US" dirty="0" smtClean="0"/>
              <a:t>Section 3: </a:t>
            </a:r>
            <a:r>
              <a:rPr lang="en-US" dirty="0"/>
              <a:t>Quote Submission Requirements – Requirements of the Bidder, including forms, technical approach, schedules, draft plans,  resumes, firm experience, financial capability, and price sheet instructions, as well as additional  terms and prohibition on conflicting terms and conditions </a:t>
            </a:r>
          </a:p>
          <a:p>
            <a:pPr algn="just"/>
            <a:r>
              <a:rPr lang="en-US" dirty="0" smtClean="0"/>
              <a:t>Section 4: </a:t>
            </a:r>
            <a:r>
              <a:rPr lang="en-US" dirty="0"/>
              <a:t>Scope of Work – Requirements of the Contractor</a:t>
            </a:r>
          </a:p>
          <a:p>
            <a:pPr algn="just"/>
            <a:r>
              <a:rPr lang="en-US" dirty="0" smtClean="0"/>
              <a:t>Section 5: </a:t>
            </a:r>
            <a:r>
              <a:rPr lang="en-US" dirty="0"/>
              <a:t>General Contract Terms, including Contract Term and Extension Option, performance security, ownership of material, and staff </a:t>
            </a:r>
            <a:r>
              <a:rPr lang="en-US" dirty="0" smtClean="0"/>
              <a:t>substitutions</a:t>
            </a:r>
          </a:p>
          <a:p>
            <a:pPr algn="just"/>
            <a:r>
              <a:rPr lang="en-US" dirty="0"/>
              <a:t>Section 6: Data Security Requirements  - Contractor Responsibility</a:t>
            </a:r>
          </a:p>
          <a:p>
            <a:pPr algn="just"/>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a:t>Section 8: Evaluation criteria, clarifications, best and final </a:t>
            </a:r>
            <a:r>
              <a:rPr lang="en-US" dirty="0" smtClean="0"/>
              <a:t>offer, </a:t>
            </a:r>
            <a:r>
              <a:rPr lang="en-US" dirty="0"/>
              <a:t>Pre-award </a:t>
            </a:r>
            <a:r>
              <a:rPr lang="en-US" dirty="0" smtClean="0"/>
              <a:t>requirements</a:t>
            </a:r>
            <a:endParaRPr lang="en-US" dirty="0"/>
          </a:p>
          <a:p>
            <a:pPr algn="just"/>
            <a:r>
              <a:rPr lang="en-US" dirty="0"/>
              <a:t>Section 9</a:t>
            </a:r>
            <a:r>
              <a:rPr lang="en-US" dirty="0" smtClean="0"/>
              <a:t>: Glossary</a:t>
            </a:r>
            <a:endParaRPr lang="en-US" dirty="0"/>
          </a:p>
          <a:p>
            <a:pPr algn="just"/>
            <a:r>
              <a:rPr lang="en-US" dirty="0" smtClean="0"/>
              <a:t>Reminders</a:t>
            </a:r>
          </a:p>
          <a:p>
            <a:pPr lvl="1" algn="just"/>
            <a:r>
              <a:rPr lang="en-US" dirty="0" smtClean="0"/>
              <a:t>Review Bid Solicitation in its entirety and submit any questions prior to the deadline including exceptions. Updated documents will be posted in NJSTART and should be reviewed as posted.</a:t>
            </a:r>
          </a:p>
          <a:p>
            <a:pPr lvl="1" algn="just"/>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lgn="just"/>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fontScale="85000" lnSpcReduction="20000"/>
          </a:bodyPr>
          <a:lstStyle/>
          <a:p>
            <a:pPr algn="just"/>
            <a:r>
              <a:rPr lang="en-US" dirty="0" smtClean="0"/>
              <a:t>Complete all required price lines on the Price Sheet, or Quote may be deemed non-responsive. Indicate “no charge” if the cost is $0.  Do not leave any price lines blank. </a:t>
            </a:r>
          </a:p>
          <a:p>
            <a:pPr algn="just"/>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pPr algn="just"/>
            <a:r>
              <a:rPr lang="en-US" dirty="0" smtClean="0"/>
              <a:t>Confirm that you have completed all tabs on the Price Sheet.</a:t>
            </a:r>
          </a:p>
          <a:p>
            <a:pPr algn="just"/>
            <a:r>
              <a:rPr lang="en-US" dirty="0" smtClean="0"/>
              <a:t>Do not add additional language, assumptions, or fees on the Price Sheet. Do not add or remove any price lines.</a:t>
            </a:r>
          </a:p>
          <a:p>
            <a:pPr algn="just"/>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85000" lnSpcReduction="10000"/>
          </a:bodyPr>
          <a:lstStyle/>
          <a:p>
            <a:pPr algn="just"/>
            <a:r>
              <a:rPr lang="en-US" dirty="0" smtClean="0"/>
              <a:t>Do NOT include language such as this:</a:t>
            </a:r>
            <a:endParaRPr lang="en-US" dirty="0"/>
          </a:p>
          <a:p>
            <a:pPr lvl="1" algn="just"/>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lgn="just"/>
            <a:r>
              <a:rPr lang="en-US" dirty="0" smtClean="0"/>
              <a:t>Vendor reserves the right to charge additional fees for services that require extensive time and effort.</a:t>
            </a:r>
          </a:p>
          <a:p>
            <a:pPr lvl="1" algn="just"/>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lgn="just"/>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351" y="922492"/>
            <a:ext cx="9128483" cy="1629876"/>
          </a:xfrm>
        </p:spPr>
        <p:txBody>
          <a:bodyPr>
            <a:normAutofit fontScale="90000"/>
          </a:bodyPr>
          <a:lstStyle/>
          <a:p>
            <a:pPr algn="ctr"/>
            <a:r>
              <a:rPr lang="en-US" dirty="0"/>
              <a:t>State-Supplied Price Sheet</a:t>
            </a:r>
            <a:br>
              <a:rPr lang="en-US" dirty="0"/>
            </a:br>
            <a:r>
              <a:rPr lang="en-US" sz="4000" dirty="0" smtClean="0"/>
              <a:t>T2108 </a:t>
            </a:r>
            <a:r>
              <a:rPr lang="en-US" sz="4000" dirty="0"/>
              <a:t>– </a:t>
            </a:r>
            <a:r>
              <a:rPr lang="en-US" sz="3200" dirty="0">
                <a:solidFill>
                  <a:schemeClr val="tx1"/>
                </a:solidFill>
              </a:rPr>
              <a:t>Maintenance &amp; Repair Services for Heavy Duty Vehicles(Class 5 or Higher, Over 15,000 lb. GVWR)</a:t>
            </a:r>
            <a:br>
              <a:rPr lang="en-US" sz="3200" dirty="0">
                <a:solidFill>
                  <a:schemeClr val="tx1"/>
                </a:solidFill>
              </a:rPr>
            </a:br>
            <a:endParaRPr lang="en-US" dirty="0">
              <a:solidFill>
                <a:schemeClr val="tx1"/>
              </a:solidFill>
            </a:endParaRPr>
          </a:p>
        </p:txBody>
      </p:sp>
      <p:sp>
        <p:nvSpPr>
          <p:cNvPr id="3" name="Rectangle 2"/>
          <p:cNvSpPr/>
          <p:nvPr/>
        </p:nvSpPr>
        <p:spPr>
          <a:xfrm>
            <a:off x="644056" y="2552368"/>
            <a:ext cx="8499944" cy="2031325"/>
          </a:xfrm>
          <a:prstGeom prst="rect">
            <a:avLst/>
          </a:prstGeom>
        </p:spPr>
        <p:txBody>
          <a:bodyPr wrap="square">
            <a:spAutoFit/>
          </a:bodyPr>
          <a:lstStyle/>
          <a:p>
            <a:pPr marL="742950" lvl="1" indent="-285750" algn="just">
              <a:buFont typeface="Arial" panose="020B0604020202020204" pitchFamily="34" charset="0"/>
              <a:buChar char="•"/>
            </a:pPr>
            <a:r>
              <a:rPr lang="en-US" dirty="0"/>
              <a:t>See Section </a:t>
            </a:r>
            <a:r>
              <a:rPr lang="en-US" dirty="0" smtClean="0"/>
              <a:t>3.23, </a:t>
            </a:r>
            <a:r>
              <a:rPr lang="en-US" i="1" dirty="0"/>
              <a:t>State-Supplied Price Sheet Instructions</a:t>
            </a:r>
            <a:r>
              <a:rPr lang="en-US" dirty="0"/>
              <a:t>, for directions</a:t>
            </a:r>
          </a:p>
          <a:p>
            <a:pPr marL="742950" lvl="1" indent="-285750" algn="just">
              <a:buFont typeface="Arial" panose="020B0604020202020204" pitchFamily="34" charset="0"/>
              <a:buChar char="•"/>
            </a:pPr>
            <a:r>
              <a:rPr lang="en-US" dirty="0" smtClean="0"/>
              <a:t>There are fifty-three (53)  </a:t>
            </a:r>
            <a:r>
              <a:rPr lang="en-US" dirty="0"/>
              <a:t>price lines</a:t>
            </a:r>
            <a:r>
              <a:rPr lang="en-US" dirty="0" smtClean="0"/>
              <a:t>. Bidders can</a:t>
            </a:r>
            <a:r>
              <a:rPr lang="en-US" dirty="0"/>
              <a:t> </a:t>
            </a:r>
            <a:r>
              <a:rPr lang="en-US" dirty="0" smtClean="0"/>
              <a:t>bid on any combination of </a:t>
            </a:r>
            <a:r>
              <a:rPr lang="en-US" dirty="0"/>
              <a:t>price </a:t>
            </a:r>
            <a:r>
              <a:rPr lang="en-US" dirty="0" smtClean="0"/>
              <a:t>lines.</a:t>
            </a:r>
            <a:endParaRPr lang="en-US" dirty="0"/>
          </a:p>
          <a:p>
            <a:pPr marL="742950" lvl="1" indent="-285750" algn="just">
              <a:buFont typeface="Arial" panose="020B0604020202020204" pitchFamily="34" charset="0"/>
              <a:buChar char="•"/>
            </a:pPr>
            <a:r>
              <a:rPr lang="en-US" dirty="0"/>
              <a:t>Bidders </a:t>
            </a:r>
            <a:r>
              <a:rPr lang="en-US" dirty="0" smtClean="0"/>
              <a:t>are able to submit quotes &amp; be eligible for award of any combination of price lines. </a:t>
            </a:r>
            <a:endParaRPr lang="en-US" dirty="0"/>
          </a:p>
          <a:p>
            <a:pPr marL="742950" lvl="1" indent="-285750" algn="just">
              <a:buFont typeface="Arial" panose="020B0604020202020204" pitchFamily="34" charset="0"/>
              <a:buChar char="•"/>
            </a:pPr>
            <a:r>
              <a:rPr lang="en-US" dirty="0" smtClean="0"/>
              <a:t>Any </a:t>
            </a:r>
            <a:r>
              <a:rPr lang="en-US" dirty="0"/>
              <a:t>changes or alterations to the State-Supplied Price Sheet may result in the Bidder’s Quote being deemed non-responsive</a:t>
            </a:r>
            <a:r>
              <a:rPr lang="en-US" dirty="0" smtClean="0"/>
              <a:t>.-</a:t>
            </a:r>
            <a:endParaRPr lang="en-US" dirty="0"/>
          </a:p>
        </p:txBody>
      </p:sp>
    </p:spTree>
    <p:extLst>
      <p:ext uri="{BB962C8B-B14F-4D97-AF65-F5344CB8AC3E}">
        <p14:creationId xmlns:p14="http://schemas.microsoft.com/office/powerpoint/2010/main" val="827102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2269" y="684170"/>
            <a:ext cx="3266579" cy="366668"/>
          </a:xfrm>
        </p:spPr>
        <p:txBody>
          <a:bodyPr>
            <a:normAutofit fontScale="90000"/>
          </a:bodyPr>
          <a:lstStyle/>
          <a:p>
            <a:r>
              <a:rPr lang="en-US" dirty="0" smtClean="0"/>
              <a:t>Price Sheet</a:t>
            </a:r>
            <a:endParaRPr lang="en-US" dirty="0"/>
          </a:p>
        </p:txBody>
      </p:sp>
      <p:pic>
        <p:nvPicPr>
          <p:cNvPr id="4" name="Picture 3"/>
          <p:cNvPicPr>
            <a:picLocks noChangeAspect="1"/>
          </p:cNvPicPr>
          <p:nvPr/>
        </p:nvPicPr>
        <p:blipFill>
          <a:blip r:embed="rId3"/>
          <a:stretch>
            <a:fillRect/>
          </a:stretch>
        </p:blipFill>
        <p:spPr>
          <a:xfrm>
            <a:off x="954860" y="1238509"/>
            <a:ext cx="9734719" cy="4895967"/>
          </a:xfrm>
          <a:prstGeom prst="rect">
            <a:avLst/>
          </a:prstGeom>
        </p:spPr>
      </p:pic>
    </p:spTree>
    <p:extLst>
      <p:ext uri="{BB962C8B-B14F-4D97-AF65-F5344CB8AC3E}">
        <p14:creationId xmlns:p14="http://schemas.microsoft.com/office/powerpoint/2010/main" val="3508355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lstStyle/>
          <a:p>
            <a:r>
              <a:rPr lang="en-US" dirty="0" smtClean="0"/>
              <a:t>Your question must pertain to the Procedures and Quote Submission Requirement Only</a:t>
            </a:r>
          </a:p>
          <a:p>
            <a:r>
              <a:rPr lang="en-US" dirty="0" smtClean="0"/>
              <a:t>Any question in regards to the Bid Solicitation must be submitted during the Q&amp;A on NJSTART.</a:t>
            </a:r>
            <a:endParaRPr lang="en-US" dirty="0"/>
          </a:p>
        </p:txBody>
      </p:sp>
    </p:spTree>
    <p:extLst>
      <p:ext uri="{BB962C8B-B14F-4D97-AF65-F5344CB8AC3E}">
        <p14:creationId xmlns:p14="http://schemas.microsoft.com/office/powerpoint/2010/main" val="1023108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THANK YOU FOR ATTENDING</a:t>
            </a:r>
            <a:endParaRPr lang="en-US" dirty="0"/>
          </a:p>
        </p:txBody>
      </p:sp>
      <p:sp>
        <p:nvSpPr>
          <p:cNvPr id="3" name="Content Placeholder 2"/>
          <p:cNvSpPr>
            <a:spLocks noGrp="1"/>
          </p:cNvSpPr>
          <p:nvPr>
            <p:ph idx="1"/>
          </p:nvPr>
        </p:nvSpPr>
        <p:spPr>
          <a:xfrm>
            <a:off x="677334" y="3105835"/>
            <a:ext cx="8029696" cy="1911228"/>
          </a:xfrm>
        </p:spPr>
        <p:txBody>
          <a:bodyPr/>
          <a:lstStyle/>
          <a:p>
            <a:endParaRPr lang="en-US" dirty="0" smtClean="0"/>
          </a:p>
          <a:p>
            <a:endParaRPr lang="en-US" dirty="0"/>
          </a:p>
          <a:p>
            <a:pPr marL="0" indent="0">
              <a:buNone/>
            </a:pPr>
            <a:endParaRPr lang="en-US" dirty="0" smtClean="0"/>
          </a:p>
        </p:txBody>
      </p:sp>
      <p:sp>
        <p:nvSpPr>
          <p:cNvPr id="4" name="Rectangle 3"/>
          <p:cNvSpPr/>
          <p:nvPr/>
        </p:nvSpPr>
        <p:spPr>
          <a:xfrm>
            <a:off x="353085" y="3105835"/>
            <a:ext cx="8920917" cy="1692771"/>
          </a:xfrm>
          <a:prstGeom prst="rect">
            <a:avLst/>
          </a:prstGeom>
        </p:spPr>
        <p:txBody>
          <a:bodyPr wrap="square">
            <a:spAutoFit/>
          </a:bodyPr>
          <a:lstStyle/>
          <a:p>
            <a:pPr algn="ctr"/>
            <a:r>
              <a:rPr lang="en-US" sz="4000" dirty="0" smtClean="0"/>
              <a:t> </a:t>
            </a:r>
            <a:r>
              <a:rPr lang="en-US" sz="3200" dirty="0" smtClean="0"/>
              <a:t>Q&amp;A </a:t>
            </a:r>
            <a:r>
              <a:rPr lang="en-US" sz="3200" dirty="0"/>
              <a:t>due by </a:t>
            </a:r>
            <a:r>
              <a:rPr lang="en-US" sz="3200" dirty="0" smtClean="0"/>
              <a:t>2pm, </a:t>
            </a:r>
            <a:r>
              <a:rPr lang="en-US" sz="3200" b="1" dirty="0" smtClean="0"/>
              <a:t>January </a:t>
            </a:r>
            <a:r>
              <a:rPr lang="en-US" sz="3200" b="1" dirty="0" smtClean="0"/>
              <a:t>29, </a:t>
            </a:r>
            <a:r>
              <a:rPr lang="en-US" sz="3200" b="1" dirty="0" smtClean="0"/>
              <a:t>2025</a:t>
            </a:r>
          </a:p>
          <a:p>
            <a:pPr algn="ctr"/>
            <a:endParaRPr lang="en-US" sz="3200" dirty="0"/>
          </a:p>
          <a:p>
            <a:pPr algn="ctr"/>
            <a:r>
              <a:rPr lang="en-US" sz="3200" dirty="0" smtClean="0"/>
              <a:t>     Quotes </a:t>
            </a:r>
            <a:r>
              <a:rPr lang="en-US" sz="3200" dirty="0"/>
              <a:t>due by </a:t>
            </a:r>
            <a:r>
              <a:rPr lang="en-US" sz="3200" dirty="0" smtClean="0"/>
              <a:t>2pm, </a:t>
            </a:r>
            <a:r>
              <a:rPr lang="en-US" sz="3200" b="1" dirty="0" smtClean="0"/>
              <a:t>March 11</a:t>
            </a:r>
            <a:r>
              <a:rPr lang="en-US" sz="3200" b="1" dirty="0" smtClean="0"/>
              <a:t>, </a:t>
            </a:r>
            <a:r>
              <a:rPr lang="en-US" sz="3200" b="1" dirty="0" smtClean="0"/>
              <a:t>2025</a:t>
            </a:r>
            <a:endParaRPr lang="en-US" sz="3200" b="1"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purl.org/dc/terms/"/>
    <ds:schemaRef ds:uri="http://schemas.microsoft.com/office/2006/documentManagement/types"/>
    <ds:schemaRef ds:uri="http://schemas.microsoft.com/sharepoint/v3"/>
    <ds:schemaRef ds:uri="http://purl.org/dc/elements/1.1/"/>
    <ds:schemaRef ds:uri="http://schemas.openxmlformats.org/package/2006/metadata/core-properties"/>
    <ds:schemaRef ds:uri="http://schemas.microsoft.com/office/infopath/2007/PartnerControls"/>
    <ds:schemaRef ds:uri="4a2393ed-911e-4c9b-9d18-84f1fe0b670e"/>
    <ds:schemaRef ds:uri="d4e5d782-6a70-4577-82ee-b2c87f6aa0d2"/>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Organic</Template>
  <TotalTime>2181</TotalTime>
  <Words>974</Words>
  <Application>Microsoft Office PowerPoint</Application>
  <PresentationFormat>Widescreen</PresentationFormat>
  <Paragraphs>62</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Garamond</vt:lpstr>
      <vt:lpstr>Organic</vt:lpstr>
      <vt:lpstr>Optional Pre-Quote Conference  Maintenance &amp; Repair Services for Heavy Duty Vehicles(Class 5 or Higher, Over 15,000 lb. GVWR) Bid Solicitation 25DPP01051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T2108 – Maintenance &amp; Repair Services for Heavy Duty Vehicles(Class 5 or Higher, Over 15,000 lb. GVWR) </vt:lpstr>
      <vt:lpstr>Price Sheet</vt:lpstr>
      <vt:lpstr>Question?</vt:lpstr>
      <vt:lpstr>      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82</cp:revision>
  <cp:lastPrinted>2024-06-26T13:21:00Z</cp:lastPrinted>
  <dcterms:created xsi:type="dcterms:W3CDTF">2020-01-31T19:31:42Z</dcterms:created>
  <dcterms:modified xsi:type="dcterms:W3CDTF">2025-01-07T19:25:19Z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