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4" r:id="rId11"/>
    <p:sldId id="272" r:id="rId12"/>
    <p:sldId id="275"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6507" y="264953"/>
            <a:ext cx="10639966" cy="3329581"/>
          </a:xfrm>
        </p:spPr>
        <p:txBody>
          <a:bodyPr/>
          <a:lstStyle/>
          <a:p>
            <a:pPr algn="ctr"/>
            <a:r>
              <a:rPr lang="en-US" sz="4400" dirty="0" smtClean="0">
                <a:solidFill>
                  <a:srgbClr val="FFFF00"/>
                </a:solidFill>
              </a:rPr>
              <a:t>Optional</a:t>
            </a:r>
            <a:r>
              <a:rPr lang="en-US" sz="4400" dirty="0" smtClean="0"/>
              <a:t> Pre-Quote Conference</a:t>
            </a:r>
            <a:br>
              <a:rPr lang="en-US" sz="4400" dirty="0" smtClean="0"/>
            </a:br>
            <a:r>
              <a:rPr lang="en-US" sz="4400" dirty="0" smtClean="0"/>
              <a:t/>
            </a:r>
            <a:br>
              <a:rPr lang="en-US" sz="4400" dirty="0" smtClean="0"/>
            </a:br>
            <a:r>
              <a:rPr lang="en-US" sz="4400" dirty="0" smtClean="0"/>
              <a:t>Bid Solicitation #</a:t>
            </a:r>
            <a:r>
              <a:rPr lang="en-US" sz="4400" dirty="0" smtClean="0">
                <a:solidFill>
                  <a:srgbClr val="FFFF00"/>
                </a:solidFill>
              </a:rPr>
              <a:t>24DPP01046</a:t>
            </a:r>
            <a:r>
              <a:rPr lang="en-US" sz="3600" dirty="0" smtClean="0"/>
              <a:t/>
            </a:r>
            <a:br>
              <a:rPr lang="en-US" sz="3600" dirty="0" smtClean="0"/>
            </a:br>
            <a:r>
              <a:rPr lang="en-US" sz="3600" dirty="0" smtClean="0">
                <a:solidFill>
                  <a:srgbClr val="FFFF00"/>
                </a:solidFill>
              </a:rPr>
              <a:t>T0125 Tower Maintenance: Land Mobile Radio &amp; Broadcast Television Towers</a:t>
            </a:r>
            <a:endParaRPr lang="en-US" sz="3600" dirty="0">
              <a:solidFill>
                <a:srgbClr val="FFFF00"/>
              </a:solidFill>
            </a:endParaRP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date, </a:t>
            </a:r>
            <a:r>
              <a:rPr lang="en-US" sz="2800" dirty="0" smtClean="0">
                <a:solidFill>
                  <a:srgbClr val="FFFF00"/>
                </a:solidFill>
              </a:rPr>
              <a:t>AUGUST 27, 2024</a:t>
            </a:r>
          </a:p>
          <a:p>
            <a:r>
              <a:rPr lang="en-US" sz="2800" dirty="0" smtClean="0"/>
              <a:t>Quotes due by 2pm date, </a:t>
            </a:r>
            <a:r>
              <a:rPr lang="en-US" sz="2800" dirty="0" smtClean="0">
                <a:solidFill>
                  <a:srgbClr val="FFFF00"/>
                </a:solidFill>
              </a:rPr>
              <a:t>OCTOBER 23, 2024</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sign in</a:t>
            </a:r>
            <a:r>
              <a:rPr lang="en-US" dirty="0"/>
              <a:t> </a:t>
            </a:r>
            <a:r>
              <a:rPr lang="en-US" dirty="0" smtClean="0"/>
              <a:t>by entering your name, company, and email in the Microsoft Teams chat window. </a:t>
            </a:r>
            <a:endParaRPr lang="en-US" dirty="0"/>
          </a:p>
          <a:p>
            <a:r>
              <a:rPr lang="en-US" dirty="0" smtClean="0"/>
              <a:t>Please note that this </a:t>
            </a:r>
            <a:r>
              <a:rPr lang="en-US" dirty="0"/>
              <a:t>conference is being recorded</a:t>
            </a:r>
            <a:r>
              <a:rPr lang="en-US" dirty="0" smtClean="0"/>
              <a:t>. </a:t>
            </a:r>
            <a:r>
              <a:rPr lang="en-US" dirty="0"/>
              <a:t>Please 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regarding </a:t>
            </a:r>
            <a:r>
              <a:rPr lang="en-US" dirty="0"/>
              <a:t>the Bid Solicitation and Quote submission requirements. </a:t>
            </a:r>
          </a:p>
          <a:p>
            <a:r>
              <a:rPr lang="en-US" dirty="0" smtClean="0"/>
              <a:t>Questions relating </a:t>
            </a:r>
            <a:r>
              <a:rPr lang="en-US" dirty="0"/>
              <a:t>to </a:t>
            </a:r>
            <a:r>
              <a:rPr lang="en-US" dirty="0" smtClean="0"/>
              <a:t>the Scope of Work, the </a:t>
            </a:r>
            <a:r>
              <a:rPr lang="en-US" dirty="0"/>
              <a:t>services or products required </a:t>
            </a:r>
            <a:r>
              <a:rPr lang="en-US" dirty="0" smtClean="0"/>
              <a:t>in </a:t>
            </a:r>
            <a:r>
              <a:rPr lang="en-US" dirty="0"/>
              <a:t>the Bid Solicitation will </a:t>
            </a:r>
            <a:r>
              <a:rPr lang="en-US" dirty="0" smtClean="0"/>
              <a:t>not be addressed at this time. Vendors are to electronically submit those questions through the Q&amp;A </a:t>
            </a:r>
            <a:r>
              <a:rPr lang="en-US" dirty="0"/>
              <a:t>Tab of the Bid Solicitation in </a:t>
            </a:r>
            <a:r>
              <a:rPr lang="en-US" dirty="0" smtClean="0"/>
              <a:t>NJSTART.</a:t>
            </a:r>
            <a:endParaRPr lang="en-US" dirty="0"/>
          </a:p>
          <a:p>
            <a:r>
              <a:rPr lang="en-US" dirty="0"/>
              <a:t>This is also an opportunity for potential Vendors to partner with other </a:t>
            </a:r>
            <a:r>
              <a:rPr lang="en-US" dirty="0" smtClean="0"/>
              <a:t>potential </a:t>
            </a:r>
            <a:r>
              <a:rPr lang="en-US" dirty="0"/>
              <a:t>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4" y="1591523"/>
            <a:ext cx="8878606" cy="4096213"/>
          </a:xfrm>
        </p:spPr>
        <p:txBody>
          <a:bodyPr>
            <a:noAutofit/>
          </a:bodyPr>
          <a:lstStyle/>
          <a:p>
            <a:r>
              <a:rPr lang="en-US" sz="2400" dirty="0" smtClean="0"/>
              <a:t>Cover page: Submission dates and set-aside requirements</a:t>
            </a:r>
          </a:p>
          <a:p>
            <a:r>
              <a:rPr lang="en-US" sz="2400" dirty="0" smtClean="0"/>
              <a:t>Section 1: Introduction and Summary of the Bid Solicitation</a:t>
            </a:r>
          </a:p>
          <a:p>
            <a:r>
              <a:rPr lang="en-US" sz="2400" dirty="0" smtClean="0"/>
              <a:t>Section 2: Pre-Quote Submission Information (e-Q&amp;A, exceptions to the SSTC, Bid </a:t>
            </a:r>
            <a:r>
              <a:rPr lang="en-US" sz="2400" dirty="0"/>
              <a:t>A</a:t>
            </a:r>
            <a:r>
              <a:rPr lang="en-US" sz="2400" dirty="0" smtClean="0"/>
              <a:t>mendments)</a:t>
            </a:r>
          </a:p>
          <a:p>
            <a:r>
              <a:rPr lang="en-US" sz="2400" dirty="0" smtClean="0"/>
              <a:t>Section 3: Quote Submission Requirements (forms, technical response, Price Sheet Instructions)</a:t>
            </a:r>
          </a:p>
          <a:p>
            <a:r>
              <a:rPr lang="en-US" sz="2400" dirty="0" smtClean="0"/>
              <a:t>Section 4: Scope of Work</a:t>
            </a:r>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675620" y="2023423"/>
            <a:ext cx="10415178" cy="3698952"/>
          </a:xfrm>
        </p:spPr>
        <p:txBody>
          <a:bodyPr>
            <a:normAutofit/>
          </a:bodyPr>
          <a:lstStyle/>
          <a:p>
            <a:r>
              <a:rPr lang="en-US" sz="2400" dirty="0" smtClean="0"/>
              <a:t>Section 5: General Contract Terms</a:t>
            </a:r>
          </a:p>
          <a:p>
            <a:r>
              <a:rPr lang="en-US" sz="2400" dirty="0" smtClean="0"/>
              <a:t>Section 6: </a:t>
            </a:r>
            <a:r>
              <a:rPr lang="en-US" sz="2400" dirty="0" smtClean="0"/>
              <a:t>Data Security Requirements – Contractor </a:t>
            </a:r>
            <a:r>
              <a:rPr lang="en-US" sz="2400" dirty="0" err="1" smtClean="0"/>
              <a:t>Responsbility</a:t>
            </a:r>
            <a:endParaRPr lang="en-US" sz="2400" dirty="0" smtClean="0"/>
          </a:p>
          <a:p>
            <a:r>
              <a:rPr lang="en-US" sz="2400" dirty="0" smtClean="0"/>
              <a:t>Section 7: Modifications to the State of New Jersey Standard Terms and Conditions</a:t>
            </a:r>
          </a:p>
          <a:p>
            <a:r>
              <a:rPr lang="en-US" sz="2400" dirty="0" smtClean="0"/>
              <a:t>Section 8: Quote Evaluation and Award</a:t>
            </a:r>
          </a:p>
          <a:p>
            <a:r>
              <a:rPr lang="en-US" sz="2400" dirty="0" smtClean="0"/>
              <a:t>Section 9: Glossary</a:t>
            </a:r>
          </a:p>
          <a:p>
            <a:r>
              <a:rPr lang="en-US" sz="2400" dirty="0" smtClean="0"/>
              <a:t>Attachment 1: State of New Jersey Standard Terms and </a:t>
            </a:r>
            <a:r>
              <a:rPr lang="en-US" sz="2400" dirty="0" smtClean="0"/>
              <a:t>Conditions</a:t>
            </a:r>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756650"/>
          </a:xfrm>
        </p:spPr>
        <p:txBody>
          <a:bodyPr/>
          <a:lstStyle/>
          <a:p>
            <a:r>
              <a:rPr lang="en-US" dirty="0" smtClean="0"/>
              <a:t>HELPFUL TIPS &amp; REMINDERS</a:t>
            </a:r>
            <a:endParaRPr lang="en-US" dirty="0"/>
          </a:p>
        </p:txBody>
      </p:sp>
      <p:sp>
        <p:nvSpPr>
          <p:cNvPr id="3" name="Content Placeholder 2"/>
          <p:cNvSpPr>
            <a:spLocks noGrp="1"/>
          </p:cNvSpPr>
          <p:nvPr>
            <p:ph idx="1"/>
          </p:nvPr>
        </p:nvSpPr>
        <p:spPr>
          <a:xfrm>
            <a:off x="1103312" y="1315502"/>
            <a:ext cx="8946541" cy="4775582"/>
          </a:xfrm>
        </p:spPr>
        <p:txBody>
          <a:bodyPr>
            <a:normAutofit lnSpcReduction="10000"/>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The Quote may be deemed non-responsive. Indicate “$0” if the cost is $0.  Do not leave any price lines blank. The State is aware a “$0” input will auto populate a dash (-) on the price sheet, and the State will deem this answer responsive.</a:t>
            </a:r>
            <a:endParaRPr lang="en-US" sz="2000" dirty="0"/>
          </a:p>
          <a:p>
            <a:pPr lvl="1"/>
            <a:r>
              <a:rPr lang="en-US" sz="20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sz="2000" dirty="0"/>
              <a:t>The State Supplied Price Sheet must be completed in its entirety with no lines added or removed, or additional language or fees referenced</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45140"/>
          </a:xfrm>
        </p:spPr>
        <p:txBody>
          <a:bodyPr/>
          <a:lstStyle/>
          <a:p>
            <a:r>
              <a:rPr lang="en-US" dirty="0" smtClean="0"/>
              <a:t>COMMON PRICE SHEET MISTAKES</a:t>
            </a:r>
            <a:endParaRPr lang="en-US" dirty="0"/>
          </a:p>
        </p:txBody>
      </p:sp>
      <p:sp>
        <p:nvSpPr>
          <p:cNvPr id="3" name="Content Placeholder 2"/>
          <p:cNvSpPr>
            <a:spLocks noGrp="1"/>
          </p:cNvSpPr>
          <p:nvPr>
            <p:ph idx="1"/>
          </p:nvPr>
        </p:nvSpPr>
        <p:spPr>
          <a:xfrm>
            <a:off x="1104293" y="1964427"/>
            <a:ext cx="9381810" cy="4195481"/>
          </a:xfrm>
        </p:spPr>
        <p:txBody>
          <a:bodyPr>
            <a:normAutofit fontScale="92500" lnSpcReduction="20000"/>
          </a:bodyPr>
          <a:lstStyle/>
          <a:p>
            <a:r>
              <a:rPr lang="en-US" dirty="0"/>
              <a:t>Complete all required price lines in the State Supplied Price pursuant to the State Price Sheet Instructions in </a:t>
            </a:r>
            <a:r>
              <a:rPr lang="en-US" dirty="0">
                <a:solidFill>
                  <a:srgbClr val="FFFF00"/>
                </a:solidFill>
              </a:rPr>
              <a:t>Section 3.26</a:t>
            </a:r>
            <a:r>
              <a:rPr lang="en-US" dirty="0"/>
              <a:t>, or Quote may be deemed non-responsive. Indicate “$0” if the cost is $0.  Do not leave any price lines blank. </a:t>
            </a:r>
          </a:p>
          <a:p>
            <a:r>
              <a:rPr lang="en-US" dirty="0"/>
              <a:t>Do not make formatting changes to the State Supplied Price Sheet.  If the price line requires a dollar amount, don’t change it to a percentage, or vice versa. If the price line includes 2 decimal places, don’t change the settings to allow 4 decimals.  </a:t>
            </a:r>
          </a:p>
          <a:p>
            <a:r>
              <a:rPr lang="en-US" dirty="0"/>
              <a:t>Confirm that you have completed all tabs in the State Supplied Price Sheet.  This Price Sheet includes </a:t>
            </a:r>
            <a:r>
              <a:rPr lang="en-US" dirty="0">
                <a:solidFill>
                  <a:srgbClr val="FFFF00"/>
                </a:solidFill>
              </a:rPr>
              <a:t>1 tab</a:t>
            </a:r>
            <a:r>
              <a:rPr lang="en-US" dirty="0"/>
              <a:t>.</a:t>
            </a:r>
          </a:p>
          <a:p>
            <a:r>
              <a:rPr lang="en-US" dirty="0"/>
              <a:t>Do not add additional language, assumptions, or fees to the State Supplied Price Sheet. Do not add or remove any price lines.</a:t>
            </a:r>
          </a:p>
          <a:p>
            <a:r>
              <a:rPr lang="en-US" dirty="0"/>
              <a:t>Confirm you have completed the proper version of the State Supplied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894" y="961534"/>
            <a:ext cx="10002222" cy="5409769"/>
          </a:xfrm>
        </p:spPr>
        <p:txBody>
          <a:bodyPr>
            <a:normAutofit/>
          </a:bodyPr>
          <a:lstStyle/>
          <a:p>
            <a:r>
              <a:rPr lang="en-US" dirty="0"/>
              <a:t>Examples of additional language the may deem a quote non-responsive:</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endParaRPr lang="en-US" dirty="0"/>
          </a:p>
        </p:txBody>
      </p:sp>
    </p:spTree>
    <p:extLst>
      <p:ext uri="{BB962C8B-B14F-4D97-AF65-F5344CB8AC3E}">
        <p14:creationId xmlns:p14="http://schemas.microsoft.com/office/powerpoint/2010/main" val="91561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83797" y="473338"/>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solidFill>
                  <a:srgbClr val="FFFF00"/>
                </a:solidFill>
              </a:rPr>
              <a:t>August 27, 2024</a:t>
            </a:r>
            <a:endParaRPr lang="en-US" sz="4000" dirty="0" smtClean="0">
              <a:solidFill>
                <a:srgbClr val="FFFF00"/>
              </a:solidFill>
            </a:endParaRPr>
          </a:p>
          <a:p>
            <a:endParaRPr lang="en-US" sz="4000" dirty="0"/>
          </a:p>
          <a:p>
            <a:r>
              <a:rPr lang="en-US" sz="4000" dirty="0"/>
              <a:t>Quotes due by 2pm </a:t>
            </a:r>
            <a:r>
              <a:rPr lang="en-US" sz="4000" dirty="0" smtClean="0">
                <a:solidFill>
                  <a:srgbClr val="FFFF00"/>
                </a:solidFill>
              </a:rPr>
              <a:t>October 23, 2024</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elements/1.1/"/>
    <ds:schemaRef ds:uri="http://schemas.openxmlformats.org/package/2006/metadata/core-properties"/>
    <ds:schemaRef ds:uri="http://www.w3.org/XML/1998/namespace"/>
    <ds:schemaRef ds:uri="http://schemas.microsoft.com/office/infopath/2007/PartnerControls"/>
    <ds:schemaRef ds:uri="http://purl.org/dc/terms/"/>
    <ds:schemaRef ds:uri="http://schemas.microsoft.com/office/2006/documentManagement/types"/>
    <ds:schemaRef ds:uri="4a2393ed-911e-4c9b-9d18-84f1fe0b670e"/>
    <ds:schemaRef ds:uri="http://schemas.microsoft.com/sharepoint/v3"/>
    <ds:schemaRef ds:uri="d4e5d782-6a70-4577-82ee-b2c87f6aa0d2"/>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950</TotalTime>
  <Words>888</Words>
  <Application>Microsoft Office PowerPoint</Application>
  <PresentationFormat>Widescreen</PresentationFormat>
  <Paragraphs>51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#24DPP01046 T0125 Tower Maintenance: Land Mobile Radio &amp; Broadcast Television Towers</vt:lpstr>
      <vt:lpstr>WELCOME &amp; INTRODUCTIONS </vt:lpstr>
      <vt:lpstr>PURPOSE &amp; GENERAL INFORMATION</vt:lpstr>
      <vt:lpstr>BID SOLICITATION AT A GLANCE</vt:lpstr>
      <vt:lpstr>BID SOLICITATION AT A GLANCE</vt:lpstr>
      <vt:lpstr>HELPFUL TIPS &amp; REMINDERS</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Quin, Christina [TREAS]</cp:lastModifiedBy>
  <cp:revision>68</cp:revision>
  <cp:lastPrinted>2020-02-11T14:28:14Z</cp:lastPrinted>
  <dcterms:created xsi:type="dcterms:W3CDTF">2020-01-31T19:31:42Z</dcterms:created>
  <dcterms:modified xsi:type="dcterms:W3CDTF">2024-07-18T13:00:18Z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