
<file path=[Content_Types].xml><?xml version="1.0" encoding="utf-8"?>
<Types xmlns="http://schemas.openxmlformats.org/package/2006/content-types">
  <Default Extension="png" ContentType="image/png"/>
  <Default Extension="tmp"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4" r:id="rId12"/>
    <p:sldId id="268" r:id="rId13"/>
    <p:sldId id="269" r:id="rId14"/>
    <p:sldId id="273" r:id="rId15"/>
    <p:sldId id="275" r:id="rId16"/>
    <p:sldId id="267"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6" d="100"/>
          <a:sy n="106" d="100"/>
        </p:scale>
        <p:origin x="150" y="19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6/18/2024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6/18/2024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6/18/2024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6/18/2024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6/18/2024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6/18/2024</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6/18/2024</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6/18/2024</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6/18/2024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6/18/2024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6/18/2024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6/18/2024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6/18/2024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6/18/2024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6/18/2024</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u="sng" dirty="0" smtClean="0"/>
              <a:t>Optional Pre-Quote Conference</a:t>
            </a:r>
            <a:r>
              <a:rPr lang="en-US" sz="5400" dirty="0" smtClean="0"/>
              <a:t/>
            </a:r>
            <a:br>
              <a:rPr lang="en-US" sz="5400" dirty="0" smtClean="0"/>
            </a:br>
            <a:r>
              <a:rPr lang="en-US" sz="4400" dirty="0" smtClean="0"/>
              <a:t>T0465 </a:t>
            </a:r>
            <a:r>
              <a:rPr lang="en-US" sz="4400" dirty="0"/>
              <a:t>– </a:t>
            </a:r>
            <a:r>
              <a:rPr lang="en-US" sz="4400" dirty="0" smtClean="0"/>
              <a:t>Tree Trimming Pruning &amp; Removal Services</a:t>
            </a:r>
            <a:r>
              <a:rPr lang="en-US" sz="5400" dirty="0"/>
              <a:t/>
            </a:r>
            <a:br>
              <a:rPr lang="en-US" sz="5400" dirty="0"/>
            </a:br>
            <a:r>
              <a:rPr lang="en-US" sz="5400" dirty="0" smtClean="0"/>
              <a:t>24DPP1045 </a:t>
            </a:r>
            <a:endParaRPr lang="en-US" sz="54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July 16, 2024</a:t>
            </a:r>
          </a:p>
          <a:p>
            <a:r>
              <a:rPr lang="en-US" sz="2800" dirty="0" smtClean="0"/>
              <a:t>Quotes due by 2pm August 20, 2024</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a:bodyPr>
          <a:lstStyle/>
          <a:p>
            <a:r>
              <a:rPr lang="en-US" dirty="0"/>
              <a:t>Please mute your phone at all times unless speaking.</a:t>
            </a:r>
          </a:p>
          <a:p>
            <a:r>
              <a:rPr lang="en-US" dirty="0"/>
              <a:t>Please identify yourself and the firm you represent prior to asking a question.</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fontScale="85000" lnSpcReduction="20000"/>
          </a:bodyPr>
          <a:lstStyle/>
          <a:p>
            <a:r>
              <a:rPr lang="en-US" dirty="0"/>
              <a:t>Cover page: Submission dates and set-aside requirements</a:t>
            </a:r>
          </a:p>
          <a:p>
            <a:r>
              <a:rPr lang="en-US" dirty="0"/>
              <a:t>Section 1: Purpose and intent, background</a:t>
            </a:r>
          </a:p>
          <a:p>
            <a:r>
              <a:rPr lang="en-US" dirty="0"/>
              <a:t>Section 2: Pre-quote Submission information, Q&amp;A and exceptions to the State Standard Terms and Conditions, Bid Amendments</a:t>
            </a:r>
          </a:p>
          <a:p>
            <a:r>
              <a:rPr lang="en-US" dirty="0"/>
              <a:t>Section 3: Quote submission requirements including forms and State Price Sheet Instructions</a:t>
            </a:r>
          </a:p>
          <a:p>
            <a:r>
              <a:rPr lang="en-US" dirty="0"/>
              <a:t>Section 4: Scope of Work – Requirements of the Contractor</a:t>
            </a:r>
          </a:p>
          <a:p>
            <a:r>
              <a:rPr lang="en-US" dirty="0"/>
              <a:t>Section 5: General Contract Terms, Extension Option, Transition, ownership of material, and substitution of staff</a:t>
            </a:r>
          </a:p>
          <a:p>
            <a:r>
              <a:rPr lang="en-US" dirty="0"/>
              <a:t>Section 6: Data security requirements. Not applicable to this Bid Solicitation.</a:t>
            </a:r>
          </a:p>
          <a:p>
            <a:r>
              <a:rPr lang="en-US" dirty="0"/>
              <a:t>Section 7: Modifications to the State Standard Terms and Conditions</a:t>
            </a:r>
          </a:p>
          <a:p>
            <a:r>
              <a:rPr lang="en-US" dirty="0"/>
              <a:t>Section 8: Evaluation criteria, clarifications, best and final offers</a:t>
            </a:r>
          </a:p>
          <a:p>
            <a:r>
              <a:rPr lang="en-US" dirty="0"/>
              <a:t>Section 9: Glossary</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wipe(down)">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wipe(down)">
                                      <p:cBhvr>
                                        <p:cTn id="5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pPr marL="0" indent="0">
              <a:buNone/>
            </a:pPr>
            <a:endParaRPr lang="en-US" dirty="0"/>
          </a:p>
          <a:p>
            <a:r>
              <a:rPr lang="en-US" dirty="0" smtClean="0"/>
              <a:t>Reminders</a:t>
            </a:r>
          </a:p>
          <a:p>
            <a:pPr lvl="1"/>
            <a:r>
              <a:rPr lang="en-US" dirty="0" smtClean="0"/>
              <a:t>Review Bid Solicitation in its entirety and submit any questions prior to the deadline including exceptions. Updated documents will be posted in NJSTART and should be reviewed as posted.</a:t>
            </a:r>
          </a:p>
          <a:p>
            <a:pPr lvl="1"/>
            <a:r>
              <a:rPr lang="en-US" dirty="0" smtClean="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smtClean="0"/>
              <a:t>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anim calcmode="lin" valueType="num">
                                      <p:cBhvr>
                                        <p:cTn id="13"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2" end="2"/>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anim calcmode="lin" valueType="num">
                                      <p:cBhvr>
                                        <p:cTn id="1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3" end="3"/>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2000"/>
                                        <p:tgtEl>
                                          <p:spTgt spid="3">
                                            <p:txEl>
                                              <p:pRg st="4" end="4"/>
                                            </p:txEl>
                                          </p:spTgt>
                                        </p:tgtEl>
                                      </p:cBhvr>
                                    </p:animEffect>
                                    <p:anim calcmode="lin" valueType="num">
                                      <p:cBhvr>
                                        <p:cTn id="2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p:txBody>
          <a:bodyPr>
            <a:normAutofit lnSpcReduction="10000"/>
          </a:bodyPr>
          <a:lstStyle/>
          <a:p>
            <a:r>
              <a:rPr lang="en-US" dirty="0" smtClean="0"/>
              <a:t>Complete all required price lines on the Price Sheet, or Quote may be deemed non-responsive. Indicate “no charge” if the cost is $0.  Do not leave any price lines blank. </a:t>
            </a:r>
          </a:p>
          <a:p>
            <a:r>
              <a:rPr lang="en-US" dirty="0" smtClean="0"/>
              <a:t>Do not make formatting changes to the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Price Sheet.</a:t>
            </a:r>
          </a:p>
          <a:p>
            <a:r>
              <a:rPr lang="en-US" dirty="0" smtClean="0"/>
              <a:t>Do not add additional language, assumptions, or fees on the Price Sheet. Do not add or remove any price lines.</a:t>
            </a:r>
          </a:p>
          <a:p>
            <a:r>
              <a:rPr lang="en-US" dirty="0" smtClean="0"/>
              <a:t>Confirm you have completed the proper version of the Price Sheet; it may have been revised via Bid Amendment.</a:t>
            </a:r>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p:txBody>
          <a:bodyPr>
            <a:normAutofit fontScale="92500" lnSpcReduction="10000"/>
          </a:bodyPr>
          <a:lstStyle/>
          <a:p>
            <a:r>
              <a:rPr lang="en-US" dirty="0" smtClean="0"/>
              <a:t>Do NOT include language such as this:</a:t>
            </a:r>
            <a:endParaRPr lang="en-US" dirty="0"/>
          </a:p>
          <a:p>
            <a:pPr lvl="1"/>
            <a:r>
              <a:rPr lang="en-US" dirty="0" smtClean="0"/>
              <a:t>Vendor </a:t>
            </a:r>
            <a:r>
              <a:rPr lang="en-US" dirty="0"/>
              <a:t>accepts all terms and conditions of this </a:t>
            </a:r>
            <a:r>
              <a:rPr lang="en-US" dirty="0" smtClean="0"/>
              <a:t>Bid Solicitation with </a:t>
            </a:r>
            <a:r>
              <a:rPr lang="en-US" dirty="0"/>
              <a:t>the following additional language</a:t>
            </a:r>
            <a:r>
              <a:rPr lang="en-US" dirty="0" smtClean="0"/>
              <a:t>: Section X </a:t>
            </a:r>
            <a:r>
              <a:rPr lang="en-US" dirty="0"/>
              <a:t>- Agree, as it applies to changes that impact administrative fees as outlined in this provision, provided that Vendor reserves the right to modify </a:t>
            </a:r>
            <a:r>
              <a:rPr lang="en-US" dirty="0" smtClean="0"/>
              <a:t>Contracted </a:t>
            </a:r>
            <a:r>
              <a:rPr lang="en-US" dirty="0"/>
              <a:t>Terms based on changes by the </a:t>
            </a:r>
            <a:r>
              <a:rPr lang="en-US" dirty="0" smtClean="0"/>
              <a:t>State.</a:t>
            </a:r>
          </a:p>
          <a:p>
            <a:pPr lvl="1"/>
            <a:r>
              <a:rPr lang="en-US" dirty="0" smtClean="0"/>
              <a:t>Vendor reserves the right to charge additional fees for services that require extensive time and effort.</a:t>
            </a:r>
          </a:p>
          <a:p>
            <a:pPr lvl="1"/>
            <a:r>
              <a:rPr lang="en-US" dirty="0"/>
              <a:t>This </a:t>
            </a:r>
            <a:r>
              <a:rPr lang="en-US" dirty="0" smtClean="0"/>
              <a:t>Quote </a:t>
            </a:r>
            <a:r>
              <a:rPr lang="en-US" dirty="0"/>
              <a:t>is a nonbinding expression of interest only and is not intended to create a binding commitment on either party unless and until a definitive agreement has been executed between the parties.</a:t>
            </a:r>
          </a:p>
          <a:p>
            <a:pPr lvl="1"/>
            <a:r>
              <a:rPr lang="en-US" dirty="0"/>
              <a:t>This </a:t>
            </a:r>
            <a:r>
              <a:rPr lang="en-US" dirty="0" smtClean="0"/>
              <a:t>Quote </a:t>
            </a:r>
            <a:r>
              <a:rPr lang="en-US" dirty="0"/>
              <a:t>may include statements regarding plans for future products and services, or future versions of existing products and services. Any such statements are provided solely for your general information and are not part of this </a:t>
            </a:r>
            <a:r>
              <a:rPr lang="en-US" dirty="0" smtClean="0"/>
              <a:t>Quote </a:t>
            </a:r>
            <a:r>
              <a:rPr lang="en-US" dirty="0"/>
              <a:t>unless specifically stated in writing in this </a:t>
            </a:r>
            <a:r>
              <a:rPr lang="en-US" dirty="0" smtClean="0"/>
              <a:t>Quote.</a:t>
            </a:r>
            <a:endParaRPr lang="en-US"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6198E-8012-48B3-97E2-AAB992A9B05F}"/>
              </a:ext>
            </a:extLst>
          </p:cNvPr>
          <p:cNvSpPr>
            <a:spLocks noGrp="1"/>
          </p:cNvSpPr>
          <p:nvPr>
            <p:ph type="title"/>
          </p:nvPr>
        </p:nvSpPr>
        <p:spPr>
          <a:xfrm>
            <a:off x="100011" y="0"/>
            <a:ext cx="11393489" cy="1400530"/>
          </a:xfrm>
        </p:spPr>
        <p:txBody>
          <a:bodyPr/>
          <a:lstStyle/>
          <a:p>
            <a:r>
              <a:rPr lang="en-US" sz="4000" dirty="0"/>
              <a:t>State-Supplied Price Sheet</a:t>
            </a:r>
            <a:r>
              <a:rPr lang="en-US" dirty="0"/>
              <a:t/>
            </a:r>
            <a:br>
              <a:rPr lang="en-US" dirty="0"/>
            </a:br>
            <a:r>
              <a:rPr lang="en-US" sz="4000" dirty="0"/>
              <a:t>T0465 – Tree Trimming Pruning &amp; Removal Services</a:t>
            </a:r>
          </a:p>
        </p:txBody>
      </p:sp>
      <p:sp>
        <p:nvSpPr>
          <p:cNvPr id="3" name="Content Placeholder 2">
            <a:extLst>
              <a:ext uri="{FF2B5EF4-FFF2-40B4-BE49-F238E27FC236}">
                <a16:creationId xmlns:a16="http://schemas.microsoft.com/office/drawing/2014/main" id="{0E6AFD6E-ED00-4BEA-B692-C8981ADD1376}"/>
              </a:ext>
            </a:extLst>
          </p:cNvPr>
          <p:cNvSpPr>
            <a:spLocks noGrp="1"/>
          </p:cNvSpPr>
          <p:nvPr>
            <p:ph idx="1"/>
          </p:nvPr>
        </p:nvSpPr>
        <p:spPr>
          <a:xfrm>
            <a:off x="556156" y="2422324"/>
            <a:ext cx="4719800" cy="4195481"/>
          </a:xfrm>
        </p:spPr>
        <p:txBody>
          <a:bodyPr>
            <a:normAutofit lnSpcReduction="10000"/>
          </a:bodyPr>
          <a:lstStyle/>
          <a:p>
            <a:r>
              <a:rPr lang="en-US" dirty="0"/>
              <a:t>See Section </a:t>
            </a:r>
            <a:r>
              <a:rPr lang="en-US" dirty="0" smtClean="0"/>
              <a:t>3.19, </a:t>
            </a:r>
            <a:r>
              <a:rPr lang="en-US" i="1" dirty="0" smtClean="0"/>
              <a:t>State-Supplied Price </a:t>
            </a:r>
            <a:r>
              <a:rPr lang="en-US" i="1" dirty="0"/>
              <a:t>Sheet Instructions</a:t>
            </a:r>
            <a:r>
              <a:rPr lang="en-US" dirty="0"/>
              <a:t>, for </a:t>
            </a:r>
            <a:r>
              <a:rPr lang="en-US" dirty="0" smtClean="0"/>
              <a:t>directions.</a:t>
            </a:r>
            <a:endParaRPr lang="en-US" dirty="0"/>
          </a:p>
          <a:p>
            <a:r>
              <a:rPr lang="en-US" dirty="0" smtClean="0"/>
              <a:t>Bidders can bid on one Region, all regions, or </a:t>
            </a:r>
            <a:r>
              <a:rPr lang="en-US" dirty="0" smtClean="0"/>
              <a:t>any combination </a:t>
            </a:r>
            <a:r>
              <a:rPr lang="en-US" dirty="0" smtClean="0"/>
              <a:t>thereof</a:t>
            </a:r>
            <a:r>
              <a:rPr lang="en-US" dirty="0" smtClean="0"/>
              <a:t>.</a:t>
            </a:r>
          </a:p>
          <a:p>
            <a:pPr lvl="1"/>
            <a:r>
              <a:rPr lang="en-US" dirty="0" smtClean="0"/>
              <a:t>Regions are separated by tabs.</a:t>
            </a:r>
            <a:endParaRPr lang="en-US" dirty="0" smtClean="0"/>
          </a:p>
          <a:p>
            <a:r>
              <a:rPr lang="en-US" dirty="0" smtClean="0"/>
              <a:t>If bidding on a region, prices for all price lines must be provided.</a:t>
            </a:r>
            <a:endParaRPr lang="en-US" dirty="0"/>
          </a:p>
          <a:p>
            <a:r>
              <a:rPr lang="en-US" dirty="0" smtClean="0"/>
              <a:t>Any changes or alterations to the State-Supplied Price Sheet may result in the Bidder’s Quote being deemed non-responsive.</a:t>
            </a:r>
            <a:endParaRPr lang="en-US" dirty="0"/>
          </a:p>
        </p:txBody>
      </p:sp>
      <p:pic>
        <p:nvPicPr>
          <p:cNvPr id="7" name="Picture 6"/>
          <p:cNvPicPr>
            <a:picLocks noChangeAspect="1"/>
          </p:cNvPicPr>
          <p:nvPr/>
        </p:nvPicPr>
        <p:blipFill>
          <a:blip r:embed="rId2"/>
          <a:stretch>
            <a:fillRect/>
          </a:stretch>
        </p:blipFill>
        <p:spPr>
          <a:xfrm>
            <a:off x="6104157" y="1400530"/>
            <a:ext cx="5167407" cy="5121678"/>
          </a:xfrm>
          <a:prstGeom prst="rect">
            <a:avLst/>
          </a:prstGeom>
          <a:solidFill>
            <a:schemeClr val="tx1">
              <a:lumMod val="85000"/>
            </a:schemeClr>
          </a:solidFill>
        </p:spPr>
      </p:pic>
    </p:spTree>
    <p:extLst>
      <p:ext uri="{BB962C8B-B14F-4D97-AF65-F5344CB8AC3E}">
        <p14:creationId xmlns:p14="http://schemas.microsoft.com/office/powerpoint/2010/main" val="153454095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506994" y="1458104"/>
            <a:ext cx="11307778" cy="2554545"/>
          </a:xfrm>
          <a:prstGeom prst="rect">
            <a:avLst/>
          </a:prstGeom>
        </p:spPr>
        <p:txBody>
          <a:bodyPr wrap="square">
            <a:spAutoFit/>
          </a:bodyPr>
          <a:lstStyle/>
          <a:p>
            <a:endParaRPr lang="en-US" sz="4000" dirty="0" smtClean="0"/>
          </a:p>
          <a:p>
            <a:r>
              <a:rPr lang="en-US" sz="4000" dirty="0" smtClean="0"/>
              <a:t>Q&amp;A </a:t>
            </a:r>
            <a:r>
              <a:rPr lang="en-US" sz="4000" dirty="0"/>
              <a:t>due by 2pm </a:t>
            </a:r>
            <a:r>
              <a:rPr lang="en-US" sz="4000" dirty="0" smtClean="0"/>
              <a:t>July 16, 2024</a:t>
            </a:r>
          </a:p>
          <a:p>
            <a:endParaRPr lang="en-US" sz="4000" dirty="0"/>
          </a:p>
          <a:p>
            <a:r>
              <a:rPr lang="en-US" sz="4000" dirty="0"/>
              <a:t>Quotes due by 2pm </a:t>
            </a:r>
            <a:r>
              <a:rPr lang="en-US" sz="4000" dirty="0" smtClean="0"/>
              <a:t>August </a:t>
            </a:r>
            <a:r>
              <a:rPr lang="en-US" sz="4000" dirty="0"/>
              <a:t>2</a:t>
            </a:r>
            <a:r>
              <a:rPr lang="en-US" sz="4000" dirty="0" smtClean="0"/>
              <a:t>0</a:t>
            </a:r>
            <a:r>
              <a:rPr lang="en-US" sz="4000" dirty="0"/>
              <a:t>, </a:t>
            </a:r>
            <a:r>
              <a:rPr lang="en-US" sz="4000" dirty="0" smtClean="0"/>
              <a:t>2024</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DXV2RQSVUS77-2605-531</_dlc_DocId>
    <_dlc_DocIdUrl xmlns="d4e5d782-6a70-4577-82ee-b2c87f6aa0d2">
      <Url>http://treassp19/sites/purchase/NJSTART%20Document%20Templates/_layouts/15/DocIdRedir.aspx?ID=DXV2RQSVUS77-2605-531</Url>
      <Description>DXV2RQSVUS77-2605-531</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12E865A-0D6C-468F-AD69-D8CD94906944}">
  <ds:schemaRefs>
    <ds:schemaRef ds:uri="http://schemas.microsoft.com/office/infopath/2007/PartnerControls"/>
    <ds:schemaRef ds:uri="http://schemas.microsoft.com/office/2006/documentManagement/types"/>
    <ds:schemaRef ds:uri="http://schemas.microsoft.com/office/2006/metadata/properties"/>
    <ds:schemaRef ds:uri="http://schemas.microsoft.com/sharepoint/v3"/>
    <ds:schemaRef ds:uri="d4e5d782-6a70-4577-82ee-b2c87f6aa0d2"/>
    <ds:schemaRef ds:uri="http://purl.org/dc/terms/"/>
    <ds:schemaRef ds:uri="http://schemas.openxmlformats.org/package/2006/metadata/core-properties"/>
    <ds:schemaRef ds:uri="http://purl.org/dc/dcmitype/"/>
    <ds:schemaRef ds:uri="4a2393ed-911e-4c9b-9d18-84f1fe0b670e"/>
    <ds:schemaRef ds:uri="http://www.w3.org/XML/1998/namespace"/>
    <ds:schemaRef ds:uri="http://purl.org/dc/elements/1.1/"/>
  </ds:schemaRefs>
</ds:datastoreItem>
</file>

<file path=customXml/itemProps2.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4.xml><?xml version="1.0" encoding="utf-8"?>
<ds:datastoreItem xmlns:ds="http://schemas.openxmlformats.org/officeDocument/2006/customXml" ds:itemID="{DFB9C7C4-02AF-468B-AF2C-A66F6BCAD43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Template>
  <TotalTime>878</TotalTime>
  <Words>819</Words>
  <Application>Microsoft Office PowerPoint</Application>
  <PresentationFormat>Widescreen</PresentationFormat>
  <Paragraphs>57</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Optional Pre-Quote Conference T0465 – Tree Trimming Pruning &amp; Removal Services 24DPP1045 </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State-Supplied Price Sheet T0465 – Tree Trimming Pruning &amp; Removal Services</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Michael Maciolek</cp:lastModifiedBy>
  <cp:revision>53</cp:revision>
  <cp:lastPrinted>2020-02-11T14:28:14Z</cp:lastPrinted>
  <dcterms:created xsi:type="dcterms:W3CDTF">2020-01-31T19:31:42Z</dcterms:created>
  <dcterms:modified xsi:type="dcterms:W3CDTF">2024-06-18T19:17:53Z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16562b31-7571-44fc-8f2c-efe616a4cf07</vt:lpwstr>
  </property>
  <property fmtid="{D5CDD505-2E9C-101B-9397-08002B2CF9AE}" pid="4" name="URL">
    <vt:lpwstr/>
  </property>
  <property fmtid="{D5CDD505-2E9C-101B-9397-08002B2CF9AE}" pid="5" name="DocumentSetDescription">
    <vt:lpwstr/>
  </property>
</Properties>
</file>