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75"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8/28/2024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1908" y="638827"/>
            <a:ext cx="10293834" cy="3950662"/>
          </a:xfrm>
        </p:spPr>
        <p:txBody>
          <a:bodyPr/>
          <a:lstStyle/>
          <a:p>
            <a:r>
              <a:rPr lang="en-US" sz="4800" dirty="0" smtClean="0"/>
              <a:t>Optional Pre-Quote Conference</a:t>
            </a:r>
            <a:br>
              <a:rPr lang="en-US" sz="4800" dirty="0" smtClean="0"/>
            </a:br>
            <a:r>
              <a:rPr lang="en-US" sz="4800" dirty="0" smtClean="0"/>
              <a:t>T3154: Hotel Aggregator Program; DCF</a:t>
            </a:r>
            <a:r>
              <a:rPr lang="en-US" sz="5400" dirty="0"/>
              <a:t/>
            </a:r>
            <a:br>
              <a:rPr lang="en-US" sz="5400" dirty="0"/>
            </a:br>
            <a:r>
              <a:rPr lang="en-US" sz="4800" dirty="0" smtClean="0"/>
              <a:t>Bid Solicitation #24DPP01042</a:t>
            </a:r>
            <a:endParaRPr lang="en-US" sz="4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on September 19, 2024</a:t>
            </a:r>
          </a:p>
          <a:p>
            <a:r>
              <a:rPr lang="en-US" sz="2800" dirty="0" smtClean="0"/>
              <a:t>Quotes due by 2pm on October 24,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note that this conference is being recorded. </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875201" y="1401564"/>
            <a:ext cx="10160229" cy="5061866"/>
          </a:xfrm>
        </p:spPr>
        <p:txBody>
          <a:bodyPr>
            <a:normAutofit lnSpcReduction="1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a:p>
            <a:endParaRPr lang="en-US" dirty="0" smtClean="0"/>
          </a:p>
          <a:p>
            <a:endParaRPr lang="en-US" dirty="0"/>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2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Vendor’s Quote is only valid for </a:t>
            </a:r>
            <a:r>
              <a:rPr lang="en-US" dirty="0" smtClean="0">
                <a:solidFill>
                  <a:srgbClr val="FFFF00"/>
                </a:solidFill>
              </a:rPr>
              <a:t>XX</a:t>
            </a:r>
            <a:r>
              <a:rPr lang="en-US" dirty="0" smtClean="0"/>
              <a:t> days.</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State-Supplied Price </a:t>
            </a:r>
            <a:r>
              <a:rPr lang="en-US" dirty="0" smtClean="0"/>
              <a:t>Sheet</a:t>
            </a:r>
            <a:br>
              <a:rPr lang="en-US" dirty="0" smtClean="0"/>
            </a:br>
            <a:r>
              <a:rPr lang="en-US" dirty="0" smtClean="0"/>
              <a:t>T3154 – Hotel Aggregator Program; DCF</a:t>
            </a:r>
            <a:endParaRPr lang="en-US" dirty="0"/>
          </a:p>
        </p:txBody>
      </p:sp>
      <p:sp>
        <p:nvSpPr>
          <p:cNvPr id="3" name="Content Placeholder 2"/>
          <p:cNvSpPr>
            <a:spLocks noGrp="1"/>
          </p:cNvSpPr>
          <p:nvPr>
            <p:ph idx="1"/>
          </p:nvPr>
        </p:nvSpPr>
        <p:spPr>
          <a:xfrm>
            <a:off x="369881" y="2791150"/>
            <a:ext cx="5552747" cy="3089533"/>
          </a:xfrm>
        </p:spPr>
        <p:txBody>
          <a:bodyPr>
            <a:normAutofit fontScale="85000" lnSpcReduction="10000"/>
          </a:bodyPr>
          <a:lstStyle/>
          <a:p>
            <a:r>
              <a:rPr lang="en-US" dirty="0"/>
              <a:t>See Section </a:t>
            </a:r>
            <a:r>
              <a:rPr lang="en-US" dirty="0" smtClean="0"/>
              <a:t>3.28, </a:t>
            </a:r>
            <a:r>
              <a:rPr lang="en-US" dirty="0"/>
              <a:t>State-Supplied Price Sheet Instructions, for directions.</a:t>
            </a:r>
          </a:p>
          <a:p>
            <a:r>
              <a:rPr lang="en-US" dirty="0"/>
              <a:t>Bidders can bid on one Region, all regions, or any combination thereof.</a:t>
            </a:r>
          </a:p>
          <a:p>
            <a:r>
              <a:rPr lang="en-US" dirty="0"/>
              <a:t>Regions are separated by tabs.</a:t>
            </a:r>
          </a:p>
          <a:p>
            <a:r>
              <a:rPr lang="en-US" dirty="0"/>
              <a:t>If bidding on a region, prices for all price lines must be provided.</a:t>
            </a:r>
          </a:p>
          <a:p>
            <a:r>
              <a:rPr lang="en-US" dirty="0"/>
              <a:t>Any changes or alterations to the State-Supplied Price Sheet may result in the Bidder’s Quote being deemed non-responsive.</a:t>
            </a:r>
          </a:p>
          <a:p>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3254758233"/>
              </p:ext>
            </p:extLst>
          </p:nvPr>
        </p:nvGraphicFramePr>
        <p:xfrm>
          <a:off x="5851925" y="2071362"/>
          <a:ext cx="5996126" cy="4227853"/>
        </p:xfrm>
        <a:graphic>
          <a:graphicData uri="http://schemas.openxmlformats.org/drawingml/2006/table">
            <a:tbl>
              <a:tblPr/>
              <a:tblGrid>
                <a:gridCol w="820273">
                  <a:extLst>
                    <a:ext uri="{9D8B030D-6E8A-4147-A177-3AD203B41FA5}">
                      <a16:colId xmlns:a16="http://schemas.microsoft.com/office/drawing/2014/main" val="1674656704"/>
                    </a:ext>
                  </a:extLst>
                </a:gridCol>
                <a:gridCol w="2279416">
                  <a:extLst>
                    <a:ext uri="{9D8B030D-6E8A-4147-A177-3AD203B41FA5}">
                      <a16:colId xmlns:a16="http://schemas.microsoft.com/office/drawing/2014/main" val="3482498118"/>
                    </a:ext>
                  </a:extLst>
                </a:gridCol>
                <a:gridCol w="1009569">
                  <a:extLst>
                    <a:ext uri="{9D8B030D-6E8A-4147-A177-3AD203B41FA5}">
                      <a16:colId xmlns:a16="http://schemas.microsoft.com/office/drawing/2014/main" val="2082914606"/>
                    </a:ext>
                  </a:extLst>
                </a:gridCol>
                <a:gridCol w="812387">
                  <a:extLst>
                    <a:ext uri="{9D8B030D-6E8A-4147-A177-3AD203B41FA5}">
                      <a16:colId xmlns:a16="http://schemas.microsoft.com/office/drawing/2014/main" val="2302257219"/>
                    </a:ext>
                  </a:extLst>
                </a:gridCol>
                <a:gridCol w="1033229">
                  <a:extLst>
                    <a:ext uri="{9D8B030D-6E8A-4147-A177-3AD203B41FA5}">
                      <a16:colId xmlns:a16="http://schemas.microsoft.com/office/drawing/2014/main" val="22869750"/>
                    </a:ext>
                  </a:extLst>
                </a:gridCol>
                <a:gridCol w="41252">
                  <a:extLst>
                    <a:ext uri="{9D8B030D-6E8A-4147-A177-3AD203B41FA5}">
                      <a16:colId xmlns:a16="http://schemas.microsoft.com/office/drawing/2014/main" val="1543126518"/>
                    </a:ext>
                  </a:extLst>
                </a:gridCol>
              </a:tblGrid>
              <a:tr h="1073113">
                <a:tc gridSpan="6">
                  <a:txBody>
                    <a:bodyPr/>
                    <a:lstStyle/>
                    <a:p>
                      <a:pPr algn="ctr" fontAlgn="t"/>
                      <a:r>
                        <a:rPr lang="en-US" sz="1200" b="1" i="0" u="none" strike="noStrike" dirty="0">
                          <a:solidFill>
                            <a:srgbClr val="000000"/>
                          </a:solidFill>
                          <a:effectLst/>
                          <a:latin typeface="Calibri" panose="020F0502020204030204" pitchFamily="34" charset="0"/>
                        </a:rPr>
                        <a:t>Bid Solicitation #24DPP01042</a:t>
                      </a:r>
                      <a:br>
                        <a:rPr lang="en-US" sz="1200" b="1" i="0" u="none" strike="noStrike" dirty="0">
                          <a:solidFill>
                            <a:srgbClr val="000000"/>
                          </a:solidFill>
                          <a:effectLst/>
                          <a:latin typeface="Calibri" panose="020F0502020204030204" pitchFamily="34" charset="0"/>
                        </a:rPr>
                      </a:br>
                      <a:r>
                        <a:rPr lang="en-US" sz="1200" b="1" i="0" u="none" strike="noStrike" dirty="0">
                          <a:solidFill>
                            <a:srgbClr val="000000"/>
                          </a:solidFill>
                          <a:effectLst/>
                          <a:latin typeface="Calibri" panose="020F0502020204030204" pitchFamily="34" charset="0"/>
                        </a:rPr>
                        <a:t>T3154 - HOTEL AGGREGATOR PROGRAM</a:t>
                      </a:r>
                      <a:br>
                        <a:rPr lang="en-US" sz="1200" b="1" i="0" u="none" strike="noStrike" dirty="0">
                          <a:solidFill>
                            <a:srgbClr val="000000"/>
                          </a:solidFill>
                          <a:effectLst/>
                          <a:latin typeface="Calibri" panose="020F0502020204030204" pitchFamily="34" charset="0"/>
                        </a:rPr>
                      </a:br>
                      <a:r>
                        <a:rPr lang="en-US" sz="1200" b="1" i="0" u="none" strike="noStrike" dirty="0">
                          <a:solidFill>
                            <a:srgbClr val="000000"/>
                          </a:solidFill>
                          <a:effectLst/>
                          <a:latin typeface="Calibri" panose="020F0502020204030204" pitchFamily="34" charset="0"/>
                        </a:rPr>
                        <a:t>Department of Children and Families</a:t>
                      </a:r>
                      <a:br>
                        <a:rPr lang="en-US" sz="1200" b="1" i="0" u="none" strike="noStrike" dirty="0">
                          <a:solidFill>
                            <a:srgbClr val="000000"/>
                          </a:solidFill>
                          <a:effectLst/>
                          <a:latin typeface="Calibri" panose="020F0502020204030204" pitchFamily="34" charset="0"/>
                        </a:rPr>
                      </a:br>
                      <a:r>
                        <a:rPr lang="en-US" sz="1200" b="1" i="0" u="none" strike="noStrike" dirty="0">
                          <a:solidFill>
                            <a:srgbClr val="000000"/>
                          </a:solidFill>
                          <a:effectLst/>
                          <a:latin typeface="Calibri" panose="020F0502020204030204" pitchFamily="34" charset="0"/>
                        </a:rPr>
                        <a:t>State-Supplied Price Sheet</a:t>
                      </a:r>
                      <a:br>
                        <a:rPr lang="en-US" sz="1200" b="1" i="0" u="none" strike="noStrike" dirty="0">
                          <a:solidFill>
                            <a:srgbClr val="000000"/>
                          </a:solidFill>
                          <a:effectLst/>
                          <a:latin typeface="Calibri" panose="020F0502020204030204" pitchFamily="34" charset="0"/>
                        </a:rPr>
                      </a:br>
                      <a:r>
                        <a:rPr lang="en-US" sz="1200" b="1" i="0" u="none" strike="noStrike" dirty="0">
                          <a:solidFill>
                            <a:srgbClr val="000000"/>
                          </a:solidFill>
                          <a:effectLst/>
                          <a:latin typeface="Calibri" panose="020F0502020204030204" pitchFamily="34" charset="0"/>
                        </a:rPr>
                        <a:t/>
                      </a:r>
                      <a:br>
                        <a:rPr lang="en-US" sz="1200" b="1" i="0" u="none" strike="noStrike" dirty="0">
                          <a:solidFill>
                            <a:srgbClr val="000000"/>
                          </a:solidFill>
                          <a:effectLst/>
                          <a:latin typeface="Calibri" panose="020F0502020204030204" pitchFamily="34" charset="0"/>
                        </a:rPr>
                      </a:br>
                      <a:endParaRPr lang="en-US" sz="1200" b="1" i="0" u="none" strike="noStrike" dirty="0">
                        <a:solidFill>
                          <a:srgbClr val="000000"/>
                        </a:solidFill>
                        <a:effectLst/>
                        <a:latin typeface="Calibri" panose="020F0502020204030204" pitchFamily="34" charset="0"/>
                      </a:endParaRPr>
                    </a:p>
                  </a:txBody>
                  <a:tcPr marL="7926" marR="7926" marT="792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1293110"/>
                  </a:ext>
                </a:extLst>
              </a:tr>
              <a:tr h="459679">
                <a:tc>
                  <a:txBody>
                    <a:bodyPr/>
                    <a:lstStyle/>
                    <a:p>
                      <a:pPr algn="ctr" fontAlgn="ctr"/>
                      <a:r>
                        <a:rPr lang="en-US" sz="1000" b="1" i="0" u="none" strike="noStrike">
                          <a:solidFill>
                            <a:srgbClr val="000000"/>
                          </a:solidFill>
                          <a:effectLst/>
                          <a:latin typeface="Calibri" panose="020F0502020204030204" pitchFamily="34" charset="0"/>
                        </a:rPr>
                        <a:t>BIDDER</a:t>
                      </a:r>
                      <a:br>
                        <a:rPr lang="en-US" sz="1000" b="1" i="0" u="none" strike="noStrike">
                          <a:solidFill>
                            <a:srgbClr val="000000"/>
                          </a:solidFill>
                          <a:effectLst/>
                          <a:latin typeface="Calibri" panose="020F0502020204030204" pitchFamily="34" charset="0"/>
                        </a:rPr>
                      </a:br>
                      <a:r>
                        <a:rPr lang="en-US" sz="1000" b="1" i="0" u="none" strike="noStrike">
                          <a:solidFill>
                            <a:srgbClr val="000000"/>
                          </a:solidFill>
                          <a:effectLst/>
                          <a:latin typeface="Calibri" panose="020F0502020204030204" pitchFamily="34" charset="0"/>
                        </a:rPr>
                        <a:t>NAME</a:t>
                      </a:r>
                    </a:p>
                  </a:txBody>
                  <a:tcPr marL="7926" marR="7926" marT="79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fontAlgn="t"/>
                      <a:r>
                        <a:rPr lang="en-US" sz="1200" b="1" i="0" u="none" strike="noStrike">
                          <a:solidFill>
                            <a:srgbClr val="000000"/>
                          </a:solidFill>
                          <a:effectLst/>
                          <a:latin typeface="Calibri" panose="020F0502020204030204" pitchFamily="34" charset="0"/>
                        </a:rPr>
                        <a:t> </a:t>
                      </a:r>
                    </a:p>
                  </a:txBody>
                  <a:tcPr marL="7926" marR="7926" marT="792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US"/>
                    </a:p>
                  </a:txBody>
                  <a:tcPr/>
                </a:tc>
                <a:tc>
                  <a:txBody>
                    <a:bodyPr/>
                    <a:lstStyle/>
                    <a:p>
                      <a:pPr algn="ctr" fontAlgn="ctr"/>
                      <a:r>
                        <a:rPr lang="en-US" sz="1000" b="1" i="0" u="none" strike="noStrike">
                          <a:solidFill>
                            <a:srgbClr val="000000"/>
                          </a:solidFill>
                          <a:effectLst/>
                          <a:latin typeface="Calibri" panose="020F0502020204030204" pitchFamily="34" charset="0"/>
                        </a:rPr>
                        <a:t>DATE:</a:t>
                      </a:r>
                    </a:p>
                  </a:txBody>
                  <a:tcPr marL="7926" marR="7926" marT="79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t"/>
                      <a:r>
                        <a:rPr lang="en-US" sz="1200" b="1" i="0" u="none" strike="noStrike">
                          <a:solidFill>
                            <a:srgbClr val="000000"/>
                          </a:solidFill>
                          <a:effectLst/>
                          <a:latin typeface="Calibri" panose="020F0502020204030204" pitchFamily="34" charset="0"/>
                        </a:rPr>
                        <a:t> </a:t>
                      </a:r>
                    </a:p>
                  </a:txBody>
                  <a:tcPr marL="7926" marR="7926" marT="792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t"/>
                      <a:r>
                        <a:rPr lang="en-US" sz="1200" b="1" i="0" u="none" strike="noStrike">
                          <a:solidFill>
                            <a:srgbClr val="000000"/>
                          </a:solidFill>
                          <a:effectLst/>
                          <a:latin typeface="Calibri" panose="020F0502020204030204" pitchFamily="34" charset="0"/>
                        </a:rPr>
                        <a:t> </a:t>
                      </a:r>
                    </a:p>
                  </a:txBody>
                  <a:tcPr marL="7926" marR="7926" marT="792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270879547"/>
                  </a:ext>
                </a:extLst>
              </a:tr>
              <a:tr h="348722">
                <a:tc>
                  <a:txBody>
                    <a:bodyPr/>
                    <a:lstStyle/>
                    <a:p>
                      <a:pPr algn="ctr" fontAlgn="t"/>
                      <a:r>
                        <a:rPr lang="en-US" sz="900" b="1" i="0" u="none" strike="noStrike">
                          <a:solidFill>
                            <a:srgbClr val="000000"/>
                          </a:solidFill>
                          <a:effectLst/>
                          <a:latin typeface="Calibri" panose="020F0502020204030204" pitchFamily="34" charset="0"/>
                        </a:rPr>
                        <a:t>INSTRUCTIONS</a:t>
                      </a:r>
                    </a:p>
                  </a:txBody>
                  <a:tcPr marL="7926" marR="7926" marT="792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4">
                  <a:txBody>
                    <a:bodyPr/>
                    <a:lstStyle/>
                    <a:p>
                      <a:pPr algn="ctr" fontAlgn="t"/>
                      <a:r>
                        <a:rPr lang="en-US" sz="900" b="1" i="0" u="none" strike="noStrike" dirty="0">
                          <a:solidFill>
                            <a:srgbClr val="000000"/>
                          </a:solidFill>
                          <a:effectLst/>
                          <a:latin typeface="Calibri" panose="020F0502020204030204" pitchFamily="34" charset="0"/>
                        </a:rPr>
                        <a:t>Refer to Bid Solicitation Section 3.28 for Bidder instructions. The Bidder must provide Unit Pricing in the highlighted cells below.</a:t>
                      </a:r>
                    </a:p>
                  </a:txBody>
                  <a:tcPr marL="7926" marR="7926" marT="7926"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900" b="0" i="0" u="none" strike="noStrike">
                          <a:solidFill>
                            <a:srgbClr val="000000"/>
                          </a:solidFill>
                          <a:effectLst/>
                          <a:latin typeface="Calibri" panose="020F0502020204030204" pitchFamily="34" charset="0"/>
                        </a:rPr>
                        <a:t> </a:t>
                      </a:r>
                    </a:p>
                  </a:txBody>
                  <a:tcPr marL="7926" marR="7926" marT="792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754028549"/>
                  </a:ext>
                </a:extLst>
              </a:tr>
              <a:tr h="206063">
                <a:tc>
                  <a:txBody>
                    <a:bodyPr/>
                    <a:lstStyle/>
                    <a:p>
                      <a:pPr algn="l" fontAlgn="b"/>
                      <a:r>
                        <a:rPr lang="en-US" sz="900" b="1" i="0" u="none" strike="noStrike">
                          <a:solidFill>
                            <a:srgbClr val="000000"/>
                          </a:solidFill>
                          <a:effectLst/>
                          <a:latin typeface="Calibri" panose="020F0502020204030204" pitchFamily="34" charset="0"/>
                        </a:rPr>
                        <a:t>PRICE LINE</a:t>
                      </a:r>
                    </a:p>
                  </a:txBody>
                  <a:tcPr marL="7926" marR="7926" marT="792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r>
                        <a:rPr lang="en-US" sz="900" b="1" i="0" u="none" strike="noStrike" dirty="0">
                          <a:solidFill>
                            <a:srgbClr val="000000"/>
                          </a:solidFill>
                          <a:effectLst/>
                          <a:latin typeface="Calibri" panose="020F0502020204030204" pitchFamily="34" charset="0"/>
                        </a:rPr>
                        <a:t>DESCRIPTION</a:t>
                      </a:r>
                    </a:p>
                  </a:txBody>
                  <a:tcPr marL="7926" marR="7926" marT="792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fontAlgn="b"/>
                      <a:r>
                        <a:rPr lang="en-US" sz="900" b="1" i="0" u="none" strike="noStrike">
                          <a:solidFill>
                            <a:srgbClr val="000000"/>
                          </a:solidFill>
                          <a:effectLst/>
                          <a:latin typeface="Calibri" panose="020F0502020204030204" pitchFamily="34" charset="0"/>
                        </a:rPr>
                        <a:t>UNIT OF MEASURE</a:t>
                      </a:r>
                    </a:p>
                  </a:txBody>
                  <a:tcPr marL="7926" marR="7926" marT="792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fontAlgn="b"/>
                      <a:r>
                        <a:rPr lang="en-US" sz="900" b="1" i="0" u="none" strike="noStrike" dirty="0">
                          <a:solidFill>
                            <a:srgbClr val="000000"/>
                          </a:solidFill>
                          <a:effectLst/>
                          <a:latin typeface="Calibri" panose="020F0502020204030204" pitchFamily="34" charset="0"/>
                        </a:rPr>
                        <a:t>QUANTITY</a:t>
                      </a:r>
                    </a:p>
                  </a:txBody>
                  <a:tcPr marL="7926" marR="7926" marT="792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fontAlgn="b"/>
                      <a:r>
                        <a:rPr lang="en-US" sz="900" b="1" i="0" u="none" strike="noStrike">
                          <a:solidFill>
                            <a:srgbClr val="000000"/>
                          </a:solidFill>
                          <a:effectLst/>
                          <a:latin typeface="Calibri" panose="020F0502020204030204" pitchFamily="34" charset="0"/>
                        </a:rPr>
                        <a:t>PRICE (REQUIRED)</a:t>
                      </a:r>
                    </a:p>
                  </a:txBody>
                  <a:tcPr marL="7926" marR="7926" marT="792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r>
                        <a:rPr lang="en-US" sz="900" b="0" i="0" u="none" strike="noStrike">
                          <a:solidFill>
                            <a:srgbClr val="000000"/>
                          </a:solidFill>
                          <a:effectLst/>
                          <a:latin typeface="Calibri" panose="020F0502020204030204" pitchFamily="34" charset="0"/>
                        </a:rPr>
                        <a:t> </a:t>
                      </a:r>
                    </a:p>
                  </a:txBody>
                  <a:tcPr marL="7926" marR="7926" marT="792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2183852296"/>
                  </a:ext>
                </a:extLst>
              </a:tr>
              <a:tr h="760848">
                <a:tc>
                  <a:txBody>
                    <a:bodyPr/>
                    <a:lstStyle/>
                    <a:p>
                      <a:pPr algn="ctr" fontAlgn="ctr"/>
                      <a:r>
                        <a:rPr lang="en-US" sz="900" b="1" i="0" u="none" strike="noStrike">
                          <a:solidFill>
                            <a:srgbClr val="000000"/>
                          </a:solidFill>
                          <a:effectLst/>
                          <a:latin typeface="Calibri" panose="020F0502020204030204" pitchFamily="34" charset="0"/>
                        </a:rPr>
                        <a:t>1</a:t>
                      </a:r>
                    </a:p>
                  </a:txBody>
                  <a:tcPr marL="7926" marR="7926" marT="79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t"/>
                      <a:r>
                        <a:rPr lang="en-US" sz="900" b="1" i="0" u="none" strike="noStrike">
                          <a:solidFill>
                            <a:srgbClr val="000000"/>
                          </a:solidFill>
                          <a:effectLst/>
                          <a:latin typeface="Calibri" panose="020F0502020204030204" pitchFamily="34" charset="0"/>
                        </a:rPr>
                        <a:t>All-Inclusive Administrative charge </a:t>
                      </a:r>
                      <a:br>
                        <a:rPr lang="en-US" sz="900" b="1" i="0" u="none" strike="noStrike">
                          <a:solidFill>
                            <a:srgbClr val="000000"/>
                          </a:solidFill>
                          <a:effectLst/>
                          <a:latin typeface="Calibri" panose="020F0502020204030204" pitchFamily="34" charset="0"/>
                        </a:rPr>
                      </a:br>
                      <a:r>
                        <a:rPr lang="en-US" sz="900" b="1" i="0" u="none" strike="noStrike">
                          <a:solidFill>
                            <a:srgbClr val="000000"/>
                          </a:solidFill>
                          <a:effectLst/>
                          <a:latin typeface="Calibri" panose="020F0502020204030204" pitchFamily="34" charset="0"/>
                        </a:rPr>
                        <a:t>Refer to Bid Solicitation Section 3.28</a:t>
                      </a:r>
                      <a:br>
                        <a:rPr lang="en-US" sz="900" b="1" i="0" u="none" strike="noStrike">
                          <a:solidFill>
                            <a:srgbClr val="000000"/>
                          </a:solidFill>
                          <a:effectLst/>
                          <a:latin typeface="Calibri" panose="020F0502020204030204" pitchFamily="34" charset="0"/>
                        </a:rPr>
                      </a:br>
                      <a:r>
                        <a:rPr lang="en-US" sz="900" b="1" i="0" u="none" strike="noStrike">
                          <a:solidFill>
                            <a:srgbClr val="000000"/>
                          </a:solidFill>
                          <a:effectLst/>
                          <a:latin typeface="Calibri" panose="020F0502020204030204" pitchFamily="34" charset="0"/>
                        </a:rPr>
                        <a:t>Northern Region</a:t>
                      </a:r>
                    </a:p>
                  </a:txBody>
                  <a:tcPr marL="7926" marR="7926" marT="7926"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Month</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1</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 </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900" b="0" i="0" u="none" strike="noStrike">
                          <a:solidFill>
                            <a:srgbClr val="000000"/>
                          </a:solidFill>
                          <a:effectLst/>
                          <a:latin typeface="Calibri" panose="020F0502020204030204" pitchFamily="34" charset="0"/>
                        </a:rPr>
                        <a:t> </a:t>
                      </a:r>
                    </a:p>
                  </a:txBody>
                  <a:tcPr marL="7926" marR="7926" marT="792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4010671345"/>
                  </a:ext>
                </a:extLst>
              </a:tr>
              <a:tr h="760848">
                <a:tc>
                  <a:txBody>
                    <a:bodyPr/>
                    <a:lstStyle/>
                    <a:p>
                      <a:pPr algn="ctr" fontAlgn="ctr"/>
                      <a:r>
                        <a:rPr lang="en-US" sz="900" b="1" i="0" u="none" strike="noStrike">
                          <a:solidFill>
                            <a:srgbClr val="000000"/>
                          </a:solidFill>
                          <a:effectLst/>
                          <a:latin typeface="Calibri" panose="020F0502020204030204" pitchFamily="34" charset="0"/>
                        </a:rPr>
                        <a:t>2</a:t>
                      </a:r>
                    </a:p>
                  </a:txBody>
                  <a:tcPr marL="7926" marR="7926" marT="79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t"/>
                      <a:r>
                        <a:rPr lang="en-US" sz="900" b="1" i="0" u="none" strike="noStrike">
                          <a:solidFill>
                            <a:srgbClr val="000000"/>
                          </a:solidFill>
                          <a:effectLst/>
                          <a:latin typeface="Calibri" panose="020F0502020204030204" pitchFamily="34" charset="0"/>
                        </a:rPr>
                        <a:t>Coordinator (if requested by Using Agency)</a:t>
                      </a:r>
                      <a:br>
                        <a:rPr lang="en-US" sz="900" b="1" i="0" u="none" strike="noStrike">
                          <a:solidFill>
                            <a:srgbClr val="000000"/>
                          </a:solidFill>
                          <a:effectLst/>
                          <a:latin typeface="Calibri" panose="020F0502020204030204" pitchFamily="34" charset="0"/>
                        </a:rPr>
                      </a:br>
                      <a:r>
                        <a:rPr lang="en-US" sz="900" b="1" i="0" u="none" strike="noStrike">
                          <a:solidFill>
                            <a:srgbClr val="000000"/>
                          </a:solidFill>
                          <a:effectLst/>
                          <a:latin typeface="Calibri" panose="020F0502020204030204" pitchFamily="34" charset="0"/>
                        </a:rPr>
                        <a:t>Refer to Bid Solicitation Section 3.28</a:t>
                      </a:r>
                      <a:br>
                        <a:rPr lang="en-US" sz="900" b="1" i="0" u="none" strike="noStrike">
                          <a:solidFill>
                            <a:srgbClr val="000000"/>
                          </a:solidFill>
                          <a:effectLst/>
                          <a:latin typeface="Calibri" panose="020F0502020204030204" pitchFamily="34" charset="0"/>
                        </a:rPr>
                      </a:br>
                      <a:r>
                        <a:rPr lang="en-US" sz="900" b="1" i="0" u="none" strike="noStrike">
                          <a:solidFill>
                            <a:srgbClr val="000000"/>
                          </a:solidFill>
                          <a:effectLst/>
                          <a:latin typeface="Calibri" panose="020F0502020204030204" pitchFamily="34" charset="0"/>
                        </a:rPr>
                        <a:t>Northern Region</a:t>
                      </a:r>
                    </a:p>
                  </a:txBody>
                  <a:tcPr marL="7926" marR="7926" marT="7926"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Hour</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1</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 </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900" b="0" i="0" u="none" strike="noStrike">
                          <a:solidFill>
                            <a:srgbClr val="000000"/>
                          </a:solidFill>
                          <a:effectLst/>
                          <a:latin typeface="Calibri" panose="020F0502020204030204" pitchFamily="34" charset="0"/>
                        </a:rPr>
                        <a:t> </a:t>
                      </a:r>
                    </a:p>
                  </a:txBody>
                  <a:tcPr marL="7926" marR="7926" marT="792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3628059315"/>
                  </a:ext>
                </a:extLst>
              </a:tr>
              <a:tr h="586487">
                <a:tc>
                  <a:txBody>
                    <a:bodyPr/>
                    <a:lstStyle/>
                    <a:p>
                      <a:pPr algn="ctr" fontAlgn="ctr"/>
                      <a:r>
                        <a:rPr lang="en-US" sz="900" b="1" i="0" u="none" strike="noStrike">
                          <a:solidFill>
                            <a:srgbClr val="000000"/>
                          </a:solidFill>
                          <a:effectLst/>
                          <a:latin typeface="Calibri" panose="020F0502020204030204" pitchFamily="34" charset="0"/>
                        </a:rPr>
                        <a:t>3</a:t>
                      </a:r>
                    </a:p>
                  </a:txBody>
                  <a:tcPr marL="7926" marR="7926" marT="79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t"/>
                      <a:r>
                        <a:rPr lang="en-US" sz="900" b="1" i="0" u="none" strike="noStrike">
                          <a:solidFill>
                            <a:srgbClr val="000000"/>
                          </a:solidFill>
                          <a:effectLst/>
                          <a:latin typeface="Calibri" panose="020F0502020204030204" pitchFamily="34" charset="0"/>
                        </a:rPr>
                        <a:t>Pass-through for hotel charges</a:t>
                      </a:r>
                      <a:br>
                        <a:rPr lang="en-US" sz="900" b="1" i="0" u="none" strike="noStrike">
                          <a:solidFill>
                            <a:srgbClr val="000000"/>
                          </a:solidFill>
                          <a:effectLst/>
                          <a:latin typeface="Calibri" panose="020F0502020204030204" pitchFamily="34" charset="0"/>
                        </a:rPr>
                      </a:br>
                      <a:r>
                        <a:rPr lang="en-US" sz="900" b="1" i="0" u="none" strike="noStrike">
                          <a:solidFill>
                            <a:srgbClr val="000000"/>
                          </a:solidFill>
                          <a:effectLst/>
                          <a:latin typeface="Calibri" panose="020F0502020204030204" pitchFamily="34" charset="0"/>
                        </a:rPr>
                        <a:t/>
                      </a:r>
                      <a:br>
                        <a:rPr lang="en-US" sz="900" b="1" i="0" u="none" strike="noStrike">
                          <a:solidFill>
                            <a:srgbClr val="000000"/>
                          </a:solidFill>
                          <a:effectLst/>
                          <a:latin typeface="Calibri" panose="020F0502020204030204" pitchFamily="34" charset="0"/>
                        </a:rPr>
                      </a:br>
                      <a:endParaRPr lang="en-US" sz="900" b="1" i="0" u="none" strike="noStrike">
                        <a:solidFill>
                          <a:srgbClr val="000000"/>
                        </a:solidFill>
                        <a:effectLst/>
                        <a:latin typeface="Calibri" panose="020F0502020204030204" pitchFamily="34" charset="0"/>
                      </a:endParaRPr>
                    </a:p>
                  </a:txBody>
                  <a:tcPr marL="7926" marR="7926" marT="7926"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900" b="1" i="0" u="none" strike="noStrike">
                          <a:solidFill>
                            <a:srgbClr val="000000"/>
                          </a:solidFill>
                          <a:effectLst/>
                          <a:latin typeface="Calibri" panose="020F0502020204030204" pitchFamily="34" charset="0"/>
                        </a:rPr>
                        <a:t> </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900" b="1" i="0" u="none" strike="noStrike">
                          <a:solidFill>
                            <a:srgbClr val="000000"/>
                          </a:solidFill>
                          <a:effectLst/>
                          <a:latin typeface="Calibri" panose="020F0502020204030204" pitchFamily="34" charset="0"/>
                        </a:rPr>
                        <a:t> </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ctr" fontAlgn="ctr"/>
                      <a:r>
                        <a:rPr lang="en-US" sz="900" b="1" i="0" u="none" strike="noStrike">
                          <a:solidFill>
                            <a:srgbClr val="000000"/>
                          </a:solidFill>
                          <a:effectLst/>
                          <a:latin typeface="Calibri" panose="020F0502020204030204" pitchFamily="34" charset="0"/>
                        </a:rPr>
                        <a:t> </a:t>
                      </a:r>
                    </a:p>
                  </a:txBody>
                  <a:tcPr marL="7926" marR="7926" marT="79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l" fontAlgn="b"/>
                      <a:r>
                        <a:rPr lang="en-US" sz="900" b="0" i="0" u="none" strike="noStrike" dirty="0">
                          <a:solidFill>
                            <a:srgbClr val="000000"/>
                          </a:solidFill>
                          <a:effectLst/>
                          <a:latin typeface="Calibri" panose="020F0502020204030204" pitchFamily="34" charset="0"/>
                        </a:rPr>
                        <a:t> </a:t>
                      </a:r>
                    </a:p>
                  </a:txBody>
                  <a:tcPr marL="7926" marR="7926" marT="792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19840816"/>
                  </a:ext>
                </a:extLst>
              </a:tr>
            </a:tbl>
          </a:graphicData>
        </a:graphic>
      </p:graphicFrame>
    </p:spTree>
    <p:extLst>
      <p:ext uri="{BB962C8B-B14F-4D97-AF65-F5344CB8AC3E}">
        <p14:creationId xmlns:p14="http://schemas.microsoft.com/office/powerpoint/2010/main" val="2219468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r>
              <a:rPr lang="en-US" dirty="0"/>
              <a:t>Your question must pertain to the Procedures and Quote Submission Requirement </a:t>
            </a:r>
            <a:r>
              <a:rPr lang="en-US" dirty="0" smtClean="0"/>
              <a:t>Only.</a:t>
            </a:r>
            <a:endParaRPr lang="en-US" dirty="0"/>
          </a:p>
          <a:p>
            <a:r>
              <a:rPr lang="en-US" dirty="0"/>
              <a:t>Any </a:t>
            </a:r>
            <a:r>
              <a:rPr lang="en-US" dirty="0" smtClean="0"/>
              <a:t>questions regarding the </a:t>
            </a:r>
            <a:r>
              <a:rPr lang="en-US" dirty="0"/>
              <a:t>Bid Solicitation must be submitted during the Q&amp;A on NJSTART.</a:t>
            </a:r>
          </a:p>
          <a:p>
            <a:endParaRPr lang="en-US" dirty="0"/>
          </a:p>
        </p:txBody>
      </p:sp>
    </p:spTree>
    <p:extLst>
      <p:ext uri="{BB962C8B-B14F-4D97-AF65-F5344CB8AC3E}">
        <p14:creationId xmlns:p14="http://schemas.microsoft.com/office/powerpoint/2010/main" val="1546170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a:xfrm>
            <a:off x="1341306" y="1702190"/>
            <a:ext cx="8946541" cy="4195481"/>
          </a:xfrm>
        </p:spPr>
        <p:txBody>
          <a:bodyPr/>
          <a:lstStyle/>
          <a:p>
            <a:endParaRPr lang="en-US" dirty="0" smtClean="0"/>
          </a:p>
          <a:p>
            <a:endParaRPr lang="en-US" dirty="0"/>
          </a:p>
          <a:p>
            <a:endParaRPr lang="en-US" dirty="0" smtClean="0"/>
          </a:p>
        </p:txBody>
      </p:sp>
      <p:sp>
        <p:nvSpPr>
          <p:cNvPr id="4" name="Rectangle 3"/>
          <p:cNvSpPr/>
          <p:nvPr/>
        </p:nvSpPr>
        <p:spPr>
          <a:xfrm>
            <a:off x="646111" y="2133224"/>
            <a:ext cx="10985224" cy="1938992"/>
          </a:xfrm>
          <a:prstGeom prst="rect">
            <a:avLst/>
          </a:prstGeom>
        </p:spPr>
        <p:txBody>
          <a:bodyPr wrap="square">
            <a:spAutoFit/>
          </a:bodyPr>
          <a:lstStyle/>
          <a:p>
            <a:r>
              <a:rPr lang="en-US" sz="4000" dirty="0" smtClean="0"/>
              <a:t>Q&amp;A </a:t>
            </a:r>
            <a:r>
              <a:rPr lang="en-US" sz="4000" dirty="0"/>
              <a:t>due by 2pm </a:t>
            </a:r>
            <a:r>
              <a:rPr lang="en-US" sz="4000" dirty="0" smtClean="0"/>
              <a:t>on September 19, 2024</a:t>
            </a:r>
          </a:p>
          <a:p>
            <a:endParaRPr lang="en-US" sz="4000" dirty="0"/>
          </a:p>
          <a:p>
            <a:r>
              <a:rPr lang="en-US" sz="4000" dirty="0"/>
              <a:t>Quotes due by </a:t>
            </a:r>
            <a:r>
              <a:rPr lang="en-US" sz="4000" dirty="0" smtClean="0"/>
              <a:t>2pm on October 24,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UHEEMK3J3FEE-1573984473-714</_dlc_DocId>
    <_dlc_DocIdUrl xmlns="d4e5d782-6a70-4577-82ee-b2c87f6aa0d2">
      <Url>http://treassp19/sites/purchase/NJSTART Document Templates/_layouts/15/DocIdRedir.aspx?ID=UHEEMK3J3FEE-1573984473-714</Url>
      <Description>UHEEMK3J3FEE-1573984473-714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infopath/2007/PartnerControls"/>
    <ds:schemaRef ds:uri="http://purl.org/dc/elements/1.1/"/>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1058</TotalTime>
  <Words>1042</Words>
  <Application>Microsoft Office PowerPoint</Application>
  <PresentationFormat>Widescreen</PresentationFormat>
  <Paragraphs>96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Ion</vt:lpstr>
      <vt:lpstr>Optional Pre-Quote Conference T3154: Hotel Aggregator Program; DCF Bid Solicitation #24DPP01042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T3154 – Hotel Aggregator Program; DCF</vt:lpstr>
      <vt:lpstr>Questions?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56</cp:revision>
  <cp:lastPrinted>2020-02-11T14:28:14Z</cp:lastPrinted>
  <dcterms:created xsi:type="dcterms:W3CDTF">2020-01-31T19:31:42Z</dcterms:created>
  <dcterms:modified xsi:type="dcterms:W3CDTF">2024-08-28T14:16:45Z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64baffb9-de2c-4070-9cde-c4ea6073c377</vt:lpwstr>
  </property>
  <property fmtid="{D5CDD505-2E9C-101B-9397-08002B2CF9AE}" pid="4" name="URL">
    <vt:lpwstr/>
  </property>
  <property fmtid="{D5CDD505-2E9C-101B-9397-08002B2CF9AE}" pid="5" name="DocumentSetDescription">
    <vt:lpwstr/>
  </property>
</Properties>
</file>