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notesMasterIdLst>
    <p:notesMasterId r:id="rId23"/>
  </p:notesMasterIdLst>
  <p:sldIdLst>
    <p:sldId id="256" r:id="rId6"/>
    <p:sldId id="257" r:id="rId7"/>
    <p:sldId id="260" r:id="rId8"/>
    <p:sldId id="276" r:id="rId9"/>
    <p:sldId id="270" r:id="rId10"/>
    <p:sldId id="271" r:id="rId11"/>
    <p:sldId id="277" r:id="rId12"/>
    <p:sldId id="278" r:id="rId13"/>
    <p:sldId id="272" r:id="rId14"/>
    <p:sldId id="279" r:id="rId15"/>
    <p:sldId id="280" r:id="rId16"/>
    <p:sldId id="275" r:id="rId17"/>
    <p:sldId id="274" r:id="rId18"/>
    <p:sldId id="268" r:id="rId19"/>
    <p:sldId id="269" r:id="rId20"/>
    <p:sldId id="273" r:id="rId21"/>
    <p:sldId id="267" r:id="rId22"/>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76995" autoAdjust="0"/>
  </p:normalViewPr>
  <p:slideViewPr>
    <p:cSldViewPr snapToGrid="0">
      <p:cViewPr varScale="1">
        <p:scale>
          <a:sx n="114" d="100"/>
          <a:sy n="114" d="100"/>
        </p:scale>
        <p:origin x="414" y="102"/>
      </p:cViewPr>
      <p:guideLst/>
    </p:cSldViewPr>
  </p:slideViewPr>
  <p:outlineViewPr>
    <p:cViewPr>
      <p:scale>
        <a:sx n="33" d="100"/>
        <a:sy n="33" d="100"/>
      </p:scale>
      <p:origin x="0" y="0"/>
    </p:cViewPr>
  </p:outlineViewPr>
  <p:notesTextViewPr>
    <p:cViewPr>
      <p:scale>
        <a:sx n="3" d="2"/>
        <a:sy n="3" d="2"/>
      </p:scale>
      <p:origin x="0" y="-1974"/>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presProps" Target="presProp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8275" y="0"/>
            <a:ext cx="3043238" cy="466725"/>
          </a:xfrm>
          <a:prstGeom prst="rect">
            <a:avLst/>
          </a:prstGeom>
        </p:spPr>
        <p:txBody>
          <a:bodyPr vert="horz" lIns="91440" tIns="45720" rIns="91440" bIns="45720" rtlCol="0"/>
          <a:lstStyle>
            <a:lvl1pPr algn="r">
              <a:defRPr sz="1200"/>
            </a:lvl1pPr>
          </a:lstStyle>
          <a:p>
            <a:fld id="{7180D831-74CC-4B8E-95C3-626BE96FC2BF}" type="datetimeFigureOut">
              <a:rPr lang="en-US" smtClean="0"/>
              <a:t>5/28/2025</a:t>
            </a:fld>
            <a:endParaRPr lang="en-US"/>
          </a:p>
        </p:txBody>
      </p:sp>
      <p:sp>
        <p:nvSpPr>
          <p:cNvPr id="4" name="Slide Image Placeholder 3"/>
          <p:cNvSpPr>
            <a:spLocks noGrp="1" noRot="1" noChangeAspect="1"/>
          </p:cNvSpPr>
          <p:nvPr>
            <p:ph type="sldImg" idx="2"/>
          </p:nvPr>
        </p:nvSpPr>
        <p:spPr>
          <a:xfrm>
            <a:off x="719138" y="1163638"/>
            <a:ext cx="5584825" cy="3141662"/>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79925"/>
            <a:ext cx="5619750" cy="3665538"/>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375"/>
            <a:ext cx="3043238" cy="4667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8275" y="8842375"/>
            <a:ext cx="3043238" cy="466725"/>
          </a:xfrm>
          <a:prstGeom prst="rect">
            <a:avLst/>
          </a:prstGeom>
        </p:spPr>
        <p:txBody>
          <a:bodyPr vert="horz" lIns="91440" tIns="45720" rIns="91440" bIns="45720" rtlCol="0" anchor="b"/>
          <a:lstStyle>
            <a:lvl1pPr algn="r">
              <a:defRPr sz="1200"/>
            </a:lvl1pPr>
          </a:lstStyle>
          <a:p>
            <a:fld id="{127E8571-8E3A-4E6D-9D88-52726BB1313C}" type="slidenum">
              <a:rPr lang="en-US" smtClean="0"/>
              <a:t>‹#›</a:t>
            </a:fld>
            <a:endParaRPr lang="en-US"/>
          </a:p>
        </p:txBody>
      </p:sp>
    </p:spTree>
    <p:extLst>
      <p:ext uri="{BB962C8B-B14F-4D97-AF65-F5344CB8AC3E}">
        <p14:creationId xmlns:p14="http://schemas.microsoft.com/office/powerpoint/2010/main" val="25096474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www.nj.gov/treasury/purchase"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Good morning, my name is Tahira Maner and I am the Procurement Specialist for the Professional Services unit within the Division of Purchase and Property. I would like to welcome everyone to this optional Pre-Quote Conference for Bid Solicitation </a:t>
            </a:r>
            <a:r>
              <a:rPr lang="en-US" sz="1200" b="1" kern="1200" dirty="0" smtClean="0">
                <a:solidFill>
                  <a:schemeClr val="tx1"/>
                </a:solidFill>
                <a:effectLst/>
                <a:latin typeface="+mn-lt"/>
                <a:ea typeface="+mn-ea"/>
                <a:cs typeface="+mn-cs"/>
              </a:rPr>
              <a:t>24DPP01041 </a:t>
            </a:r>
            <a:r>
              <a:rPr lang="en-US" sz="1200" kern="1200" dirty="0" smtClean="0">
                <a:solidFill>
                  <a:schemeClr val="tx1"/>
                </a:solidFill>
                <a:effectLst/>
                <a:latin typeface="+mn-lt"/>
                <a:ea typeface="+mn-ea"/>
                <a:cs typeface="+mn-cs"/>
              </a:rPr>
              <a:t>titled</a:t>
            </a:r>
            <a:r>
              <a:rPr lang="en-US" sz="1200" b="1" kern="1200" dirty="0" smtClean="0">
                <a:solidFill>
                  <a:schemeClr val="tx1"/>
                </a:solidFill>
                <a:effectLst/>
                <a:latin typeface="+mn-lt"/>
                <a:ea typeface="+mn-ea"/>
                <a:cs typeface="+mn-cs"/>
              </a:rPr>
              <a:t> T3103</a:t>
            </a:r>
            <a:r>
              <a:rPr lang="en-US" sz="1200" b="1" kern="1200" baseline="0" dirty="0" smtClean="0">
                <a:solidFill>
                  <a:schemeClr val="tx1"/>
                </a:solidFill>
                <a:effectLst/>
                <a:latin typeface="+mn-lt"/>
                <a:ea typeface="+mn-ea"/>
                <a:cs typeface="+mn-cs"/>
              </a:rPr>
              <a:t> Program Administrator-Resilience Planning Projects</a:t>
            </a:r>
            <a:r>
              <a:rPr lang="en-US" sz="1200" b="1" kern="120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Also on the call today are my Supervisor</a:t>
            </a:r>
            <a:r>
              <a:rPr lang="en-US" sz="1200" kern="1200" baseline="0" dirty="0" smtClean="0">
                <a:solidFill>
                  <a:schemeClr val="tx1"/>
                </a:solidFill>
                <a:effectLst/>
                <a:latin typeface="+mn-lt"/>
                <a:ea typeface="+mn-ea"/>
                <a:cs typeface="+mn-cs"/>
              </a:rPr>
              <a:t> Wendi Higgins</a:t>
            </a:r>
            <a:r>
              <a:rPr lang="en-US" sz="1200" kern="1200" dirty="0" smtClean="0">
                <a:solidFill>
                  <a:schemeClr val="tx1"/>
                </a:solidFill>
                <a:effectLst/>
                <a:latin typeface="+mn-lt"/>
                <a:ea typeface="+mn-ea"/>
                <a:cs typeface="+mn-cs"/>
              </a:rPr>
              <a:t> and Bureau Counsel Marissa</a:t>
            </a:r>
            <a:r>
              <a:rPr lang="en-US" sz="1200" kern="1200" baseline="0" dirty="0" smtClean="0">
                <a:solidFill>
                  <a:schemeClr val="tx1"/>
                </a:solidFill>
                <a:effectLst/>
                <a:latin typeface="+mn-lt"/>
                <a:ea typeface="+mn-ea"/>
                <a:cs typeface="+mn-cs"/>
              </a:rPr>
              <a:t> Roberts</a:t>
            </a:r>
            <a:r>
              <a:rPr lang="en-US" sz="1200" kern="1200" dirty="0" smtClean="0">
                <a:solidFill>
                  <a:schemeClr val="tx1"/>
                </a:solidFill>
                <a:effectLst/>
                <a:latin typeface="+mn-lt"/>
                <a:ea typeface="+mn-ea"/>
                <a:cs typeface="+mn-cs"/>
              </a:rPr>
              <a:t>.</a:t>
            </a:r>
          </a:p>
          <a:p>
            <a:endParaRPr lang="en-US" dirty="0"/>
          </a:p>
        </p:txBody>
      </p:sp>
      <p:sp>
        <p:nvSpPr>
          <p:cNvPr id="4" name="Slide Number Placeholder 3"/>
          <p:cNvSpPr>
            <a:spLocks noGrp="1"/>
          </p:cNvSpPr>
          <p:nvPr>
            <p:ph type="sldNum" sz="quarter" idx="10"/>
          </p:nvPr>
        </p:nvSpPr>
        <p:spPr/>
        <p:txBody>
          <a:bodyPr/>
          <a:lstStyle/>
          <a:p>
            <a:fld id="{127E8571-8E3A-4E6D-9D88-52726BB1313C}" type="slidenum">
              <a:rPr lang="en-US" smtClean="0"/>
              <a:t>1</a:t>
            </a:fld>
            <a:endParaRPr lang="en-US"/>
          </a:p>
        </p:txBody>
      </p:sp>
    </p:spTree>
    <p:extLst>
      <p:ext uri="{BB962C8B-B14F-4D97-AF65-F5344CB8AC3E}">
        <p14:creationId xmlns:p14="http://schemas.microsoft.com/office/powerpoint/2010/main" val="19257553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Before we begin, I would like to review some administrative items related to the meeting format and general reminders:</a:t>
            </a:r>
          </a:p>
          <a:p>
            <a:pPr lvl="0"/>
            <a:r>
              <a:rPr lang="en-US" sz="1200" kern="1200" dirty="0" smtClean="0">
                <a:solidFill>
                  <a:schemeClr val="tx1"/>
                </a:solidFill>
                <a:effectLst/>
                <a:latin typeface="+mn-lt"/>
                <a:ea typeface="+mn-ea"/>
                <a:cs typeface="+mn-cs"/>
              </a:rPr>
              <a:t>#1) I need everybody to sign in by entering your full name and company, in the Microsoft TEAMS chat window. This</a:t>
            </a:r>
            <a:r>
              <a:rPr lang="en-US" sz="1200" kern="1200" baseline="0" dirty="0" smtClean="0">
                <a:solidFill>
                  <a:schemeClr val="tx1"/>
                </a:solidFill>
                <a:effectLst/>
                <a:latin typeface="+mn-lt"/>
                <a:ea typeface="+mn-ea"/>
                <a:cs typeface="+mn-cs"/>
              </a:rPr>
              <a:t> presentation and a list of attendees will be posted to NJSTART.</a:t>
            </a:r>
            <a:endParaRPr lang="en-US"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#2) Please keep your microphone or phones on mute to avoid background noise.</a:t>
            </a:r>
          </a:p>
          <a:p>
            <a:pPr lvl="0"/>
            <a:r>
              <a:rPr lang="en-US" sz="1200" kern="1200" dirty="0" smtClean="0">
                <a:solidFill>
                  <a:schemeClr val="tx1"/>
                </a:solidFill>
                <a:effectLst/>
                <a:latin typeface="+mn-lt"/>
                <a:ea typeface="+mn-ea"/>
                <a:cs typeface="+mn-cs"/>
              </a:rPr>
              <a:t>#3) Please identify yourself and the firm you represent prior to asking a question.  </a:t>
            </a:r>
          </a:p>
          <a:p>
            <a:pPr lvl="0"/>
            <a:r>
              <a:rPr lang="en-US" sz="1200" kern="1200" dirty="0" smtClean="0">
                <a:solidFill>
                  <a:schemeClr val="tx1"/>
                </a:solidFill>
                <a:effectLst/>
                <a:latin typeface="+mn-lt"/>
                <a:ea typeface="+mn-ea"/>
                <a:cs typeface="+mn-cs"/>
              </a:rPr>
              <a:t>#4) Companies need to be registered on NJSTART in order to submit a bid and if your firm is registered, be sure that the contact information is up to date to ensure updates posted to the Bid Solicitation are received.</a:t>
            </a:r>
          </a:p>
          <a:p>
            <a:pPr lvl="0"/>
            <a:r>
              <a:rPr lang="en-US" sz="1200" kern="1200" dirty="0" smtClean="0">
                <a:solidFill>
                  <a:schemeClr val="tx1"/>
                </a:solidFill>
                <a:effectLst/>
                <a:latin typeface="+mn-lt"/>
                <a:ea typeface="+mn-ea"/>
                <a:cs typeface="+mn-cs"/>
              </a:rPr>
              <a:t>#5) If you need any assistance with NJSTART, you can email or call our NJSTART Vendor Support team. Contact information can be found here on slide 2 of the presentation.</a:t>
            </a:r>
          </a:p>
          <a:p>
            <a:endParaRPr lang="en-US" sz="1200" dirty="0" smtClean="0"/>
          </a:p>
          <a:p>
            <a:r>
              <a:rPr lang="en-US" sz="1200" dirty="0" smtClean="0"/>
              <a:t>Before I proceed to the next slide, I would like to confirm that all attending today’s pre-quote conference have entered</a:t>
            </a:r>
            <a:r>
              <a:rPr lang="en-US" sz="1200" baseline="0" dirty="0" smtClean="0"/>
              <a:t> their name and their firm in the chat window.  Thank you.  </a:t>
            </a:r>
            <a:endParaRPr lang="en-US" sz="1200" dirty="0" smtClean="0"/>
          </a:p>
          <a:p>
            <a:endParaRPr lang="en-US" dirty="0" smtClean="0"/>
          </a:p>
          <a:p>
            <a:endParaRPr lang="en-US" dirty="0"/>
          </a:p>
        </p:txBody>
      </p:sp>
      <p:sp>
        <p:nvSpPr>
          <p:cNvPr id="4" name="Slide Number Placeholder 3"/>
          <p:cNvSpPr>
            <a:spLocks noGrp="1"/>
          </p:cNvSpPr>
          <p:nvPr>
            <p:ph type="sldNum" sz="quarter" idx="10"/>
          </p:nvPr>
        </p:nvSpPr>
        <p:spPr/>
        <p:txBody>
          <a:bodyPr/>
          <a:lstStyle/>
          <a:p>
            <a:fld id="{127E8571-8E3A-4E6D-9D88-52726BB1313C}" type="slidenum">
              <a:rPr lang="en-US" smtClean="0"/>
              <a:t>2</a:t>
            </a:fld>
            <a:endParaRPr lang="en-US"/>
          </a:p>
        </p:txBody>
      </p:sp>
    </p:spTree>
    <p:extLst>
      <p:ext uri="{BB962C8B-B14F-4D97-AF65-F5344CB8AC3E}">
        <p14:creationId xmlns:p14="http://schemas.microsoft.com/office/powerpoint/2010/main" val="38988437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The purpose of this conference is to discuss procedural and Quote submission requirements. We will not be discussing or answering any questions regarding the Scope of Work, which can be found in Bid Solicitation Section 4. All questions related to the scope of work must be submitted through the Q&amp;A Tab on NJSTART prior to the Q&amp;A deadline which is </a:t>
            </a:r>
            <a:r>
              <a:rPr lang="en-US" sz="1200" kern="1200" dirty="0" smtClean="0">
                <a:solidFill>
                  <a:srgbClr val="FF0000"/>
                </a:solidFill>
                <a:effectLst/>
                <a:latin typeface="+mn-lt"/>
                <a:ea typeface="+mn-ea"/>
                <a:cs typeface="+mn-cs"/>
              </a:rPr>
              <a:t>on</a:t>
            </a:r>
            <a:r>
              <a:rPr lang="en-US" sz="1200" kern="1200" baseline="0" dirty="0" smtClean="0">
                <a:solidFill>
                  <a:srgbClr val="FF0000"/>
                </a:solidFill>
                <a:effectLst/>
                <a:latin typeface="+mn-lt"/>
                <a:ea typeface="+mn-ea"/>
                <a:cs typeface="+mn-cs"/>
              </a:rPr>
              <a:t> June 19</a:t>
            </a:r>
            <a:r>
              <a:rPr lang="en-US" sz="1200" kern="1200" dirty="0" smtClean="0">
                <a:solidFill>
                  <a:srgbClr val="FF0000"/>
                </a:solidFill>
                <a:effectLst/>
                <a:latin typeface="+mn-lt"/>
                <a:ea typeface="+mn-ea"/>
                <a:cs typeface="+mn-cs"/>
              </a:rPr>
              <a:t>, 2025</a:t>
            </a:r>
            <a:r>
              <a:rPr lang="en-US" sz="1200" kern="1200" dirty="0" smtClean="0">
                <a:solidFill>
                  <a:schemeClr val="tx1"/>
                </a:solidFill>
                <a:effectLst/>
                <a:latin typeface="+mn-lt"/>
                <a:ea typeface="+mn-ea"/>
                <a:cs typeface="+mn-cs"/>
              </a:rPr>
              <a:t>. The majority of today’s presentation will focus on Sections 1, 2, 3, 5, and 7 which I will review section by section. However, even though we will not be reviewing every single part of the Bid Solicitation, I will try to highlight some of the most important topics. Please note that this conference</a:t>
            </a:r>
            <a:r>
              <a:rPr lang="en-US" sz="1200" kern="1200" baseline="0" dirty="0" smtClean="0">
                <a:solidFill>
                  <a:schemeClr val="tx1"/>
                </a:solidFill>
                <a:effectLst/>
                <a:latin typeface="+mn-lt"/>
                <a:ea typeface="+mn-ea"/>
                <a:cs typeface="+mn-cs"/>
              </a:rPr>
              <a:t> also provides an opportunity for potential Vendors to partner with other potential Vendors and also to be introduced to small, women-owned, minority-owned, veteran-owned, and disabled veteran-owned businesses. </a:t>
            </a:r>
            <a:r>
              <a:rPr lang="en-US" sz="1200" b="1" kern="1200" dirty="0" smtClean="0">
                <a:solidFill>
                  <a:schemeClr val="tx1"/>
                </a:solidFill>
                <a:effectLst/>
                <a:latin typeface="+mn-lt"/>
                <a:ea typeface="+mn-ea"/>
                <a:cs typeface="+mn-cs"/>
              </a:rPr>
              <a:t>SWITCH OVER TO THE BID SOLICITATION.</a:t>
            </a:r>
            <a:endParaRPr lang="en-US" sz="12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127E8571-8E3A-4E6D-9D88-52726BB1313C}" type="slidenum">
              <a:rPr lang="en-US" smtClean="0"/>
              <a:t>3</a:t>
            </a:fld>
            <a:endParaRPr lang="en-US"/>
          </a:p>
        </p:txBody>
      </p:sp>
    </p:spTree>
    <p:extLst>
      <p:ext uri="{BB962C8B-B14F-4D97-AF65-F5344CB8AC3E}">
        <p14:creationId xmlns:p14="http://schemas.microsoft.com/office/powerpoint/2010/main" val="20286603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u="sng" kern="1200" dirty="0" smtClean="0">
                <a:solidFill>
                  <a:schemeClr val="tx1"/>
                </a:solidFill>
                <a:effectLst/>
                <a:latin typeface="+mn-lt"/>
                <a:ea typeface="+mn-ea"/>
                <a:cs typeface="+mn-cs"/>
              </a:rPr>
              <a:t>The Cover Sheet</a:t>
            </a:r>
            <a:r>
              <a:rPr lang="en-US" sz="1200" kern="1200" dirty="0" smtClean="0">
                <a:solidFill>
                  <a:schemeClr val="tx1"/>
                </a:solidFill>
                <a:effectLst/>
                <a:latin typeface="+mn-lt"/>
                <a:ea typeface="+mn-ea"/>
                <a:cs typeface="+mn-cs"/>
              </a:rPr>
              <a:t> of the Bid Solicitation, which is seen here, contains important dates and deadlines, in addition to any set-aside requirements. For this procurement, there is</a:t>
            </a:r>
            <a:r>
              <a:rPr lang="en-US" sz="1200" kern="1200" baseline="0" dirty="0" smtClean="0">
                <a:solidFill>
                  <a:schemeClr val="tx1"/>
                </a:solidFill>
                <a:effectLst/>
                <a:latin typeface="+mn-lt"/>
                <a:ea typeface="+mn-ea"/>
                <a:cs typeface="+mn-cs"/>
              </a:rPr>
              <a:t> a</a:t>
            </a:r>
            <a:r>
              <a:rPr lang="en-US" sz="1200" kern="1200" dirty="0" smtClean="0">
                <a:solidFill>
                  <a:schemeClr val="tx1"/>
                </a:solidFill>
                <a:effectLst/>
                <a:latin typeface="+mn-lt"/>
                <a:ea typeface="+mn-ea"/>
                <a:cs typeface="+mn-cs"/>
              </a:rPr>
              <a:t> Small Business Set-Aside for Subcontracting Only and a Disabled Veteran-Owned Business Set-Aside for Subcontracting Only. </a:t>
            </a:r>
          </a:p>
          <a:p>
            <a:r>
              <a:rPr lang="en-US" sz="1200" kern="1200" dirty="0" smtClean="0">
                <a:solidFill>
                  <a:schemeClr val="tx1"/>
                </a:solidFill>
                <a:effectLst/>
                <a:latin typeface="+mn-lt"/>
                <a:ea typeface="+mn-ea"/>
                <a:cs typeface="+mn-cs"/>
              </a:rPr>
              <a:t>Just a reminder, electronically submitted questions are due by 2pm this </a:t>
            </a:r>
            <a:r>
              <a:rPr lang="en-US" sz="1200" b="1" u="sng" kern="1200" dirty="0" smtClean="0">
                <a:solidFill>
                  <a:srgbClr val="FF0000"/>
                </a:solidFill>
                <a:effectLst/>
                <a:latin typeface="+mn-lt"/>
                <a:ea typeface="+mn-ea"/>
                <a:cs typeface="+mn-cs"/>
              </a:rPr>
              <a:t>June</a:t>
            </a:r>
            <a:r>
              <a:rPr lang="en-US" sz="1200" b="1" u="sng" kern="1200" baseline="0" dirty="0" smtClean="0">
                <a:solidFill>
                  <a:srgbClr val="FF0000"/>
                </a:solidFill>
                <a:effectLst/>
                <a:latin typeface="+mn-lt"/>
                <a:ea typeface="+mn-ea"/>
                <a:cs typeface="+mn-cs"/>
              </a:rPr>
              <a:t> 19th</a:t>
            </a:r>
            <a:r>
              <a:rPr lang="en-US" sz="1200" b="1" u="sng" kern="1200" dirty="0" smtClean="0">
                <a:solidFill>
                  <a:srgbClr val="FF0000"/>
                </a:solidFill>
                <a:effectLst/>
                <a:latin typeface="+mn-lt"/>
                <a:ea typeface="+mn-ea"/>
                <a:cs typeface="+mn-cs"/>
              </a:rPr>
              <a:t> </a:t>
            </a:r>
            <a:r>
              <a:rPr lang="en-US" sz="1200" kern="1200" dirty="0" smtClean="0">
                <a:solidFill>
                  <a:schemeClr val="tx1"/>
                </a:solidFill>
                <a:effectLst/>
                <a:latin typeface="+mn-lt"/>
                <a:ea typeface="+mn-ea"/>
                <a:cs typeface="+mn-cs"/>
              </a:rPr>
              <a:t>and your Quotes are due by 2pm this </a:t>
            </a:r>
            <a:r>
              <a:rPr lang="en-US" sz="1200" b="1" u="sng" kern="1200" dirty="0" smtClean="0">
                <a:solidFill>
                  <a:schemeClr val="tx1"/>
                </a:solidFill>
                <a:effectLst/>
                <a:latin typeface="+mn-lt"/>
                <a:ea typeface="+mn-ea"/>
                <a:cs typeface="+mn-cs"/>
              </a:rPr>
              <a:t>July</a:t>
            </a:r>
            <a:r>
              <a:rPr lang="en-US" sz="1200" b="1" u="sng" kern="1200" baseline="0" dirty="0" smtClean="0">
                <a:solidFill>
                  <a:schemeClr val="tx1"/>
                </a:solidFill>
                <a:effectLst/>
                <a:latin typeface="+mn-lt"/>
                <a:ea typeface="+mn-ea"/>
                <a:cs typeface="+mn-cs"/>
              </a:rPr>
              <a:t> 17th</a:t>
            </a:r>
            <a:r>
              <a:rPr lang="en-US" sz="1200" kern="1200" dirty="0" smtClean="0">
                <a:solidFill>
                  <a:schemeClr val="tx1"/>
                </a:solidFill>
                <a:effectLst/>
                <a:latin typeface="+mn-lt"/>
                <a:ea typeface="+mn-ea"/>
                <a:cs typeface="+mn-cs"/>
              </a:rPr>
              <a:t>. These dates are subject to change and if changed, will be reflected in a Bid Amendment posted to NJSTART. </a:t>
            </a:r>
          </a:p>
          <a:p>
            <a:endParaRPr lang="en-US" dirty="0" smtClean="0"/>
          </a:p>
          <a:p>
            <a:endParaRPr lang="en-US" dirty="0"/>
          </a:p>
        </p:txBody>
      </p:sp>
      <p:sp>
        <p:nvSpPr>
          <p:cNvPr id="4" name="Slide Number Placeholder 3"/>
          <p:cNvSpPr>
            <a:spLocks noGrp="1"/>
          </p:cNvSpPr>
          <p:nvPr>
            <p:ph type="sldNum" sz="quarter" idx="10"/>
          </p:nvPr>
        </p:nvSpPr>
        <p:spPr/>
        <p:txBody>
          <a:bodyPr/>
          <a:lstStyle/>
          <a:p>
            <a:fld id="{127E8571-8E3A-4E6D-9D88-52726BB1313C}" type="slidenum">
              <a:rPr lang="en-US" smtClean="0"/>
              <a:t>4</a:t>
            </a:fld>
            <a:endParaRPr lang="en-US"/>
          </a:p>
        </p:txBody>
      </p:sp>
    </p:spTree>
    <p:extLst>
      <p:ext uri="{BB962C8B-B14F-4D97-AF65-F5344CB8AC3E}">
        <p14:creationId xmlns:p14="http://schemas.microsoft.com/office/powerpoint/2010/main" val="14196189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Sections 1 and 2 address some important information and pre-Quote housekeeping measures.</a:t>
            </a:r>
          </a:p>
          <a:p>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u="sng" kern="1200" dirty="0" smtClean="0">
                <a:solidFill>
                  <a:schemeClr val="tx1"/>
                </a:solidFill>
                <a:effectLst/>
                <a:latin typeface="+mn-lt"/>
                <a:ea typeface="+mn-ea"/>
                <a:cs typeface="+mn-cs"/>
              </a:rPr>
              <a:t>Section 1.1</a:t>
            </a:r>
            <a:r>
              <a:rPr lang="en-US" sz="1200" kern="1200" dirty="0" smtClean="0">
                <a:solidFill>
                  <a:schemeClr val="tx1"/>
                </a:solidFill>
                <a:effectLst/>
                <a:latin typeface="+mn-lt"/>
                <a:ea typeface="+mn-ea"/>
                <a:cs typeface="+mn-cs"/>
              </a:rPr>
              <a:t> of the Bid Solicitation describes the Purpose &amp; Intent, while </a:t>
            </a:r>
            <a:r>
              <a:rPr lang="en-US" sz="1200" b="1" u="sng" kern="1200" dirty="0" smtClean="0">
                <a:solidFill>
                  <a:schemeClr val="tx1"/>
                </a:solidFill>
                <a:effectLst/>
                <a:latin typeface="+mn-lt"/>
                <a:ea typeface="+mn-ea"/>
                <a:cs typeface="+mn-cs"/>
              </a:rPr>
              <a:t>Section 1.2</a:t>
            </a:r>
            <a:r>
              <a:rPr lang="en-US" sz="1200" kern="1200" dirty="0" smtClean="0">
                <a:solidFill>
                  <a:schemeClr val="tx1"/>
                </a:solidFill>
                <a:effectLst/>
                <a:latin typeface="+mn-lt"/>
                <a:ea typeface="+mn-ea"/>
                <a:cs typeface="+mn-cs"/>
              </a:rPr>
              <a:t> provides Background information.</a:t>
            </a:r>
          </a:p>
          <a:p>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u="sng" kern="1200" dirty="0" smtClean="0">
                <a:solidFill>
                  <a:schemeClr val="tx1"/>
                </a:solidFill>
                <a:effectLst/>
                <a:latin typeface="+mn-lt"/>
                <a:ea typeface="+mn-ea"/>
                <a:cs typeface="+mn-cs"/>
              </a:rPr>
              <a:t>Section 2.1</a:t>
            </a:r>
            <a:r>
              <a:rPr lang="en-US" sz="1200" kern="1200" dirty="0" smtClean="0">
                <a:solidFill>
                  <a:schemeClr val="tx1"/>
                </a:solidFill>
                <a:effectLst/>
                <a:latin typeface="+mn-lt"/>
                <a:ea typeface="+mn-ea"/>
                <a:cs typeface="+mn-cs"/>
              </a:rPr>
              <a:t> lays out the instructions for submitting electronic questions and</a:t>
            </a:r>
          </a:p>
          <a:p>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u="sng" kern="1200" dirty="0" smtClean="0">
                <a:solidFill>
                  <a:schemeClr val="tx1"/>
                </a:solidFill>
                <a:effectLst/>
                <a:latin typeface="+mn-lt"/>
                <a:ea typeface="+mn-ea"/>
                <a:cs typeface="+mn-cs"/>
              </a:rPr>
              <a:t>Section 2.2</a:t>
            </a:r>
            <a:r>
              <a:rPr lang="en-US" sz="1200" kern="1200" dirty="0" smtClean="0">
                <a:solidFill>
                  <a:schemeClr val="tx1"/>
                </a:solidFill>
                <a:effectLst/>
                <a:latin typeface="+mn-lt"/>
                <a:ea typeface="+mn-ea"/>
                <a:cs typeface="+mn-cs"/>
              </a:rPr>
              <a:t> addresses exceptions to the </a:t>
            </a:r>
            <a:r>
              <a:rPr lang="en-US" sz="1200" b="1" kern="1200" dirty="0" smtClean="0">
                <a:solidFill>
                  <a:schemeClr val="tx1"/>
                </a:solidFill>
                <a:effectLst/>
                <a:latin typeface="+mn-lt"/>
                <a:ea typeface="+mn-ea"/>
                <a:cs typeface="+mn-cs"/>
              </a:rPr>
              <a:t>State of New Jersey Standard Terms and Conditions.  </a:t>
            </a:r>
            <a:r>
              <a:rPr lang="en-US" sz="1200" kern="1200" dirty="0" smtClean="0">
                <a:solidFill>
                  <a:schemeClr val="tx1"/>
                </a:solidFill>
                <a:effectLst/>
                <a:latin typeface="+mn-lt"/>
                <a:ea typeface="+mn-ea"/>
                <a:cs typeface="+mn-cs"/>
              </a:rPr>
              <a:t>The</a:t>
            </a:r>
            <a:r>
              <a:rPr lang="en-US" sz="1200" b="1" kern="1200" dirty="0" smtClean="0">
                <a:solidFill>
                  <a:schemeClr val="tx1"/>
                </a:solidFill>
                <a:effectLst/>
                <a:latin typeface="+mn-lt"/>
                <a:ea typeface="+mn-ea"/>
                <a:cs typeface="+mn-cs"/>
              </a:rPr>
              <a:t> State of New Jersey Standard Terms and Conditions</a:t>
            </a:r>
            <a:r>
              <a:rPr lang="en-US" sz="1200" kern="1200" dirty="0" smtClean="0">
                <a:solidFill>
                  <a:schemeClr val="tx1"/>
                </a:solidFill>
                <a:effectLst/>
                <a:latin typeface="+mn-lt"/>
                <a:ea typeface="+mn-ea"/>
                <a:cs typeface="+mn-cs"/>
              </a:rPr>
              <a:t> can be found in the Attachments tab in NJSTART.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smtClean="0">
                <a:solidFill>
                  <a:schemeClr val="tx1"/>
                </a:solidFill>
                <a:effectLst/>
                <a:latin typeface="+mn-lt"/>
                <a:ea typeface="+mn-ea"/>
                <a:cs typeface="+mn-cs"/>
              </a:rPr>
              <a:t>AN IMPORTANT REMINDER: </a:t>
            </a:r>
            <a:r>
              <a:rPr lang="en-US" sz="1200" kern="1200" dirty="0" smtClean="0">
                <a:solidFill>
                  <a:schemeClr val="tx1"/>
                </a:solidFill>
                <a:effectLst/>
                <a:latin typeface="+mn-lt"/>
                <a:ea typeface="+mn-ea"/>
                <a:cs typeface="+mn-cs"/>
              </a:rPr>
              <a:t>If your firm has any objections to the State’s Standard Terms and Conditions, those objections and suggested revisions </a:t>
            </a:r>
            <a:r>
              <a:rPr lang="en-US" sz="1200" b="1" i="1" kern="1200" dirty="0" smtClean="0">
                <a:solidFill>
                  <a:schemeClr val="tx1"/>
                </a:solidFill>
                <a:effectLst/>
                <a:latin typeface="+mn-lt"/>
                <a:ea typeface="+mn-ea"/>
                <a:cs typeface="+mn-cs"/>
              </a:rPr>
              <a:t>must</a:t>
            </a:r>
            <a:r>
              <a:rPr lang="en-US" sz="1200" kern="1200" dirty="0" smtClean="0">
                <a:solidFill>
                  <a:schemeClr val="tx1"/>
                </a:solidFill>
                <a:effectLst/>
                <a:latin typeface="+mn-lt"/>
                <a:ea typeface="+mn-ea"/>
                <a:cs typeface="+mn-cs"/>
              </a:rPr>
              <a:t> be submitted in the Question and Answer process detailed in Section 2.2. It’s important to understand that if your Quote conflicts with the State’s Standard Terms and Conditions without it being sufficiently addressed in the Question and Answer process, your Quote may be deemed non-responsive.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r>
              <a:rPr lang="en-US" sz="1200" b="1" u="sng" kern="1200" dirty="0" smtClean="0">
                <a:solidFill>
                  <a:schemeClr val="tx1"/>
                </a:solidFill>
                <a:effectLst/>
                <a:latin typeface="+mn-lt"/>
                <a:ea typeface="+mn-ea"/>
                <a:cs typeface="+mn-cs"/>
              </a:rPr>
              <a:t>Section 2.3</a:t>
            </a:r>
            <a:r>
              <a:rPr lang="en-US" sz="1200" kern="1200" dirty="0" smtClean="0">
                <a:solidFill>
                  <a:schemeClr val="tx1"/>
                </a:solidFill>
                <a:effectLst/>
                <a:latin typeface="+mn-lt"/>
                <a:ea typeface="+mn-ea"/>
                <a:cs typeface="+mn-cs"/>
              </a:rPr>
              <a:t> details Bid Amendments, which are revisions to this Bid Solicitation and its supporting documents. These Amendments can range from changes in dates or Bidder requirements and responses to questions received (if any). </a:t>
            </a: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If a revised document is uploaded as part of a bid amendment, it is important that your firm’s Quote reflects the most current version of whatever document has been changed.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r>
              <a:rPr lang="en-US" sz="1200" b="1" u="sng" kern="1200" dirty="0" smtClean="0">
                <a:solidFill>
                  <a:schemeClr val="tx1"/>
                </a:solidFill>
                <a:effectLst/>
                <a:latin typeface="+mn-lt"/>
                <a:ea typeface="+mn-ea"/>
                <a:cs typeface="+mn-cs"/>
              </a:rPr>
              <a:t>Section 3</a:t>
            </a:r>
            <a:r>
              <a:rPr lang="en-US" sz="1200" kern="1200" dirty="0" smtClean="0">
                <a:solidFill>
                  <a:schemeClr val="tx1"/>
                </a:solidFill>
                <a:effectLst/>
                <a:latin typeface="+mn-lt"/>
                <a:ea typeface="+mn-ea"/>
                <a:cs typeface="+mn-cs"/>
              </a:rPr>
              <a:t> addresses the quote submission requirements. This includes how to submit your Quote and what should be included, including forms. </a:t>
            </a: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On NJSTART, you’ll find a checklist called the Standard Procurement Forms Packet, this will assist you in submitting the proper forms. </a:t>
            </a: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A few terms you will see throughout the Bid Solicitation are shall, must, should, and may. There are very important distinctions between these terms.  If an item is designated as “shall” or “must,” it is a mandatory requirement and failure to comply can result in your Quote being deemed non-responsive. </a:t>
            </a: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Where an item is designated as “should” or “may” it is not mandatory for the bidder to submit with the quote but is strongly recommended. Please note that while “should” or “may” does not denote a mandatory requirement, technical scoring could be impacted if requested information is not provided.</a:t>
            </a:r>
          </a:p>
          <a:p>
            <a:endParaRPr lang="en-US"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u="sng" kern="1200" dirty="0" smtClean="0">
                <a:solidFill>
                  <a:schemeClr val="tx1"/>
                </a:solidFill>
                <a:effectLst/>
                <a:latin typeface="+mn-lt"/>
                <a:ea typeface="+mn-ea"/>
                <a:cs typeface="+mn-cs"/>
              </a:rPr>
              <a:t>Section 3.13.9</a:t>
            </a:r>
            <a:r>
              <a:rPr lang="en-US" sz="1200" b="1" u="sng" kern="1200" baseline="0" dirty="0" smtClean="0">
                <a:solidFill>
                  <a:schemeClr val="tx1"/>
                </a:solidFill>
                <a:effectLst/>
                <a:latin typeface="+mn-lt"/>
                <a:ea typeface="+mn-ea"/>
                <a:cs typeface="+mn-cs"/>
              </a:rPr>
              <a:t> </a:t>
            </a:r>
            <a:r>
              <a:rPr lang="en-US" sz="1200" b="0" u="none" kern="1200" baseline="0" dirty="0" smtClean="0">
                <a:solidFill>
                  <a:schemeClr val="tx1"/>
                </a:solidFill>
                <a:effectLst/>
                <a:latin typeface="+mn-lt"/>
                <a:ea typeface="+mn-ea"/>
                <a:cs typeface="+mn-cs"/>
              </a:rPr>
              <a:t>designates this Contract with set-aside subcontracting for NJ Small Business Enterprises and/or Disabled Veterans’ Business.  If the Bidder intends to subcontract, it must submit a Subcontractor Utilization Plan.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u="none" kern="1200" baseline="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u="sng" kern="1200" baseline="0" dirty="0" smtClean="0">
                <a:solidFill>
                  <a:schemeClr val="tx1"/>
                </a:solidFill>
                <a:effectLst/>
                <a:latin typeface="+mn-lt"/>
                <a:ea typeface="+mn-ea"/>
                <a:cs typeface="+mn-cs"/>
              </a:rPr>
              <a:t>Section 3.23</a:t>
            </a:r>
            <a:r>
              <a:rPr lang="en-US" sz="1200" b="0" u="none" kern="1200" baseline="0" dirty="0" smtClean="0">
                <a:solidFill>
                  <a:schemeClr val="tx1"/>
                </a:solidFill>
                <a:effectLst/>
                <a:latin typeface="+mn-lt"/>
                <a:ea typeface="+mn-ea"/>
                <a:cs typeface="+mn-cs"/>
              </a:rPr>
              <a:t> this section requires that the Bidder shall provide proof of specific staff licensing and certification prior to Contract award.  Please refer to this section for the actual requirements.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u="none" kern="1200" baseline="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u="sng" kern="1200" baseline="0" dirty="0" smtClean="0">
                <a:solidFill>
                  <a:schemeClr val="tx1"/>
                </a:solidFill>
                <a:effectLst/>
                <a:latin typeface="+mn-lt"/>
                <a:ea typeface="+mn-ea"/>
                <a:cs typeface="+mn-cs"/>
              </a:rPr>
              <a:t>Section 3.27</a:t>
            </a:r>
            <a:r>
              <a:rPr lang="en-US" sz="1200" b="0" u="none" kern="1200" baseline="0" dirty="0" smtClean="0">
                <a:solidFill>
                  <a:schemeClr val="tx1"/>
                </a:solidFill>
                <a:effectLst/>
                <a:latin typeface="+mn-lt"/>
                <a:ea typeface="+mn-ea"/>
                <a:cs typeface="+mn-cs"/>
              </a:rPr>
              <a:t> contains all the State-Supplied Price Sheet instructions the Bidder must use to submit pricing. </a:t>
            </a:r>
            <a:r>
              <a:rPr lang="en-US" sz="1200" kern="1200" dirty="0" smtClean="0">
                <a:solidFill>
                  <a:schemeClr val="tx1"/>
                </a:solidFill>
                <a:effectLst/>
                <a:latin typeface="+mn-lt"/>
                <a:ea typeface="+mn-ea"/>
                <a:cs typeface="+mn-cs"/>
              </a:rPr>
              <a:t>Failure to submit pricing as instructed will result in the Bidder’s Quote being deemed as non-responsive and ineligible for award. </a:t>
            </a:r>
            <a:endParaRPr lang="en-US" sz="1200" b="1" u="sng" kern="1200" dirty="0" smtClean="0">
              <a:solidFill>
                <a:schemeClr val="tx1"/>
              </a:solidFill>
              <a:effectLst/>
              <a:latin typeface="+mn-lt"/>
              <a:ea typeface="+mn-ea"/>
              <a:cs typeface="+mn-cs"/>
            </a:endParaRPr>
          </a:p>
          <a:p>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u="sng" kern="1200" dirty="0" smtClean="0">
                <a:solidFill>
                  <a:schemeClr val="tx1"/>
                </a:solidFill>
                <a:effectLst/>
                <a:latin typeface="+mn-lt"/>
                <a:ea typeface="+mn-ea"/>
                <a:cs typeface="+mn-cs"/>
              </a:rPr>
              <a:t>Section 4</a:t>
            </a:r>
            <a:r>
              <a:rPr lang="en-US" sz="1200" kern="1200" dirty="0" smtClean="0">
                <a:solidFill>
                  <a:schemeClr val="tx1"/>
                </a:solidFill>
                <a:effectLst/>
                <a:latin typeface="+mn-lt"/>
                <a:ea typeface="+mn-ea"/>
                <a:cs typeface="+mn-cs"/>
              </a:rPr>
              <a:t> is the Scope of Work. These are the services that the State requires. Be sure that your firm’s Quote adequately addresses how they intend to meet these requirements. Failure to do so may result in your firm’s Quote being deemed non-responsive or impact the technical score from the evaluation committee. </a:t>
            </a:r>
          </a:p>
          <a:p>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u="sng" kern="1200" dirty="0" smtClean="0">
                <a:solidFill>
                  <a:schemeClr val="tx1"/>
                </a:solidFill>
                <a:effectLst/>
                <a:latin typeface="+mn-lt"/>
                <a:ea typeface="+mn-ea"/>
                <a:cs typeface="+mn-cs"/>
              </a:rPr>
              <a:t>Section 5</a:t>
            </a:r>
            <a:r>
              <a:rPr lang="en-US" sz="1200" kern="1200" dirty="0" smtClean="0">
                <a:solidFill>
                  <a:schemeClr val="tx1"/>
                </a:solidFill>
                <a:effectLst/>
                <a:latin typeface="+mn-lt"/>
                <a:ea typeface="+mn-ea"/>
                <a:cs typeface="+mn-cs"/>
              </a:rPr>
              <a:t> details the Bid Solicitation’s General Contract Terms. This Section addresses a number of items such as the Contract Term, any available Extension Terms, the Contract Transition Term, Ownership of Material, and more.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As reflected in </a:t>
            </a:r>
            <a:r>
              <a:rPr lang="en-US" sz="1200" b="1" u="sng" kern="1200" dirty="0" smtClean="0">
                <a:solidFill>
                  <a:schemeClr val="tx1"/>
                </a:solidFill>
                <a:effectLst/>
                <a:latin typeface="+mn-lt"/>
                <a:ea typeface="+mn-ea"/>
                <a:cs typeface="+mn-cs"/>
              </a:rPr>
              <a:t>Section 5.1</a:t>
            </a:r>
            <a:r>
              <a:rPr lang="en-US" sz="1200" kern="1200" dirty="0" smtClean="0">
                <a:solidFill>
                  <a:schemeClr val="tx1"/>
                </a:solidFill>
                <a:effectLst/>
                <a:latin typeface="+mn-lt"/>
                <a:ea typeface="+mn-ea"/>
                <a:cs typeface="+mn-cs"/>
              </a:rPr>
              <a:t>, the base term of the Contract will be 4 years. It may be extended up to 2 years. Please be sure to carefully read the rest of Section 5 in your own time.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u="sng" kern="1200" dirty="0" smtClean="0">
                <a:solidFill>
                  <a:schemeClr val="tx1"/>
                </a:solidFill>
                <a:effectLst/>
                <a:latin typeface="+mn-lt"/>
                <a:ea typeface="+mn-ea"/>
                <a:cs typeface="+mn-cs"/>
              </a:rPr>
              <a:t>Section 7</a:t>
            </a:r>
            <a:r>
              <a:rPr lang="en-US" sz="1200" kern="1200" dirty="0" smtClean="0">
                <a:solidFill>
                  <a:schemeClr val="tx1"/>
                </a:solidFill>
                <a:effectLst/>
                <a:latin typeface="+mn-lt"/>
                <a:ea typeface="+mn-ea"/>
                <a:cs typeface="+mn-cs"/>
              </a:rPr>
              <a:t> addresses Modifications to the State of New Jersey’s Standard Terms and Conditions. Please be sure to carefully read this section. As a reminder, questions about and exceptions to this section and/or the Standard Terms and Conditions must be submitted prior to the Electronic</a:t>
            </a:r>
            <a:r>
              <a:rPr lang="en-US" sz="1200" kern="1200" baseline="0" dirty="0" smtClean="0">
                <a:solidFill>
                  <a:schemeClr val="tx1"/>
                </a:solidFill>
                <a:effectLst/>
                <a:latin typeface="+mn-lt"/>
                <a:ea typeface="+mn-ea"/>
                <a:cs typeface="+mn-cs"/>
              </a:rPr>
              <a:t> Questions due</a:t>
            </a:r>
            <a:r>
              <a:rPr lang="en-US" sz="1200" kern="1200" dirty="0" smtClean="0">
                <a:solidFill>
                  <a:schemeClr val="tx1"/>
                </a:solidFill>
                <a:effectLst/>
                <a:latin typeface="+mn-lt"/>
                <a:ea typeface="+mn-ea"/>
                <a:cs typeface="+mn-cs"/>
              </a:rPr>
              <a:t> deadline, which is 2:00 pm </a:t>
            </a:r>
            <a:r>
              <a:rPr lang="en-US" sz="1200" kern="1200" dirty="0" smtClean="0">
                <a:solidFill>
                  <a:srgbClr val="FF0000"/>
                </a:solidFill>
                <a:effectLst/>
                <a:latin typeface="+mn-lt"/>
                <a:ea typeface="+mn-ea"/>
                <a:cs typeface="+mn-cs"/>
              </a:rPr>
              <a:t>on </a:t>
            </a:r>
            <a:r>
              <a:rPr lang="en-US" sz="1200" b="1" kern="1200" dirty="0" smtClean="0">
                <a:solidFill>
                  <a:srgbClr val="FF0000"/>
                </a:solidFill>
                <a:effectLst/>
                <a:latin typeface="+mn-lt"/>
                <a:ea typeface="+mn-ea"/>
                <a:cs typeface="+mn-cs"/>
              </a:rPr>
              <a:t>June</a:t>
            </a:r>
            <a:r>
              <a:rPr lang="en-US" sz="1200" b="1" kern="1200" baseline="0" dirty="0" smtClean="0">
                <a:solidFill>
                  <a:srgbClr val="FF0000"/>
                </a:solidFill>
                <a:effectLst/>
                <a:latin typeface="+mn-lt"/>
                <a:ea typeface="+mn-ea"/>
                <a:cs typeface="+mn-cs"/>
              </a:rPr>
              <a:t>19th</a:t>
            </a:r>
            <a:r>
              <a:rPr lang="en-US" sz="1200" kern="1200" dirty="0" smtClean="0">
                <a:solidFill>
                  <a:srgbClr val="FF0000"/>
                </a:solidFill>
                <a:effectLst/>
                <a:latin typeface="+mn-lt"/>
                <a:ea typeface="+mn-ea"/>
                <a:cs typeface="+mn-cs"/>
              </a:rPr>
              <a:t>.</a:t>
            </a:r>
          </a:p>
          <a:p>
            <a:endParaRPr lang="en-US" dirty="0"/>
          </a:p>
        </p:txBody>
      </p:sp>
      <p:sp>
        <p:nvSpPr>
          <p:cNvPr id="4" name="Slide Number Placeholder 3"/>
          <p:cNvSpPr>
            <a:spLocks noGrp="1"/>
          </p:cNvSpPr>
          <p:nvPr>
            <p:ph type="sldNum" sz="quarter" idx="10"/>
          </p:nvPr>
        </p:nvSpPr>
        <p:spPr/>
        <p:txBody>
          <a:bodyPr/>
          <a:lstStyle/>
          <a:p>
            <a:fld id="{127E8571-8E3A-4E6D-9D88-52726BB1313C}" type="slidenum">
              <a:rPr lang="en-US" smtClean="0"/>
              <a:t>5</a:t>
            </a:fld>
            <a:endParaRPr lang="en-US"/>
          </a:p>
        </p:txBody>
      </p:sp>
    </p:spTree>
    <p:extLst>
      <p:ext uri="{BB962C8B-B14F-4D97-AF65-F5344CB8AC3E}">
        <p14:creationId xmlns:p14="http://schemas.microsoft.com/office/powerpoint/2010/main" val="22459894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u="sng" kern="1200" dirty="0" smtClean="0">
                <a:solidFill>
                  <a:schemeClr val="tx1"/>
                </a:solidFill>
                <a:effectLst/>
                <a:latin typeface="+mn-lt"/>
                <a:ea typeface="+mn-ea"/>
                <a:cs typeface="+mn-cs"/>
              </a:rPr>
              <a:t>Section 8</a:t>
            </a:r>
            <a:r>
              <a:rPr lang="en-US" sz="1200" kern="1200" dirty="0" smtClean="0">
                <a:solidFill>
                  <a:schemeClr val="tx1"/>
                </a:solidFill>
                <a:effectLst/>
                <a:latin typeface="+mn-lt"/>
                <a:ea typeface="+mn-ea"/>
                <a:cs typeface="+mn-cs"/>
              </a:rPr>
              <a:t> describes the Division of Purchase and Property’s Quote Evaluation process. </a:t>
            </a:r>
          </a:p>
          <a:p>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Please take the time to review this section in your own time.</a:t>
            </a:r>
          </a:p>
          <a:p>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u="sng" kern="1200" dirty="0" smtClean="0">
                <a:solidFill>
                  <a:schemeClr val="tx1"/>
                </a:solidFill>
                <a:effectLst/>
                <a:latin typeface="+mn-lt"/>
                <a:ea typeface="+mn-ea"/>
                <a:cs typeface="+mn-cs"/>
              </a:rPr>
              <a:t>And finally Section 9</a:t>
            </a:r>
            <a:r>
              <a:rPr lang="en-US" sz="1200" kern="1200" dirty="0" smtClean="0">
                <a:solidFill>
                  <a:schemeClr val="tx1"/>
                </a:solidFill>
                <a:effectLst/>
                <a:latin typeface="+mn-lt"/>
                <a:ea typeface="+mn-ea"/>
                <a:cs typeface="+mn-cs"/>
              </a:rPr>
              <a:t> covers our glossary terms. What follows are our standard definitions, which are part of a majority of our Contracts. </a:t>
            </a:r>
          </a:p>
          <a:p>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Any additional Scope of Work-specific definitions can be found in Section 9.3</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AS A REMINDER: Review the Bid Solicitation in its entirety and submit any questions prior to the Q&amp;A deadline on </a:t>
            </a:r>
            <a:r>
              <a:rPr lang="en-US" sz="1200" b="1" kern="1200" dirty="0" smtClean="0">
                <a:solidFill>
                  <a:schemeClr val="tx1"/>
                </a:solidFill>
                <a:effectLst/>
                <a:latin typeface="+mn-lt"/>
                <a:ea typeface="+mn-ea"/>
                <a:cs typeface="+mn-cs"/>
              </a:rPr>
              <a:t>June</a:t>
            </a:r>
            <a:r>
              <a:rPr lang="en-US" sz="1200" b="1" kern="1200" baseline="0" dirty="0" smtClean="0">
                <a:solidFill>
                  <a:schemeClr val="tx1"/>
                </a:solidFill>
                <a:effectLst/>
                <a:latin typeface="+mn-lt"/>
                <a:ea typeface="+mn-ea"/>
                <a:cs typeface="+mn-cs"/>
              </a:rPr>
              <a:t> 19</a:t>
            </a:r>
            <a:r>
              <a:rPr lang="en-US" sz="1200" b="1" kern="1200" baseline="30000" dirty="0" smtClean="0">
                <a:solidFill>
                  <a:schemeClr val="tx1"/>
                </a:solidFill>
                <a:effectLst/>
                <a:latin typeface="+mn-lt"/>
                <a:ea typeface="+mn-ea"/>
                <a:cs typeface="+mn-cs"/>
              </a:rPr>
              <a:t>th</a:t>
            </a:r>
            <a:r>
              <a:rPr lang="en-US" sz="1200" b="1" kern="120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including exceptions. Updated documents may be posted in NJSTART with Bid Amendments and should be reviewed as posted.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Submit Quotes on time addressing all mandatory requirements including forms, or the Quote may be deemed non-responsive. “Shall” denotes a mandatory requirement; however, not submitting requested information which</a:t>
            </a:r>
            <a:r>
              <a:rPr lang="en-US" sz="1200" kern="1200" baseline="0" dirty="0" smtClean="0">
                <a:solidFill>
                  <a:schemeClr val="tx1"/>
                </a:solidFill>
                <a:effectLst/>
                <a:latin typeface="+mn-lt"/>
                <a:ea typeface="+mn-ea"/>
                <a:cs typeface="+mn-cs"/>
              </a:rPr>
              <a:t> is designated as a </a:t>
            </a:r>
            <a:r>
              <a:rPr lang="en-US" sz="1200" kern="1200" dirty="0" smtClean="0">
                <a:solidFill>
                  <a:schemeClr val="tx1"/>
                </a:solidFill>
                <a:effectLst/>
                <a:latin typeface="+mn-lt"/>
                <a:ea typeface="+mn-ea"/>
                <a:cs typeface="+mn-cs"/>
              </a:rPr>
              <a:t>“should” could impact technical evaluation.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The State-Supplied Price Sheet must be completed in its entirety with no lines added or removed, or additional language or fees referenced.</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Do not leave any price lines blank.  </a:t>
            </a:r>
            <a:r>
              <a:rPr lang="en-US" strike="sngStrike" dirty="0" smtClean="0">
                <a:solidFill>
                  <a:srgbClr val="FF0000"/>
                </a:solidFill>
              </a:rPr>
              <a:t>The State is aware a “$0” input will auto populate a dash (-) on the State-Supplied Price Sheet, and the State will deem this answer responsive when it can confirm the information in the submitted price sheet.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strike="sngStrike"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Remember: Bidders should review all documents specific to this Bid Solicitation. Other advertised Bid Solicitations may have different requirements.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endParaRPr lang="en-US" dirty="0" smtClean="0"/>
          </a:p>
          <a:p>
            <a:endParaRPr lang="en-US" dirty="0"/>
          </a:p>
        </p:txBody>
      </p:sp>
      <p:sp>
        <p:nvSpPr>
          <p:cNvPr id="4" name="Slide Number Placeholder 3"/>
          <p:cNvSpPr>
            <a:spLocks noGrp="1"/>
          </p:cNvSpPr>
          <p:nvPr>
            <p:ph type="sldNum" sz="quarter" idx="10"/>
          </p:nvPr>
        </p:nvSpPr>
        <p:spPr/>
        <p:txBody>
          <a:bodyPr/>
          <a:lstStyle/>
          <a:p>
            <a:fld id="{127E8571-8E3A-4E6D-9D88-52726BB1313C}" type="slidenum">
              <a:rPr lang="en-US" smtClean="0"/>
              <a:t>6</a:t>
            </a:fld>
            <a:endParaRPr lang="en-US"/>
          </a:p>
        </p:txBody>
      </p:sp>
    </p:spTree>
    <p:extLst>
      <p:ext uri="{BB962C8B-B14F-4D97-AF65-F5344CB8AC3E}">
        <p14:creationId xmlns:p14="http://schemas.microsoft.com/office/powerpoint/2010/main" val="18517117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Back to Bid Solicitation Section 3:</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Some of the subsections in Section 3 are designated as “shall” and some are designated as “should”. Please review carefully and make the appropriate determination when preparing your response.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Of particular importance is the Ownership Disclosure form. This form is required with your Quote. Please be sure to read the instructions on the form and fill it out completely and accurately. Your quote will be deemed non-responsive if information is missing, or if boxes are checked incorrectly.</a:t>
            </a:r>
          </a:p>
          <a:p>
            <a:endParaRPr lang="en-US" dirty="0"/>
          </a:p>
        </p:txBody>
      </p:sp>
      <p:sp>
        <p:nvSpPr>
          <p:cNvPr id="4" name="Slide Number Placeholder 3"/>
          <p:cNvSpPr>
            <a:spLocks noGrp="1"/>
          </p:cNvSpPr>
          <p:nvPr>
            <p:ph type="sldNum" sz="quarter" idx="10"/>
          </p:nvPr>
        </p:nvSpPr>
        <p:spPr/>
        <p:txBody>
          <a:bodyPr/>
          <a:lstStyle/>
          <a:p>
            <a:fld id="{127E8571-8E3A-4E6D-9D88-52726BB1313C}" type="slidenum">
              <a:rPr lang="en-US" smtClean="0"/>
              <a:t>7</a:t>
            </a:fld>
            <a:endParaRPr lang="en-US"/>
          </a:p>
        </p:txBody>
      </p:sp>
    </p:spTree>
    <p:extLst>
      <p:ext uri="{BB962C8B-B14F-4D97-AF65-F5344CB8AC3E}">
        <p14:creationId xmlns:p14="http://schemas.microsoft.com/office/powerpoint/2010/main" val="13401161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Section 3.13.8 contains instructions for completing the Subcontractor Utilization Plan. You do not have to subcontract, but if you choose to subcontract, you must submit a subcontractor utilization form.</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Section</a:t>
            </a:r>
            <a:r>
              <a:rPr lang="en-US" sz="1200" kern="1200" baseline="0" dirty="0" smtClean="0">
                <a:solidFill>
                  <a:schemeClr val="tx1"/>
                </a:solidFill>
                <a:effectLst/>
                <a:latin typeface="+mn-lt"/>
                <a:ea typeface="+mn-ea"/>
                <a:cs typeface="+mn-cs"/>
              </a:rPr>
              <a:t> 3.13.9 </a:t>
            </a:r>
            <a:r>
              <a:rPr lang="en-US" sz="1200" kern="1200" baseline="0" dirty="0" smtClean="0">
                <a:solidFill>
                  <a:srgbClr val="FFC000"/>
                </a:solidFill>
                <a:effectLst/>
                <a:latin typeface="+mn-lt"/>
                <a:ea typeface="+mn-ea"/>
                <a:cs typeface="+mn-cs"/>
              </a:rPr>
              <a:t>designates this Contract as a subcontracting set-aside for NJ Small Business </a:t>
            </a:r>
            <a:r>
              <a:rPr lang="en-US" sz="1200" kern="1200" baseline="0" dirty="0" smtClean="0">
                <a:solidFill>
                  <a:schemeClr val="tx1"/>
                </a:solidFill>
                <a:effectLst/>
                <a:latin typeface="+mn-lt"/>
                <a:ea typeface="+mn-ea"/>
                <a:cs typeface="+mn-cs"/>
              </a:rPr>
              <a:t>Enterprises and Disabled Veterans’ Businesses.  Instructions on the steps that need to be taken to make a good faith effort to solicit and hire eligible NJ Small Business Enterprises and Disabled Veterans’ Businesses are included here along with the potential consequences for NOT following these instructions. </a:t>
            </a:r>
            <a:endParaRPr lang="en-US" sz="12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127E8571-8E3A-4E6D-9D88-52726BB1313C}" type="slidenum">
              <a:rPr lang="en-US" smtClean="0"/>
              <a:t>8</a:t>
            </a:fld>
            <a:endParaRPr lang="en-US"/>
          </a:p>
        </p:txBody>
      </p:sp>
    </p:spTree>
    <p:extLst>
      <p:ext uri="{BB962C8B-B14F-4D97-AF65-F5344CB8AC3E}">
        <p14:creationId xmlns:p14="http://schemas.microsoft.com/office/powerpoint/2010/main" val="36547814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Let’s take a moment to address some common State-Supplied Price Sheet errors we see bidders making when submitting quotes. </a:t>
            </a:r>
          </a:p>
          <a:p>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Be sure to complete all required price lines on the Price Sheet, or the Quote may be deemed non-responsive. Do not leave any price lines blank.  Only fill out the prices lines in yellow. </a:t>
            </a:r>
            <a:r>
              <a:rPr lang="en-US" dirty="0" smtClean="0"/>
              <a:t>Indicate “</a:t>
            </a:r>
            <a:r>
              <a:rPr lang="en-US" b="1" u="sng" dirty="0" smtClean="0"/>
              <a:t>no charge</a:t>
            </a:r>
            <a:r>
              <a:rPr lang="en-US" dirty="0" smtClean="0"/>
              <a:t>” if the cost is $0. </a:t>
            </a:r>
            <a:endParaRPr lang="en-US" sz="1200" kern="1200" dirty="0" smtClean="0">
              <a:solidFill>
                <a:schemeClr val="tx1"/>
              </a:solidFill>
              <a:effectLst/>
              <a:latin typeface="+mn-lt"/>
              <a:ea typeface="+mn-ea"/>
              <a:cs typeface="+mn-cs"/>
            </a:endParaRPr>
          </a:p>
          <a:p>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Do not make formatting changes to the Price Sheet.  If the price line requires a dollar amount, don’t change it to a percentage, or vice versa. If the price line includes 2 decimal places, don’t change the settings to allow 4 decimals.  </a:t>
            </a:r>
          </a:p>
          <a:p>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Do not add additional language, assumptions, or fees on the Price Sheet. Do not add or remove any price lines.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Confirm that you have completed </a:t>
            </a:r>
            <a:r>
              <a:rPr lang="en-US" b="1" u="sng" dirty="0" smtClean="0"/>
              <a:t>all tabs </a:t>
            </a:r>
            <a:r>
              <a:rPr lang="en-US" dirty="0" smtClean="0"/>
              <a:t>on the State-Supplied Price Sheet.</a:t>
            </a:r>
            <a:endParaRPr lang="en-US" sz="1200" kern="1200" dirty="0" smtClean="0">
              <a:solidFill>
                <a:schemeClr val="tx1"/>
              </a:solidFill>
              <a:effectLst/>
              <a:latin typeface="+mn-lt"/>
              <a:ea typeface="+mn-ea"/>
              <a:cs typeface="+mn-cs"/>
            </a:endParaRPr>
          </a:p>
          <a:p>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Confirm you have completed the latest version of the State-Supplied Price Sheet, in the supplied Excel document, as it may have been revised via Bid Amendment. Review all posted amendments that may include changes to the Price Sheet and Bid Solicitation. These changes must be taken into account when completing the State-Supplied Price Sheets.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And, s</a:t>
            </a:r>
            <a:r>
              <a:rPr lang="en-US" dirty="0" smtClean="0"/>
              <a:t>ubmitting a State-Supplied Price Sheet in a format other than the supplied Excel document can lead to a price sheet being deemed non-responsive when the information in a cell cannot be confirmed by the Bureau.</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endParaRPr lang="en-US" dirty="0" smtClean="0"/>
          </a:p>
          <a:p>
            <a:endParaRPr lang="en-US" dirty="0" smtClean="0"/>
          </a:p>
          <a:p>
            <a:endParaRPr lang="en-US" dirty="0"/>
          </a:p>
        </p:txBody>
      </p:sp>
      <p:sp>
        <p:nvSpPr>
          <p:cNvPr id="4" name="Slide Number Placeholder 3"/>
          <p:cNvSpPr>
            <a:spLocks noGrp="1"/>
          </p:cNvSpPr>
          <p:nvPr>
            <p:ph type="sldNum" sz="quarter" idx="10"/>
          </p:nvPr>
        </p:nvSpPr>
        <p:spPr/>
        <p:txBody>
          <a:bodyPr/>
          <a:lstStyle/>
          <a:p>
            <a:fld id="{127E8571-8E3A-4E6D-9D88-52726BB1313C}" type="slidenum">
              <a:rPr lang="en-US" smtClean="0"/>
              <a:t>9</a:t>
            </a:fld>
            <a:endParaRPr lang="en-US"/>
          </a:p>
        </p:txBody>
      </p:sp>
    </p:spTree>
    <p:extLst>
      <p:ext uri="{BB962C8B-B14F-4D97-AF65-F5344CB8AC3E}">
        <p14:creationId xmlns:p14="http://schemas.microsoft.com/office/powerpoint/2010/main" val="25584466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smtClean="0">
                <a:solidFill>
                  <a:schemeClr val="tx1"/>
                </a:solidFill>
                <a:effectLst/>
                <a:latin typeface="+mn-lt"/>
                <a:ea typeface="+mn-ea"/>
                <a:cs typeface="+mn-cs"/>
              </a:rPr>
              <a:t>Bid Section 3.27 - STATE-SUPPLIED PRICE SHEET INSTRUCTIONS</a:t>
            </a: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Each Bidder is required to hold its pricing firm through the issuance and performance of the Contract.  In order to be considered for award, the Bidder must submit an all-inclusive hourly rate for each Contract year (1-4) of each price line.</a:t>
            </a:r>
          </a:p>
          <a:p>
            <a:r>
              <a:rPr lang="en-US" sz="1200" kern="1200" dirty="0" smtClean="0">
                <a:solidFill>
                  <a:schemeClr val="tx1"/>
                </a:solidFill>
                <a:effectLst/>
                <a:latin typeface="+mn-lt"/>
                <a:ea typeface="+mn-ea"/>
                <a:cs typeface="+mn-cs"/>
              </a:rPr>
              <a:t> </a:t>
            </a:r>
          </a:p>
          <a:p>
            <a:pPr lvl="0"/>
            <a:r>
              <a:rPr lang="en-US" sz="1200" kern="1200" dirty="0" smtClean="0">
                <a:solidFill>
                  <a:schemeClr val="tx1"/>
                </a:solidFill>
                <a:effectLst/>
                <a:latin typeface="+mn-lt"/>
                <a:ea typeface="+mn-ea"/>
                <a:cs typeface="+mn-cs"/>
              </a:rPr>
              <a:t>For </a:t>
            </a:r>
            <a:r>
              <a:rPr lang="en-US" sz="1200" b="1" kern="1200" dirty="0" smtClean="0">
                <a:solidFill>
                  <a:schemeClr val="tx1"/>
                </a:solidFill>
                <a:effectLst/>
                <a:latin typeface="+mn-lt"/>
                <a:ea typeface="+mn-ea"/>
                <a:cs typeface="+mn-cs"/>
              </a:rPr>
              <a:t>Price Lines 1 – 14</a:t>
            </a:r>
            <a:r>
              <a:rPr lang="en-US" sz="1200" kern="1200" dirty="0" smtClean="0">
                <a:solidFill>
                  <a:schemeClr val="tx1"/>
                </a:solidFill>
                <a:effectLst/>
                <a:latin typeface="+mn-lt"/>
                <a:ea typeface="+mn-ea"/>
                <a:cs typeface="+mn-cs"/>
              </a:rPr>
              <a:t>: The Bidder must submit an all-inclusive hourly rate for each Contract year (1-4) of each staffing position, as identified in Bid Solicitation Section 4.3.1; and</a:t>
            </a:r>
          </a:p>
          <a:p>
            <a:pPr lvl="0"/>
            <a:r>
              <a:rPr lang="en-US" sz="1200" kern="1200" dirty="0" smtClean="0">
                <a:solidFill>
                  <a:schemeClr val="tx1"/>
                </a:solidFill>
                <a:effectLst/>
                <a:latin typeface="+mn-lt"/>
                <a:ea typeface="+mn-ea"/>
                <a:cs typeface="+mn-cs"/>
              </a:rPr>
              <a:t>For </a:t>
            </a:r>
            <a:r>
              <a:rPr lang="en-US" sz="1200" b="1" kern="1200" dirty="0" smtClean="0">
                <a:solidFill>
                  <a:schemeClr val="tx1"/>
                </a:solidFill>
                <a:effectLst/>
                <a:latin typeface="+mn-lt"/>
                <a:ea typeface="+mn-ea"/>
                <a:cs typeface="+mn-cs"/>
              </a:rPr>
              <a:t>Price Lines 15 – 27</a:t>
            </a:r>
            <a:r>
              <a:rPr lang="en-US" sz="1200" kern="1200" dirty="0" smtClean="0">
                <a:solidFill>
                  <a:schemeClr val="tx1"/>
                </a:solidFill>
                <a:effectLst/>
                <a:latin typeface="+mn-lt"/>
                <a:ea typeface="+mn-ea"/>
                <a:cs typeface="+mn-cs"/>
              </a:rPr>
              <a:t>: The Bidder must submit an all-inclusive hourly rate for each Contract year (1-4) of each additional staffing position, as identified in Bid Solicitation Section 4.3.2. </a:t>
            </a: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Failure to submit pricing as instructed above will result in the Bidder’s Quote being deemed as non-responsive and ineligible for award. Each Bidder shall equate their firm’s internal classifications into the staffing categories found on the State-Supplied Price Sheet and as outlined in Bid Solicitation Section 4.3.</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27E8571-8E3A-4E6D-9D88-52726BB1313C}" type="slidenum">
              <a:rPr lang="en-US" smtClean="0"/>
              <a:t>10</a:t>
            </a:fld>
            <a:endParaRPr lang="en-US"/>
          </a:p>
        </p:txBody>
      </p:sp>
    </p:spTree>
    <p:extLst>
      <p:ext uri="{BB962C8B-B14F-4D97-AF65-F5344CB8AC3E}">
        <p14:creationId xmlns:p14="http://schemas.microsoft.com/office/powerpoint/2010/main" val="25844281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As a reminder, all required forms in the forms packet must be filled out accurately and completely. Failure to do so could result in your Bid being deemed non-responsive. </a:t>
            </a:r>
          </a:p>
          <a:p>
            <a:endParaRPr lang="en-US" dirty="0"/>
          </a:p>
        </p:txBody>
      </p:sp>
      <p:sp>
        <p:nvSpPr>
          <p:cNvPr id="4" name="Slide Number Placeholder 3"/>
          <p:cNvSpPr>
            <a:spLocks noGrp="1"/>
          </p:cNvSpPr>
          <p:nvPr>
            <p:ph type="sldNum" sz="quarter" idx="10"/>
          </p:nvPr>
        </p:nvSpPr>
        <p:spPr/>
        <p:txBody>
          <a:bodyPr/>
          <a:lstStyle/>
          <a:p>
            <a:fld id="{127E8571-8E3A-4E6D-9D88-52726BB1313C}" type="slidenum">
              <a:rPr lang="en-US" smtClean="0"/>
              <a:t>11</a:t>
            </a:fld>
            <a:endParaRPr lang="en-US"/>
          </a:p>
        </p:txBody>
      </p:sp>
    </p:spTree>
    <p:extLst>
      <p:ext uri="{BB962C8B-B14F-4D97-AF65-F5344CB8AC3E}">
        <p14:creationId xmlns:p14="http://schemas.microsoft.com/office/powerpoint/2010/main" val="36869460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Here are some helpful tips for the Quote Submission process:</a:t>
            </a:r>
          </a:p>
          <a:p>
            <a:endParaRPr lang="en-US" dirty="0" smtClean="0"/>
          </a:p>
          <a:p>
            <a:r>
              <a:rPr lang="en-US" dirty="0" smtClean="0"/>
              <a:t>Review the</a:t>
            </a:r>
            <a:r>
              <a:rPr lang="en-US" baseline="0" dirty="0" smtClean="0"/>
              <a:t> bid solicitation in its entirety.  After reviewing it, submit any questions including exceptions to the SSTC before the Q&amp;A deadline which is June 19, 2025.  </a:t>
            </a:r>
          </a:p>
          <a:p>
            <a:endParaRPr lang="en-US" baseline="0" dirty="0" smtClean="0"/>
          </a:p>
          <a:p>
            <a:r>
              <a:rPr lang="en-US" baseline="0" dirty="0" smtClean="0"/>
              <a:t>Remember to submit Quotes by the due date which is July 17, 2025.   Include all mandatory requirements which are designated by a “shall”. </a:t>
            </a:r>
            <a:r>
              <a:rPr lang="en-US" dirty="0" smtClean="0"/>
              <a:t>Quotes missing mandatory requirements may be deemed non-responsive.</a:t>
            </a:r>
          </a:p>
          <a:p>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Also note that </a:t>
            </a:r>
            <a:r>
              <a:rPr lang="en-US" b="1" u="sng" dirty="0" smtClean="0"/>
              <a:t>not</a:t>
            </a:r>
            <a:r>
              <a:rPr lang="en-US" dirty="0" smtClean="0"/>
              <a:t> submitting requested information designated</a:t>
            </a:r>
            <a:r>
              <a:rPr lang="en-US" baseline="0" dirty="0" smtClean="0"/>
              <a:t> as a </a:t>
            </a:r>
            <a:r>
              <a:rPr lang="en-US" dirty="0" smtClean="0"/>
              <a:t>“should” may impact the technical evaluation score.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And, do not select “No Bid” on the NJSTART “General Tab” unless you are not intending to submit a bid. Your bid will not appear in the Bid Tab if this option is selected.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smtClean="0"/>
          </a:p>
          <a:p>
            <a:endParaRPr lang="en-US" dirty="0"/>
          </a:p>
        </p:txBody>
      </p:sp>
      <p:sp>
        <p:nvSpPr>
          <p:cNvPr id="4" name="Slide Number Placeholder 3"/>
          <p:cNvSpPr>
            <a:spLocks noGrp="1"/>
          </p:cNvSpPr>
          <p:nvPr>
            <p:ph type="sldNum" sz="quarter" idx="10"/>
          </p:nvPr>
        </p:nvSpPr>
        <p:spPr/>
        <p:txBody>
          <a:bodyPr/>
          <a:lstStyle/>
          <a:p>
            <a:fld id="{127E8571-8E3A-4E6D-9D88-52726BB1313C}" type="slidenum">
              <a:rPr lang="en-US" smtClean="0"/>
              <a:t>12</a:t>
            </a:fld>
            <a:endParaRPr lang="en-US"/>
          </a:p>
        </p:txBody>
      </p:sp>
    </p:spTree>
    <p:extLst>
      <p:ext uri="{BB962C8B-B14F-4D97-AF65-F5344CB8AC3E}">
        <p14:creationId xmlns:p14="http://schemas.microsoft.com/office/powerpoint/2010/main" val="1386739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Some other helpful tips for your Quote Submission –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Unless it was previously addressed in the Question and Answer process, do not submit any terms and conditions that contradict or attempt to add or modify the terms and conditions in the Bid Solicitation.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Do not mention that</a:t>
            </a:r>
            <a:r>
              <a:rPr lang="en-US" sz="1200" kern="1200" baseline="0" dirty="0" smtClean="0">
                <a:solidFill>
                  <a:schemeClr val="tx1"/>
                </a:solidFill>
                <a:effectLst/>
                <a:latin typeface="+mn-lt"/>
                <a:ea typeface="+mn-ea"/>
                <a:cs typeface="+mn-cs"/>
              </a:rPr>
              <a:t> your Quote is only valid for XX days.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Do not mention any fees that were not included in the original State-Supplied Price Sheet.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Do not state that your Quote is non-binding and is only an expression of interest.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Do not mention future products or services.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Any of these could deem your quote non-responsive.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endParaRPr lang="en-US" dirty="0" smtClean="0"/>
          </a:p>
          <a:p>
            <a:endParaRPr lang="en-US" dirty="0"/>
          </a:p>
        </p:txBody>
      </p:sp>
      <p:sp>
        <p:nvSpPr>
          <p:cNvPr id="4" name="Slide Number Placeholder 3"/>
          <p:cNvSpPr>
            <a:spLocks noGrp="1"/>
          </p:cNvSpPr>
          <p:nvPr>
            <p:ph type="sldNum" sz="quarter" idx="10"/>
          </p:nvPr>
        </p:nvSpPr>
        <p:spPr/>
        <p:txBody>
          <a:bodyPr/>
          <a:lstStyle/>
          <a:p>
            <a:fld id="{127E8571-8E3A-4E6D-9D88-52726BB1313C}" type="slidenum">
              <a:rPr lang="en-US" smtClean="0"/>
              <a:t>13</a:t>
            </a:fld>
            <a:endParaRPr lang="en-US"/>
          </a:p>
        </p:txBody>
      </p:sp>
    </p:spTree>
    <p:extLst>
      <p:ext uri="{BB962C8B-B14F-4D97-AF65-F5344CB8AC3E}">
        <p14:creationId xmlns:p14="http://schemas.microsoft.com/office/powerpoint/2010/main" val="30675607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This is a screenshot of the Division of Purchase and Property’s website. You can access this website by going to </a:t>
            </a:r>
            <a:r>
              <a:rPr lang="en-US" sz="1200" u="sng" kern="1200" dirty="0" smtClean="0">
                <a:solidFill>
                  <a:schemeClr val="tx1"/>
                </a:solidFill>
                <a:effectLst/>
                <a:latin typeface="+mn-lt"/>
                <a:ea typeface="+mn-ea"/>
                <a:cs typeface="+mn-cs"/>
                <a:hlinkClick r:id="rId3"/>
              </a:rPr>
              <a:t>www.nj.gov/treasury/purchase</a:t>
            </a:r>
            <a:r>
              <a:rPr lang="en-US" sz="1200" kern="1200" dirty="0" smtClean="0">
                <a:solidFill>
                  <a:schemeClr val="tx1"/>
                </a:solidFill>
                <a:effectLst/>
                <a:latin typeface="+mn-lt"/>
                <a:ea typeface="+mn-ea"/>
                <a:cs typeface="+mn-cs"/>
              </a:rPr>
              <a:t>, or by following the links throughout the Bid Solicitation. The website includes forms and other helpful information for Vendors. (forward slash /)</a:t>
            </a:r>
          </a:p>
          <a:p>
            <a:endParaRPr lang="en-US" dirty="0"/>
          </a:p>
        </p:txBody>
      </p:sp>
      <p:sp>
        <p:nvSpPr>
          <p:cNvPr id="4" name="Slide Number Placeholder 3"/>
          <p:cNvSpPr>
            <a:spLocks noGrp="1"/>
          </p:cNvSpPr>
          <p:nvPr>
            <p:ph type="sldNum" sz="quarter" idx="10"/>
          </p:nvPr>
        </p:nvSpPr>
        <p:spPr/>
        <p:txBody>
          <a:bodyPr/>
          <a:lstStyle/>
          <a:p>
            <a:fld id="{127E8571-8E3A-4E6D-9D88-52726BB1313C}" type="slidenum">
              <a:rPr lang="en-US" smtClean="0"/>
              <a:t>14</a:t>
            </a:fld>
            <a:endParaRPr lang="en-US"/>
          </a:p>
        </p:txBody>
      </p:sp>
    </p:spTree>
    <p:extLst>
      <p:ext uri="{BB962C8B-B14F-4D97-AF65-F5344CB8AC3E}">
        <p14:creationId xmlns:p14="http://schemas.microsoft.com/office/powerpoint/2010/main" val="21445558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This is a screenshot of the Forms page on the Division of Purchase and Property’s website. The forms on this page are periodically updated, so it may not be an exact representation</a:t>
            </a:r>
            <a:r>
              <a:rPr lang="en-US" sz="1000" kern="1200" dirty="0" smtClean="0">
                <a:solidFill>
                  <a:schemeClr val="tx1"/>
                </a:solidFill>
                <a:effectLst/>
                <a:latin typeface="+mn-lt"/>
                <a:ea typeface="+mn-ea"/>
                <a:cs typeface="+mn-cs"/>
              </a:rPr>
              <a:t>.</a:t>
            </a:r>
          </a:p>
          <a:p>
            <a:endParaRPr lang="en-US" dirty="0"/>
          </a:p>
        </p:txBody>
      </p:sp>
      <p:sp>
        <p:nvSpPr>
          <p:cNvPr id="4" name="Slide Number Placeholder 3"/>
          <p:cNvSpPr>
            <a:spLocks noGrp="1"/>
          </p:cNvSpPr>
          <p:nvPr>
            <p:ph type="sldNum" sz="quarter" idx="10"/>
          </p:nvPr>
        </p:nvSpPr>
        <p:spPr/>
        <p:txBody>
          <a:bodyPr/>
          <a:lstStyle/>
          <a:p>
            <a:fld id="{127E8571-8E3A-4E6D-9D88-52726BB1313C}" type="slidenum">
              <a:rPr lang="en-US" smtClean="0"/>
              <a:t>15</a:t>
            </a:fld>
            <a:endParaRPr lang="en-US"/>
          </a:p>
        </p:txBody>
      </p:sp>
    </p:spTree>
    <p:extLst>
      <p:ext uri="{BB962C8B-B14F-4D97-AF65-F5344CB8AC3E}">
        <p14:creationId xmlns:p14="http://schemas.microsoft.com/office/powerpoint/2010/main" val="38938337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Here is a screenshot of the State of New Jersey’s eProcurement website, NJSTART. This website can be found at njstart.gov.</a:t>
            </a:r>
          </a:p>
          <a:p>
            <a:endParaRPr lang="en-US" dirty="0" smtClean="0"/>
          </a:p>
          <a:p>
            <a:endParaRPr lang="en-US" dirty="0"/>
          </a:p>
        </p:txBody>
      </p:sp>
      <p:sp>
        <p:nvSpPr>
          <p:cNvPr id="4" name="Slide Number Placeholder 3"/>
          <p:cNvSpPr>
            <a:spLocks noGrp="1"/>
          </p:cNvSpPr>
          <p:nvPr>
            <p:ph type="sldNum" sz="quarter" idx="10"/>
          </p:nvPr>
        </p:nvSpPr>
        <p:spPr/>
        <p:txBody>
          <a:bodyPr/>
          <a:lstStyle/>
          <a:p>
            <a:fld id="{127E8571-8E3A-4E6D-9D88-52726BB1313C}" type="slidenum">
              <a:rPr lang="en-US" smtClean="0"/>
              <a:t>16</a:t>
            </a:fld>
            <a:endParaRPr lang="en-US"/>
          </a:p>
        </p:txBody>
      </p:sp>
    </p:spTree>
    <p:extLst>
      <p:ext uri="{BB962C8B-B14F-4D97-AF65-F5344CB8AC3E}">
        <p14:creationId xmlns:p14="http://schemas.microsoft.com/office/powerpoint/2010/main" val="38242754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I want to thank you very much for joining us for today’s conference. As one last reminder – electronic submission of your questions are due by 2pm on </a:t>
            </a:r>
            <a:r>
              <a:rPr lang="en-US" sz="1200" b="1" kern="1200" dirty="0" smtClean="0">
                <a:solidFill>
                  <a:schemeClr val="tx1"/>
                </a:solidFill>
                <a:effectLst/>
                <a:latin typeface="+mn-lt"/>
                <a:ea typeface="+mn-ea"/>
                <a:cs typeface="+mn-cs"/>
              </a:rPr>
              <a:t>June</a:t>
            </a:r>
            <a:r>
              <a:rPr lang="en-US" sz="1200" b="1" kern="1200" baseline="0" dirty="0" smtClean="0">
                <a:solidFill>
                  <a:schemeClr val="tx1"/>
                </a:solidFill>
                <a:effectLst/>
                <a:latin typeface="+mn-lt"/>
                <a:ea typeface="+mn-ea"/>
                <a:cs typeface="+mn-cs"/>
              </a:rPr>
              <a:t> 19</a:t>
            </a:r>
            <a:r>
              <a:rPr lang="en-US" sz="1200" b="1" kern="1200" baseline="30000" dirty="0" smtClean="0">
                <a:solidFill>
                  <a:schemeClr val="tx1"/>
                </a:solidFill>
                <a:effectLst/>
                <a:latin typeface="+mn-lt"/>
                <a:ea typeface="+mn-ea"/>
                <a:cs typeface="+mn-cs"/>
              </a:rPr>
              <a:t>,</a:t>
            </a:r>
            <a:r>
              <a:rPr lang="en-US" sz="1200" b="1" kern="1200" baseline="0" dirty="0" smtClean="0">
                <a:solidFill>
                  <a:schemeClr val="tx1"/>
                </a:solidFill>
                <a:effectLst/>
                <a:latin typeface="+mn-lt"/>
                <a:ea typeface="+mn-ea"/>
                <a:cs typeface="+mn-cs"/>
              </a:rPr>
              <a:t> 2025</a:t>
            </a:r>
            <a:r>
              <a:rPr lang="en-US" sz="1200" b="1" kern="120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and your Quotes are due by 2pm on </a:t>
            </a:r>
            <a:r>
              <a:rPr lang="en-US" sz="1200" b="1" kern="1200" dirty="0" smtClean="0">
                <a:solidFill>
                  <a:schemeClr val="tx1"/>
                </a:solidFill>
                <a:effectLst/>
                <a:latin typeface="+mn-lt"/>
                <a:ea typeface="+mn-ea"/>
                <a:cs typeface="+mn-cs"/>
              </a:rPr>
              <a:t>July</a:t>
            </a:r>
            <a:r>
              <a:rPr lang="en-US" sz="1200" b="1" kern="1200" baseline="0" dirty="0" smtClean="0">
                <a:solidFill>
                  <a:schemeClr val="tx1"/>
                </a:solidFill>
                <a:effectLst/>
                <a:latin typeface="+mn-lt"/>
                <a:ea typeface="+mn-ea"/>
                <a:cs typeface="+mn-cs"/>
              </a:rPr>
              <a:t> 17</a:t>
            </a:r>
            <a:r>
              <a:rPr lang="en-US" sz="1200" b="1" kern="1200" baseline="30000" dirty="0" smtClean="0">
                <a:solidFill>
                  <a:schemeClr val="tx1"/>
                </a:solidFill>
                <a:effectLst/>
                <a:latin typeface="+mn-lt"/>
                <a:ea typeface="+mn-ea"/>
                <a:cs typeface="+mn-cs"/>
              </a:rPr>
              <a:t>,</a:t>
            </a:r>
            <a:r>
              <a:rPr lang="en-US" sz="1200" b="1" kern="1200" baseline="0" dirty="0" smtClean="0">
                <a:solidFill>
                  <a:schemeClr val="tx1"/>
                </a:solidFill>
                <a:effectLst/>
                <a:latin typeface="+mn-lt"/>
                <a:ea typeface="+mn-ea"/>
                <a:cs typeface="+mn-cs"/>
              </a:rPr>
              <a:t> 2025</a:t>
            </a:r>
            <a:r>
              <a:rPr lang="en-US" sz="1200" b="1" kern="120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  </a:t>
            </a:r>
          </a:p>
          <a:p>
            <a:endParaRPr lang="en-US" sz="1200" dirty="0" smtClean="0"/>
          </a:p>
          <a:p>
            <a:r>
              <a:rPr lang="en-US" sz="1200" kern="1200" dirty="0" smtClean="0">
                <a:solidFill>
                  <a:schemeClr val="tx1"/>
                </a:solidFill>
                <a:effectLst/>
                <a:latin typeface="+mn-lt"/>
                <a:ea typeface="+mn-ea"/>
                <a:cs typeface="+mn-cs"/>
              </a:rPr>
              <a:t>This concludes today’s Pre-Quote Conference for T3103 </a:t>
            </a:r>
            <a:r>
              <a:rPr lang="en-US" sz="1200" dirty="0" smtClean="0"/>
              <a:t>Program Administrator – Resilience Planning Projects</a:t>
            </a:r>
            <a:r>
              <a:rPr lang="en-US" sz="1200" kern="1200" dirty="0" smtClean="0">
                <a:solidFill>
                  <a:schemeClr val="tx1"/>
                </a:solidFill>
                <a:effectLst/>
                <a:latin typeface="+mn-lt"/>
                <a:ea typeface="+mn-ea"/>
                <a:cs typeface="+mn-cs"/>
              </a:rPr>
              <a:t>. </a:t>
            </a:r>
            <a:r>
              <a:rPr lang="en-US" sz="1200" b="1" kern="1200" dirty="0" smtClean="0">
                <a:solidFill>
                  <a:schemeClr val="tx1"/>
                </a:solidFill>
                <a:effectLst/>
                <a:latin typeface="+mn-lt"/>
                <a:ea typeface="+mn-ea"/>
                <a:cs typeface="+mn-cs"/>
              </a:rPr>
              <a:t>If you have any questions related to the material that was covered in this presentation, please ask them now.  Please make sure to state your name and company before you ask the question.  You can also ask the question in the chat feature. </a:t>
            </a:r>
            <a:endParaRPr lang="en-US" sz="1200" dirty="0" smtClean="0"/>
          </a:p>
          <a:p>
            <a:endParaRPr lang="en-US" dirty="0"/>
          </a:p>
        </p:txBody>
      </p:sp>
      <p:sp>
        <p:nvSpPr>
          <p:cNvPr id="4" name="Slide Number Placeholder 3"/>
          <p:cNvSpPr>
            <a:spLocks noGrp="1"/>
          </p:cNvSpPr>
          <p:nvPr>
            <p:ph type="sldNum" sz="quarter" idx="10"/>
          </p:nvPr>
        </p:nvSpPr>
        <p:spPr/>
        <p:txBody>
          <a:bodyPr/>
          <a:lstStyle/>
          <a:p>
            <a:fld id="{127E8571-8E3A-4E6D-9D88-52726BB1313C}" type="slidenum">
              <a:rPr lang="en-US" smtClean="0"/>
              <a:t>17</a:t>
            </a:fld>
            <a:endParaRPr lang="en-US"/>
          </a:p>
        </p:txBody>
      </p:sp>
    </p:spTree>
    <p:extLst>
      <p:ext uri="{BB962C8B-B14F-4D97-AF65-F5344CB8AC3E}">
        <p14:creationId xmlns:p14="http://schemas.microsoft.com/office/powerpoint/2010/main" val="23044585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5/28/2025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5/28/2025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5/28/2025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5/28/2025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5/28/2025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5/28/2025</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5/28/2025</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5/28/2025</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5/28/2025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5/28/2025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5/28/2025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5/28/2025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5/28/2025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5/28/2025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5/28/2025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5/28/2025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5/28/2025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5/28/2025</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state.nj.us/treasury/purchase/vendor.shtml"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nj.gov/treasury/purchase/"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8.tmp"/></Relationships>
</file>

<file path=ppt/slides/_rels/slide15.xml.rels><?xml version="1.0" encoding="UTF-8" standalone="yes"?>
<Relationships xmlns="http://schemas.openxmlformats.org/package/2006/relationships"><Relationship Id="rId3" Type="http://schemas.openxmlformats.org/officeDocument/2006/relationships/hyperlink" Target="https://www.nj.gov/treasury/purchase/forms.shtml"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9.tmp"/></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391886"/>
            <a:ext cx="8825658" cy="4385495"/>
          </a:xfrm>
        </p:spPr>
        <p:txBody>
          <a:bodyPr/>
          <a:lstStyle/>
          <a:p>
            <a:r>
              <a:rPr lang="en-US" sz="4400" dirty="0" smtClean="0"/>
              <a:t>Optional Pre-Quote Conference</a:t>
            </a:r>
            <a:br>
              <a:rPr lang="en-US" sz="4400" dirty="0" smtClean="0"/>
            </a:br>
            <a:r>
              <a:rPr lang="en-US" sz="4400" dirty="0" smtClean="0"/>
              <a:t>T3103 – Program Administrator – Resilience Planning Projects </a:t>
            </a:r>
            <a:br>
              <a:rPr lang="en-US" sz="4400" dirty="0" smtClean="0"/>
            </a:br>
            <a:r>
              <a:rPr lang="en-US" sz="5400" dirty="0"/>
              <a:t/>
            </a:r>
            <a:br>
              <a:rPr lang="en-US" sz="5400" dirty="0"/>
            </a:br>
            <a:r>
              <a:rPr lang="en-US" sz="4400" dirty="0" smtClean="0"/>
              <a:t>24DPP01041</a:t>
            </a:r>
            <a:r>
              <a:rPr lang="en-US" sz="5400" dirty="0" smtClean="0"/>
              <a:t> </a:t>
            </a:r>
            <a:endParaRPr lang="en-US" sz="54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smtClean="0"/>
              <a:t>Q&amp;a due by 2pm, June 19, 2025</a:t>
            </a:r>
            <a:endParaRPr lang="en-US" sz="2800" dirty="0" smtClean="0">
              <a:solidFill>
                <a:srgbClr val="FF0000"/>
              </a:solidFill>
            </a:endParaRPr>
          </a:p>
          <a:p>
            <a:r>
              <a:rPr lang="en-US" sz="2800" dirty="0" smtClean="0"/>
              <a:t>Quotes due by 2pm, July 17, 2025</a:t>
            </a:r>
            <a:endParaRPr lang="en-US" sz="2800" dirty="0">
              <a:solidFill>
                <a:srgbClr val="FF0000"/>
              </a:solidFill>
            </a:endParaRP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lnSpcReduction="10000"/>
          </a:bodyPr>
          <a:lstStyle/>
          <a:p>
            <a:r>
              <a:rPr lang="en-US" dirty="0"/>
              <a:t>Please sign in by entering your name, company, and email in the Microsoft Teams chat window. </a:t>
            </a:r>
          </a:p>
          <a:p>
            <a:pPr lvl="1"/>
            <a:r>
              <a:rPr lang="en-US" dirty="0" smtClean="0"/>
              <a:t>A list of attendees and these </a:t>
            </a:r>
            <a:r>
              <a:rPr lang="en-US" dirty="0"/>
              <a:t>slides will be </a:t>
            </a:r>
            <a:r>
              <a:rPr lang="en-US" dirty="0" smtClean="0"/>
              <a:t>posted to </a:t>
            </a:r>
            <a:r>
              <a:rPr lang="en-US" dirty="0"/>
              <a:t>NJSTART. </a:t>
            </a:r>
            <a:endParaRPr lang="en-US" dirty="0" smtClean="0"/>
          </a:p>
          <a:p>
            <a:r>
              <a:rPr lang="en-US" dirty="0" smtClean="0"/>
              <a:t>Please </a:t>
            </a:r>
            <a:r>
              <a:rPr lang="en-US" dirty="0"/>
              <a:t>identify yourself and the firm you represent prior to asking a question</a:t>
            </a:r>
            <a:r>
              <a:rPr lang="en-US" dirty="0" smtClean="0"/>
              <a:t>.</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3"/>
              </a:rPr>
              <a:t>https://</a:t>
            </a:r>
            <a:r>
              <a:rPr lang="en-US" dirty="0" smtClean="0">
                <a:hlinkClick r:id="rId3"/>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r>
              <a:rPr lang="en-US" dirty="0"/>
              <a:t>This is also an opportunity for potential Vendors to partner with other </a:t>
            </a:r>
            <a:r>
              <a:rPr lang="en-US" dirty="0" smtClean="0"/>
              <a:t>potential </a:t>
            </a:r>
            <a:r>
              <a:rPr lang="en-US" dirty="0"/>
              <a:t>Vendors and/or meet small, woman-owned, minority-owned, </a:t>
            </a:r>
            <a:r>
              <a:rPr lang="en-US" dirty="0" smtClean="0"/>
              <a:t>veteran-owned, </a:t>
            </a:r>
            <a:r>
              <a:rPr lang="en-US" dirty="0"/>
              <a:t>and disabled veteran-owned businesses</a:t>
            </a:r>
            <a:r>
              <a:rPr lang="en-US" dirty="0" smtClean="0"/>
              <a:t>.</a:t>
            </a:r>
            <a:endParaRPr lang="en-US" dirty="0"/>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stretch>
            <a:fillRect/>
          </a:stretch>
        </p:blipFill>
        <p:spPr>
          <a:xfrm>
            <a:off x="761999" y="109537"/>
            <a:ext cx="9633857" cy="6650491"/>
          </a:xfrm>
          <a:prstGeom prst="rect">
            <a:avLst/>
          </a:prstGeom>
        </p:spPr>
      </p:pic>
    </p:spTree>
    <p:extLst>
      <p:ext uri="{BB962C8B-B14F-4D97-AF65-F5344CB8AC3E}">
        <p14:creationId xmlns:p14="http://schemas.microsoft.com/office/powerpoint/2010/main" val="4094735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a:xfrm>
            <a:off x="1104293" y="1651033"/>
            <a:ext cx="9215364" cy="4727996"/>
          </a:xfrm>
        </p:spPr>
        <p:txBody>
          <a:bodyPr>
            <a:noAutofit/>
          </a:bodyPr>
          <a:lstStyle/>
          <a:p>
            <a:r>
              <a:rPr lang="en-US" dirty="0" smtClean="0"/>
              <a:t>Cover page: Submission dates and set-aside requirements</a:t>
            </a:r>
          </a:p>
          <a:p>
            <a:r>
              <a:rPr lang="en-US" dirty="0" smtClean="0"/>
              <a:t>Section 1: </a:t>
            </a:r>
            <a:r>
              <a:rPr lang="en-US" dirty="0"/>
              <a:t>Introduction and Summary of the Bid Solicitation</a:t>
            </a:r>
          </a:p>
          <a:p>
            <a:r>
              <a:rPr lang="en-US" dirty="0" smtClean="0"/>
              <a:t>Section 2: </a:t>
            </a:r>
            <a:r>
              <a:rPr lang="en-US" dirty="0"/>
              <a:t>Pre-Quote Submission </a:t>
            </a:r>
            <a:r>
              <a:rPr lang="en-US" dirty="0" smtClean="0"/>
              <a:t>Information, </a:t>
            </a:r>
            <a:r>
              <a:rPr lang="en-US" dirty="0"/>
              <a:t>e-Q&amp;A, exceptions to the SSTC</a:t>
            </a:r>
            <a:r>
              <a:rPr lang="en-US" dirty="0" smtClean="0"/>
              <a:t>, and </a:t>
            </a:r>
            <a:r>
              <a:rPr lang="en-US" dirty="0"/>
              <a:t>Bid </a:t>
            </a:r>
            <a:r>
              <a:rPr lang="en-US" dirty="0" smtClean="0"/>
              <a:t>Amendments</a:t>
            </a:r>
            <a:endParaRPr lang="en-US" dirty="0"/>
          </a:p>
          <a:p>
            <a:r>
              <a:rPr lang="en-US" dirty="0" smtClean="0"/>
              <a:t>Section 3: </a:t>
            </a:r>
            <a:r>
              <a:rPr lang="en-US" dirty="0"/>
              <a:t>Quote Submission Requirements (forms, technical response, </a:t>
            </a:r>
            <a:r>
              <a:rPr lang="en-US" dirty="0" smtClean="0"/>
              <a:t>State-Supplied Price </a:t>
            </a:r>
            <a:r>
              <a:rPr lang="en-US" dirty="0"/>
              <a:t>Sheet Instructions)</a:t>
            </a:r>
            <a:endParaRPr lang="en-US" dirty="0" smtClean="0"/>
          </a:p>
          <a:p>
            <a:r>
              <a:rPr lang="en-US" dirty="0" smtClean="0"/>
              <a:t>Section </a:t>
            </a:r>
            <a:r>
              <a:rPr lang="en-US" dirty="0"/>
              <a:t>4: Scope </a:t>
            </a:r>
            <a:r>
              <a:rPr lang="en-US" dirty="0" smtClean="0"/>
              <a:t>of Work</a:t>
            </a:r>
          </a:p>
          <a:p>
            <a:r>
              <a:rPr lang="en-US" dirty="0"/>
              <a:t>Section 5: General Contract Terms</a:t>
            </a:r>
          </a:p>
          <a:p>
            <a:r>
              <a:rPr lang="en-US" dirty="0"/>
              <a:t>Section 6: Data Security </a:t>
            </a:r>
            <a:r>
              <a:rPr lang="en-US" dirty="0" smtClean="0"/>
              <a:t>Requirements – not applicable to this procurement</a:t>
            </a:r>
            <a:endParaRPr lang="en-US" dirty="0"/>
          </a:p>
          <a:p>
            <a:r>
              <a:rPr lang="en-US" dirty="0"/>
              <a:t>Section 7: Modifications to the State of New Jersey Standard Terms and Conditions (SSTC)</a:t>
            </a:r>
          </a:p>
          <a:p>
            <a:endParaRPr lang="en-US" dirty="0" smtClean="0"/>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a:xfrm>
            <a:off x="646112" y="1230086"/>
            <a:ext cx="9749746" cy="5377543"/>
          </a:xfrm>
        </p:spPr>
        <p:txBody>
          <a:bodyPr>
            <a:normAutofit fontScale="92500" lnSpcReduction="10000"/>
          </a:bodyPr>
          <a:lstStyle/>
          <a:p>
            <a:r>
              <a:rPr lang="en-US" sz="2400" dirty="0" smtClean="0"/>
              <a:t>Section 8: Quote Evaluation and Award</a:t>
            </a:r>
            <a:endParaRPr lang="en-US" sz="2400" dirty="0"/>
          </a:p>
          <a:p>
            <a:r>
              <a:rPr lang="en-US" sz="2400" dirty="0" smtClean="0"/>
              <a:t>Section 9: </a:t>
            </a:r>
            <a:r>
              <a:rPr lang="en-US" sz="2400" dirty="0"/>
              <a:t>Glossary</a:t>
            </a:r>
          </a:p>
          <a:p>
            <a:r>
              <a:rPr lang="en-US" sz="2400" dirty="0" smtClean="0"/>
              <a:t>Attachment 1:  State of New Jersey Standard Terms and Conditions</a:t>
            </a:r>
            <a:endParaRPr lang="en-US" sz="2400" dirty="0"/>
          </a:p>
          <a:p>
            <a:r>
              <a:rPr lang="en-US" dirty="0"/>
              <a:t>Helpful Tips &amp; Reminders</a:t>
            </a:r>
          </a:p>
          <a:p>
            <a:pPr lvl="1"/>
            <a:r>
              <a:rPr lang="en-US" dirty="0"/>
              <a:t>Review Bid Solicitation in its entirety and submit any questions prior to the deadline including exceptions to the SSTC. Updated documents will be posted in NJSTART and should be reviewed as posted.</a:t>
            </a:r>
          </a:p>
          <a:p>
            <a:pPr lvl="1"/>
            <a:r>
              <a:rPr lang="en-US" dirty="0"/>
              <a:t>Complete all required price lines in the State Supplied Price Sheet or Quote may be deemed non-responsive.  Indicate “$0” if the cost is $0.  Do not leave any price lines blank</a:t>
            </a:r>
            <a:r>
              <a:rPr lang="en-US"/>
              <a:t>. </a:t>
            </a:r>
            <a:r>
              <a:rPr lang="en-US" smtClean="0"/>
              <a:t> </a:t>
            </a:r>
            <a:endParaRPr lang="en-US" dirty="0" smtClean="0">
              <a:solidFill>
                <a:srgbClr val="FF0000"/>
              </a:solidFill>
            </a:endParaRPr>
          </a:p>
          <a:p>
            <a:pPr lvl="1"/>
            <a:r>
              <a:rPr lang="en-US" dirty="0" smtClean="0"/>
              <a:t>Submit Quotes on time addressing all mandatory requirements (designated by “shall”) including forms.  Quotes missing mandatory requirements may be deemed non-responsive.  Not submitting requested information (“should”) may impact the technical evaluation score.</a:t>
            </a:r>
          </a:p>
          <a:p>
            <a:pPr lvl="1"/>
            <a:r>
              <a:rPr lang="en-US" dirty="0" smtClean="0"/>
              <a:t>The </a:t>
            </a:r>
            <a:r>
              <a:rPr lang="en-US" dirty="0"/>
              <a:t>State-Supplied Price Sheet must be completed in its entirety with no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par>
                                <p:cTn id="31" presetID="45" presetClass="entr" presetSubtype="0" fill="hold" grpId="0" nodeType="with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animEffect transition="in" filter="fade">
                                      <p:cBhvr>
                                        <p:cTn id="33" dur="2000"/>
                                        <p:tgtEl>
                                          <p:spTgt spid="3">
                                            <p:txEl>
                                              <p:pRg st="4" end="4"/>
                                            </p:txEl>
                                          </p:spTgt>
                                        </p:tgtEl>
                                      </p:cBhvr>
                                    </p:animEffect>
                                    <p:anim calcmode="lin" valueType="num">
                                      <p:cBhvr>
                                        <p:cTn id="34"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35" dur="2000" fill="hold"/>
                                        <p:tgtEl>
                                          <p:spTgt spid="3">
                                            <p:txEl>
                                              <p:pRg st="4" end="4"/>
                                            </p:txEl>
                                          </p:spTgt>
                                        </p:tgtEl>
                                        <p:attrNameLst>
                                          <p:attrName>ppt_h</p:attrName>
                                        </p:attrNameLst>
                                      </p:cBhvr>
                                      <p:tavLst>
                                        <p:tav tm="0">
                                          <p:val>
                                            <p:strVal val="#ppt_h"/>
                                          </p:val>
                                        </p:tav>
                                        <p:tav tm="100000">
                                          <p:val>
                                            <p:strVal val="#ppt_h"/>
                                          </p:val>
                                        </p:tav>
                                      </p:tavLst>
                                    </p:anim>
                                  </p:childTnLst>
                                </p:cTn>
                              </p:par>
                              <p:par>
                                <p:cTn id="36" presetID="45" presetClass="entr" presetSubtype="0" fill="hold" grpId="0" nodeType="withEffect">
                                  <p:stCondLst>
                                    <p:cond delay="0"/>
                                  </p:stCondLst>
                                  <p:childTnLst>
                                    <p:set>
                                      <p:cBhvr>
                                        <p:cTn id="37" dur="1" fill="hold">
                                          <p:stCondLst>
                                            <p:cond delay="0"/>
                                          </p:stCondLst>
                                        </p:cTn>
                                        <p:tgtEl>
                                          <p:spTgt spid="3">
                                            <p:txEl>
                                              <p:pRg st="5" end="5"/>
                                            </p:txEl>
                                          </p:spTgt>
                                        </p:tgtEl>
                                        <p:attrNameLst>
                                          <p:attrName>style.visibility</p:attrName>
                                        </p:attrNameLst>
                                      </p:cBhvr>
                                      <p:to>
                                        <p:strVal val="visible"/>
                                      </p:to>
                                    </p:set>
                                    <p:animEffect transition="in" filter="fade">
                                      <p:cBhvr>
                                        <p:cTn id="38" dur="2000"/>
                                        <p:tgtEl>
                                          <p:spTgt spid="3">
                                            <p:txEl>
                                              <p:pRg st="5" end="5"/>
                                            </p:txEl>
                                          </p:spTgt>
                                        </p:tgtEl>
                                      </p:cBhvr>
                                    </p:animEffect>
                                    <p:anim calcmode="lin" valueType="num">
                                      <p:cBhvr>
                                        <p:cTn id="39"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40" dur="2000" fill="hold"/>
                                        <p:tgtEl>
                                          <p:spTgt spid="3">
                                            <p:txEl>
                                              <p:pRg st="5" end="5"/>
                                            </p:txEl>
                                          </p:spTgt>
                                        </p:tgtEl>
                                        <p:attrNameLst>
                                          <p:attrName>ppt_h</p:attrName>
                                        </p:attrNameLst>
                                      </p:cBhvr>
                                      <p:tavLst>
                                        <p:tav tm="0">
                                          <p:val>
                                            <p:strVal val="#ppt_h"/>
                                          </p:val>
                                        </p:tav>
                                        <p:tav tm="100000">
                                          <p:val>
                                            <p:strVal val="#ppt_h"/>
                                          </p:val>
                                        </p:tav>
                                      </p:tavLst>
                                    </p:anim>
                                  </p:childTnLst>
                                </p:cTn>
                              </p:par>
                              <p:par>
                                <p:cTn id="41" presetID="45" presetClass="entr" presetSubtype="0" fill="hold" grpId="0" nodeType="with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Effect transition="in" filter="fade">
                                      <p:cBhvr>
                                        <p:cTn id="43" dur="2000"/>
                                        <p:tgtEl>
                                          <p:spTgt spid="3">
                                            <p:txEl>
                                              <p:pRg st="6" end="6"/>
                                            </p:txEl>
                                          </p:spTgt>
                                        </p:tgtEl>
                                      </p:cBhvr>
                                    </p:animEffect>
                                    <p:anim calcmode="lin" valueType="num">
                                      <p:cBhvr>
                                        <p:cTn id="44"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45" dur="2000" fill="hold"/>
                                        <p:tgtEl>
                                          <p:spTgt spid="3">
                                            <p:txEl>
                                              <p:pRg st="6" end="6"/>
                                            </p:txEl>
                                          </p:spTgt>
                                        </p:tgtEl>
                                        <p:attrNameLst>
                                          <p:attrName>ppt_h</p:attrName>
                                        </p:attrNameLst>
                                      </p:cBhvr>
                                      <p:tavLst>
                                        <p:tav tm="0">
                                          <p:val>
                                            <p:strVal val="#ppt_h"/>
                                          </p:val>
                                        </p:tav>
                                        <p:tav tm="100000">
                                          <p:val>
                                            <p:strVal val="#ppt_h"/>
                                          </p:val>
                                        </p:tav>
                                      </p:tavLst>
                                    </p:anim>
                                  </p:childTnLst>
                                </p:cTn>
                              </p:par>
                              <p:par>
                                <p:cTn id="46" presetID="45" presetClass="entr" presetSubtype="0" fill="hold" grpId="0" nodeType="withEffect">
                                  <p:stCondLst>
                                    <p:cond delay="0"/>
                                  </p:stCondLst>
                                  <p:childTnLst>
                                    <p:set>
                                      <p:cBhvr>
                                        <p:cTn id="47" dur="1" fill="hold">
                                          <p:stCondLst>
                                            <p:cond delay="0"/>
                                          </p:stCondLst>
                                        </p:cTn>
                                        <p:tgtEl>
                                          <p:spTgt spid="3">
                                            <p:txEl>
                                              <p:pRg st="7" end="7"/>
                                            </p:txEl>
                                          </p:spTgt>
                                        </p:tgtEl>
                                        <p:attrNameLst>
                                          <p:attrName>style.visibility</p:attrName>
                                        </p:attrNameLst>
                                      </p:cBhvr>
                                      <p:to>
                                        <p:strVal val="visible"/>
                                      </p:to>
                                    </p:set>
                                    <p:animEffect transition="in" filter="fade">
                                      <p:cBhvr>
                                        <p:cTn id="48" dur="2000"/>
                                        <p:tgtEl>
                                          <p:spTgt spid="3">
                                            <p:txEl>
                                              <p:pRg st="7" end="7"/>
                                            </p:txEl>
                                          </p:spTgt>
                                        </p:tgtEl>
                                      </p:cBhvr>
                                    </p:animEffect>
                                    <p:anim calcmode="lin" valueType="num">
                                      <p:cBhvr>
                                        <p:cTn id="49"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50" dur="2000" fill="hold"/>
                                        <p:tgtEl>
                                          <p:spTgt spid="3">
                                            <p:txEl>
                                              <p:pRg st="7" end="7"/>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Section 3: Quote Submission Requirements</a:t>
            </a:r>
            <a:endParaRPr lang="en-US" dirty="0"/>
          </a:p>
        </p:txBody>
      </p:sp>
      <p:sp>
        <p:nvSpPr>
          <p:cNvPr id="3" name="Content Placeholder 2"/>
          <p:cNvSpPr>
            <a:spLocks noGrp="1"/>
          </p:cNvSpPr>
          <p:nvPr>
            <p:ph idx="1"/>
          </p:nvPr>
        </p:nvSpPr>
        <p:spPr/>
        <p:txBody>
          <a:bodyPr/>
          <a:lstStyle/>
          <a:p>
            <a:r>
              <a:rPr lang="en-US" dirty="0" smtClean="0"/>
              <a:t>Section 3.13.1 Offer and Acceptance- SHOULD</a:t>
            </a:r>
          </a:p>
          <a:p>
            <a:r>
              <a:rPr lang="en-US" dirty="0" smtClean="0">
                <a:solidFill>
                  <a:srgbClr val="FFFF00"/>
                </a:solidFill>
              </a:rPr>
              <a:t>Section 3.13.2 Ownership Disclosure- SHALL (MUST)</a:t>
            </a:r>
          </a:p>
          <a:p>
            <a:r>
              <a:rPr lang="en-US" dirty="0" smtClean="0"/>
              <a:t>Section 3.13.3 Disclosure of Investment Activities in Iran Form- SHOULD</a:t>
            </a:r>
          </a:p>
          <a:p>
            <a:r>
              <a:rPr lang="en-US" dirty="0" smtClean="0"/>
              <a:t>Section 3.13.4 Disclosure of Investigations and Other Actions Involving Bidder Form- SHOULD</a:t>
            </a:r>
          </a:p>
          <a:p>
            <a:r>
              <a:rPr lang="en-US" dirty="0" smtClean="0"/>
              <a:t>Section 3.13.5 MacBride Principles Form- SHOULD</a:t>
            </a:r>
          </a:p>
          <a:p>
            <a:r>
              <a:rPr lang="en-US" dirty="0" smtClean="0"/>
              <a:t>Section 3.13.6 Service Performance Within the United States (Source Disclosure Form)- SHOULD</a:t>
            </a:r>
          </a:p>
          <a:p>
            <a:r>
              <a:rPr lang="en-US" dirty="0" smtClean="0"/>
              <a:t>3.13.7 Confidentiality/Commitment to Defend- SHOULD</a:t>
            </a:r>
          </a:p>
          <a:p>
            <a:endParaRPr lang="en-US" dirty="0"/>
          </a:p>
        </p:txBody>
      </p:sp>
    </p:spTree>
    <p:extLst>
      <p:ext uri="{BB962C8B-B14F-4D97-AF65-F5344CB8AC3E}">
        <p14:creationId xmlns:p14="http://schemas.microsoft.com/office/powerpoint/2010/main" val="18836008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Section 3: Quote Submission Requirements</a:t>
            </a:r>
          </a:p>
        </p:txBody>
      </p:sp>
      <p:sp>
        <p:nvSpPr>
          <p:cNvPr id="3" name="Content Placeholder 2"/>
          <p:cNvSpPr>
            <a:spLocks noGrp="1"/>
          </p:cNvSpPr>
          <p:nvPr>
            <p:ph idx="1"/>
          </p:nvPr>
        </p:nvSpPr>
        <p:spPr/>
        <p:txBody>
          <a:bodyPr>
            <a:normAutofit lnSpcReduction="10000"/>
          </a:bodyPr>
          <a:lstStyle/>
          <a:p>
            <a:r>
              <a:rPr lang="en-US" dirty="0">
                <a:solidFill>
                  <a:srgbClr val="FFFF00"/>
                </a:solidFill>
              </a:rPr>
              <a:t>Section 3.13.8 Subcontractor Utilization Plan -  SHALL only if planning to utilize subcontractors at time of Quote submission. If the Bidder does not intend to use subcontractors, the Subcontractor Utilization Plan form is not required. </a:t>
            </a:r>
          </a:p>
          <a:p>
            <a:r>
              <a:rPr lang="en-US" dirty="0">
                <a:solidFill>
                  <a:srgbClr val="FFFF00"/>
                </a:solidFill>
              </a:rPr>
              <a:t>Section </a:t>
            </a:r>
            <a:r>
              <a:rPr lang="en-US" dirty="0" smtClean="0">
                <a:solidFill>
                  <a:srgbClr val="FFFF00"/>
                </a:solidFill>
              </a:rPr>
              <a:t>3.13.9 </a:t>
            </a:r>
            <a:r>
              <a:rPr lang="en-US" dirty="0">
                <a:solidFill>
                  <a:srgbClr val="FFFF00"/>
                </a:solidFill>
              </a:rPr>
              <a:t>Small Business </a:t>
            </a:r>
            <a:r>
              <a:rPr lang="en-US" dirty="0" smtClean="0">
                <a:solidFill>
                  <a:srgbClr val="FFFF00"/>
                </a:solidFill>
              </a:rPr>
              <a:t>and/or Disabled Veterans’ Business Subcontracting </a:t>
            </a:r>
            <a:r>
              <a:rPr lang="en-US" dirty="0">
                <a:solidFill>
                  <a:srgbClr val="FFFF00"/>
                </a:solidFill>
              </a:rPr>
              <a:t>Set-Aside Contract - This is a Contract with set-aside subcontracting for New Jersey Small Business </a:t>
            </a:r>
            <a:r>
              <a:rPr lang="en-US" dirty="0" smtClean="0">
                <a:solidFill>
                  <a:srgbClr val="FFFF00"/>
                </a:solidFill>
              </a:rPr>
              <a:t>Enterprises and Disabled Veterans’ Businesses.</a:t>
            </a:r>
            <a:endParaRPr lang="en-US" dirty="0">
              <a:solidFill>
                <a:srgbClr val="FFFF00"/>
              </a:solidFill>
            </a:endParaRPr>
          </a:p>
          <a:p>
            <a:r>
              <a:rPr lang="en-US" dirty="0"/>
              <a:t>Section </a:t>
            </a:r>
            <a:r>
              <a:rPr lang="en-US" dirty="0" smtClean="0"/>
              <a:t>3.13.11 </a:t>
            </a:r>
            <a:r>
              <a:rPr lang="en-US" dirty="0"/>
              <a:t>Affirmative Action – </a:t>
            </a:r>
            <a:r>
              <a:rPr lang="en-US" dirty="0" smtClean="0"/>
              <a:t>SHALL (MUST) –Required after issuance of Notice of Intent to Award</a:t>
            </a:r>
            <a:endParaRPr lang="en-US" dirty="0"/>
          </a:p>
          <a:p>
            <a:r>
              <a:rPr lang="en-US" dirty="0"/>
              <a:t>Section </a:t>
            </a:r>
            <a:r>
              <a:rPr lang="en-US" dirty="0" smtClean="0"/>
              <a:t>3.13.14 </a:t>
            </a:r>
            <a:r>
              <a:rPr lang="en-US" dirty="0"/>
              <a:t>Business Registration- SHOULD</a:t>
            </a:r>
          </a:p>
          <a:p>
            <a:r>
              <a:rPr lang="en-US" dirty="0"/>
              <a:t>Section </a:t>
            </a:r>
            <a:r>
              <a:rPr lang="en-US" dirty="0" smtClean="0"/>
              <a:t>3.13.15 </a:t>
            </a:r>
            <a:r>
              <a:rPr lang="en-US" dirty="0"/>
              <a:t>Certification of Non-Involvement in Prohibited Activities in Russia or Belarus- SHOULD</a:t>
            </a:r>
          </a:p>
          <a:p>
            <a:endParaRPr lang="en-US" dirty="0"/>
          </a:p>
        </p:txBody>
      </p:sp>
    </p:spTree>
    <p:extLst>
      <p:ext uri="{BB962C8B-B14F-4D97-AF65-F5344CB8AC3E}">
        <p14:creationId xmlns:p14="http://schemas.microsoft.com/office/powerpoint/2010/main" val="16998150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a:xfrm>
            <a:off x="1104293" y="1627414"/>
            <a:ext cx="8946541" cy="4421315"/>
          </a:xfrm>
        </p:spPr>
        <p:txBody>
          <a:bodyPr>
            <a:normAutofit fontScale="85000" lnSpcReduction="20000"/>
          </a:bodyPr>
          <a:lstStyle/>
          <a:p>
            <a:r>
              <a:rPr lang="en-US" dirty="0" smtClean="0"/>
              <a:t>Complete all required price lines on the State-Supplied Price Sheet pursuant to the Bid Solicitation instructions or Quote may be deemed non-responsive. Indicate “</a:t>
            </a:r>
            <a:r>
              <a:rPr lang="en-US" b="1" u="sng" dirty="0" smtClean="0"/>
              <a:t>no charge</a:t>
            </a:r>
            <a:r>
              <a:rPr lang="en-US" dirty="0" smtClean="0"/>
              <a:t>” if the cost is $0.  Do not leave any price line blank. </a:t>
            </a:r>
          </a:p>
          <a:p>
            <a:r>
              <a:rPr lang="en-US" dirty="0" smtClean="0"/>
              <a:t>The State-Supplied Price Sheet must be completed in its entirety with no lines added or removed</a:t>
            </a:r>
            <a:r>
              <a:rPr lang="en-US" dirty="0"/>
              <a:t>. Do not add additional language, assumptions, or fees on the State-Supplied Price Sheet. </a:t>
            </a:r>
            <a:endParaRPr lang="en-US" dirty="0" smtClean="0"/>
          </a:p>
          <a:p>
            <a:r>
              <a:rPr lang="en-US" dirty="0" smtClean="0"/>
              <a:t>Do not make formatting changes to the State-Supplied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t>
            </a:r>
            <a:r>
              <a:rPr lang="en-US" b="1" u="sng" dirty="0" smtClean="0"/>
              <a:t>all tabs </a:t>
            </a:r>
            <a:r>
              <a:rPr lang="en-US" dirty="0" smtClean="0"/>
              <a:t>on the State-Supplied Price Sheet.</a:t>
            </a:r>
          </a:p>
          <a:p>
            <a:r>
              <a:rPr lang="en-US" dirty="0" smtClean="0"/>
              <a:t>Confirm you have completed the proper version of the State-Supplied Price Sheet; it may have been revised via Bid Amendment.</a:t>
            </a:r>
          </a:p>
          <a:p>
            <a:r>
              <a:rPr lang="en-US" dirty="0" smtClean="0"/>
              <a:t>Submitting </a:t>
            </a:r>
            <a:r>
              <a:rPr lang="en-US" dirty="0"/>
              <a:t>a State-Supplied Price Sheet in a format other than the supplied Excel document can lead to a price sheet being deemed non-responsive when the information in a cell cannot be confirmed by the Bureau.</a:t>
            </a:r>
          </a:p>
          <a:p>
            <a:endParaRPr lang="en-US" dirty="0" smtClean="0"/>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698171" y="0"/>
            <a:ext cx="7674429" cy="6858000"/>
          </a:xfrm>
          <a:prstGeom prst="rect">
            <a:avLst/>
          </a:prstGeom>
        </p:spPr>
      </p:pic>
    </p:spTree>
    <p:extLst>
      <p:ext uri="{BB962C8B-B14F-4D97-AF65-F5344CB8AC3E}">
        <p14:creationId xmlns:p14="http://schemas.microsoft.com/office/powerpoint/2010/main" val="33240641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REQUIRED FORMS </a:t>
            </a:r>
          </a:p>
        </p:txBody>
      </p:sp>
      <p:sp>
        <p:nvSpPr>
          <p:cNvPr id="3" name="Content Placeholder 2"/>
          <p:cNvSpPr>
            <a:spLocks noGrp="1"/>
          </p:cNvSpPr>
          <p:nvPr>
            <p:ph idx="1"/>
          </p:nvPr>
        </p:nvSpPr>
        <p:spPr/>
        <p:txBody>
          <a:bodyPr>
            <a:normAutofit lnSpcReduction="10000"/>
          </a:bodyPr>
          <a:lstStyle/>
          <a:p>
            <a:r>
              <a:rPr lang="en-US" dirty="0"/>
              <a:t>Make sure that all required forms in the forms packet are filled out completely and accurately. </a:t>
            </a:r>
          </a:p>
          <a:p>
            <a:pPr lvl="1"/>
            <a:r>
              <a:rPr lang="en-US" dirty="0"/>
              <a:t>The </a:t>
            </a:r>
            <a:r>
              <a:rPr lang="en-US" dirty="0">
                <a:solidFill>
                  <a:srgbClr val="FFC000"/>
                </a:solidFill>
              </a:rPr>
              <a:t>Ownership Disclosure Form </a:t>
            </a:r>
            <a:r>
              <a:rPr lang="en-US" dirty="0"/>
              <a:t>is a form that is required, and often filled out incorrectly. Please read all directions carefully so that your Quote isn’t deemed non-responsive.</a:t>
            </a:r>
          </a:p>
          <a:p>
            <a:pPr lvl="1"/>
            <a:r>
              <a:rPr lang="en-US" dirty="0"/>
              <a:t>The </a:t>
            </a:r>
            <a:r>
              <a:rPr lang="en-US" dirty="0">
                <a:solidFill>
                  <a:srgbClr val="FFC000"/>
                </a:solidFill>
              </a:rPr>
              <a:t>Subcontractor Utilization Plan</a:t>
            </a:r>
            <a:r>
              <a:rPr lang="en-US" dirty="0"/>
              <a:t> is a form that is required to be filled out in its entirety if it is the Bidder’s intent to use subcontractors to complete the scope of work requirements.  This Contract contains </a:t>
            </a:r>
            <a:r>
              <a:rPr lang="en-US" dirty="0" smtClean="0"/>
              <a:t>New </a:t>
            </a:r>
            <a:r>
              <a:rPr lang="en-US" dirty="0"/>
              <a:t>Jersey Small Business </a:t>
            </a:r>
            <a:r>
              <a:rPr lang="en-US" dirty="0" smtClean="0"/>
              <a:t>and Disabled Veteran-Owned Business </a:t>
            </a:r>
            <a:r>
              <a:rPr lang="en-US" dirty="0"/>
              <a:t>set-aside subcontracting </a:t>
            </a:r>
            <a:r>
              <a:rPr lang="en-US" dirty="0" smtClean="0"/>
              <a:t>requirements.  </a:t>
            </a:r>
            <a:r>
              <a:rPr lang="en-US" dirty="0"/>
              <a:t>If the Bidder is planning to use subcontractors, then the Bidder shall make a good faith effort to solicit and hire eligible New Jersey Small Business </a:t>
            </a:r>
            <a:r>
              <a:rPr lang="en-US" dirty="0" smtClean="0"/>
              <a:t>Enterprises and Disabled Veteran-Owned Businesses </a:t>
            </a:r>
            <a:r>
              <a:rPr lang="en-US" dirty="0"/>
              <a:t>in accordance with Bid Solicitation Section </a:t>
            </a:r>
            <a:r>
              <a:rPr lang="en-US" dirty="0" smtClean="0"/>
              <a:t>3.13.9, </a:t>
            </a:r>
            <a:r>
              <a:rPr lang="en-US" i="1" dirty="0"/>
              <a:t>Small Business </a:t>
            </a:r>
            <a:r>
              <a:rPr lang="en-US" i="1" dirty="0" smtClean="0"/>
              <a:t>And/Or Disabled Veterans’ Business Subcontracting </a:t>
            </a:r>
            <a:r>
              <a:rPr lang="en-US" i="1" dirty="0"/>
              <a:t>Set-Aside Contract</a:t>
            </a:r>
            <a:r>
              <a:rPr lang="en-US" dirty="0"/>
              <a:t>.</a:t>
            </a:r>
          </a:p>
        </p:txBody>
      </p:sp>
    </p:spTree>
    <p:extLst>
      <p:ext uri="{BB962C8B-B14F-4D97-AF65-F5344CB8AC3E}">
        <p14:creationId xmlns:p14="http://schemas.microsoft.com/office/powerpoint/2010/main" val="15319405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340023"/>
            <a:ext cx="8946541" cy="4620985"/>
          </a:xfrm>
        </p:spPr>
        <p:txBody>
          <a:bodyPr>
            <a:normAutofit lnSpcReduction="10000"/>
          </a:bodyPr>
          <a:lstStyle/>
          <a:p>
            <a:pPr lvl="1"/>
            <a:endParaRPr lang="en-US" dirty="0" smtClean="0"/>
          </a:p>
          <a:p>
            <a:pPr lvl="1"/>
            <a:r>
              <a:rPr lang="en-US" dirty="0" smtClean="0"/>
              <a:t>Review Bid Solicitation in its entirety and submit any questions prior to the Q &amp; A deadline including exceptions to the SSTC. Updated documents will be posted in NJSTART and should be reviewed as posted.</a:t>
            </a:r>
          </a:p>
          <a:p>
            <a:pPr lvl="1"/>
            <a:endParaRPr lang="en-US" dirty="0" smtClean="0"/>
          </a:p>
          <a:p>
            <a:pPr lvl="1"/>
            <a:r>
              <a:rPr lang="en-US" dirty="0" smtClean="0"/>
              <a:t>Submit </a:t>
            </a:r>
            <a:r>
              <a:rPr lang="en-US" dirty="0"/>
              <a:t>Quotes on time addressing all mandatory requirements (designated by “shall”) including forms. Quotes missing mandatory requirements may be deemed non-responsive.  Not submitting requested information (“should”) may impact the technical evaluation score</a:t>
            </a:r>
            <a:r>
              <a:rPr lang="en-US" dirty="0" smtClean="0"/>
              <a:t>.</a:t>
            </a:r>
          </a:p>
          <a:p>
            <a:pPr marL="457200" lvl="1" indent="0">
              <a:buNone/>
            </a:pPr>
            <a:endParaRPr lang="en-US" dirty="0" smtClean="0"/>
          </a:p>
          <a:p>
            <a:pPr lvl="1"/>
            <a:r>
              <a:rPr lang="en-US" dirty="0" smtClean="0"/>
              <a:t>Do not select “No Bid” on the NJSTART “General Tab” unless you are not intending to submit a bid. Your bid will not appear in the Bid Tab if this option is selected.</a:t>
            </a:r>
            <a:endParaRPr lang="en-US" dirty="0"/>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2000"/>
                                        <p:tgtEl>
                                          <p:spTgt spid="3">
                                            <p:txEl>
                                              <p:pRg st="3" end="3"/>
                                            </p:txEl>
                                          </p:spTgt>
                                        </p:tgtEl>
                                      </p:cBhvr>
                                    </p:animEffect>
                                    <p:anim calcmode="lin" valueType="num">
                                      <p:cBhvr>
                                        <p:cTn id="1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3" end="3"/>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2000"/>
                                        <p:tgtEl>
                                          <p:spTgt spid="3">
                                            <p:txEl>
                                              <p:pRg st="5" end="5"/>
                                            </p:txEl>
                                          </p:spTgt>
                                        </p:tgtEl>
                                      </p:cBhvr>
                                    </p:animEffect>
                                    <p:anim calcmode="lin" valueType="num">
                                      <p:cBhvr>
                                        <p:cTn id="18"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the may deem a quote non-responsive:</a:t>
            </a:r>
          </a:p>
          <a:p>
            <a:pPr lvl="1"/>
            <a:r>
              <a:rPr lang="en-US" sz="2600" dirty="0" smtClean="0"/>
              <a:t>Vendor </a:t>
            </a:r>
            <a:r>
              <a:rPr lang="en-US" sz="2600" dirty="0"/>
              <a:t>accepts all terms and conditions of this </a:t>
            </a:r>
            <a:r>
              <a:rPr lang="en-US" sz="2600" dirty="0" smtClean="0"/>
              <a:t>Bid Solicitation with </a:t>
            </a:r>
            <a:r>
              <a:rPr lang="en-US" sz="2600" dirty="0"/>
              <a:t>the following additional language</a:t>
            </a:r>
            <a:r>
              <a:rPr lang="en-US" sz="2600" dirty="0" smtClean="0"/>
              <a:t>: Section X </a:t>
            </a:r>
            <a:r>
              <a:rPr lang="en-US" sz="2600" dirty="0"/>
              <a:t>- Agree, as it applies to changes that impact administrative fees as outlined in this provision, provided that Vendor reserves the right to modify </a:t>
            </a:r>
            <a:r>
              <a:rPr lang="en-US" sz="2600" dirty="0" smtClean="0"/>
              <a:t>Contracted </a:t>
            </a:r>
            <a:r>
              <a:rPr lang="en-US" sz="2600" dirty="0"/>
              <a:t>Terms based on changes by the </a:t>
            </a:r>
            <a:r>
              <a:rPr lang="en-US" sz="2600" dirty="0" smtClean="0"/>
              <a:t>State.</a:t>
            </a:r>
          </a:p>
          <a:p>
            <a:pPr lvl="1"/>
            <a:r>
              <a:rPr lang="en-US" sz="2600" dirty="0" smtClean="0"/>
              <a:t>Vendor’s Quote is only valid for </a:t>
            </a:r>
            <a:r>
              <a:rPr lang="en-US" sz="2600" dirty="0" smtClean="0">
                <a:solidFill>
                  <a:srgbClr val="FFFF00"/>
                </a:solidFill>
              </a:rPr>
              <a:t>XX</a:t>
            </a:r>
            <a:r>
              <a:rPr lang="en-US" sz="2600" dirty="0" smtClean="0"/>
              <a:t> days.</a:t>
            </a:r>
          </a:p>
          <a:p>
            <a:pPr lvl="1"/>
            <a:r>
              <a:rPr lang="en-US" sz="2600" dirty="0" smtClean="0"/>
              <a:t>Vendor reserves the right to charge additional fees for services that require extensive time and effort.</a:t>
            </a:r>
          </a:p>
          <a:p>
            <a:pPr lvl="1"/>
            <a:r>
              <a:rPr lang="en-US" sz="2600" dirty="0"/>
              <a:t>This </a:t>
            </a:r>
            <a:r>
              <a:rPr lang="en-US" sz="2600" dirty="0" smtClean="0"/>
              <a:t>Quote </a:t>
            </a:r>
            <a:r>
              <a:rPr lang="en-US" sz="2600" dirty="0"/>
              <a:t>is a nonbinding expression of interest only and is not intended to create a binding commitment on either party unless and until a definitive agreement has been executed between the parties.</a:t>
            </a:r>
          </a:p>
          <a:p>
            <a:pPr lvl="1"/>
            <a:r>
              <a:rPr lang="en-US" sz="2600" dirty="0"/>
              <a:t>This </a:t>
            </a:r>
            <a:r>
              <a:rPr lang="en-US" sz="2600" dirty="0" smtClean="0"/>
              <a:t>Quote </a:t>
            </a:r>
            <a:r>
              <a:rPr lang="en-US" sz="2600" dirty="0"/>
              <a:t>may include statements regarding plans for future products and services, or future versions of existing products and services. Any such statements are provided solely for your general information and are not part of this </a:t>
            </a:r>
            <a:r>
              <a:rPr lang="en-US" sz="2600" dirty="0" smtClean="0"/>
              <a:t>Quote </a:t>
            </a:r>
            <a:r>
              <a:rPr lang="en-US" sz="2600" dirty="0"/>
              <a:t>unless specifically stated in writing in this </a:t>
            </a:r>
            <a:r>
              <a:rPr lang="en-US" sz="2600" dirty="0" smtClean="0"/>
              <a:t>Quote.</a:t>
            </a:r>
            <a:endParaRPr lang="en-US" sz="2600"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Internet Explorer">
            <a:hlinkClick r:id="rId3"/>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Ethics - Internet Explorer">
            <a:hlinkClick r:id="rId3"/>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3"/>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1938992"/>
          </a:xfrm>
          <a:prstGeom prst="rect">
            <a:avLst/>
          </a:prstGeom>
        </p:spPr>
        <p:txBody>
          <a:bodyPr wrap="square">
            <a:spAutoFit/>
          </a:bodyPr>
          <a:lstStyle/>
          <a:p>
            <a:r>
              <a:rPr lang="en-US" sz="4000" dirty="0" smtClean="0"/>
              <a:t>Q&amp;A </a:t>
            </a:r>
            <a:r>
              <a:rPr lang="en-US" sz="4000" dirty="0"/>
              <a:t>due by </a:t>
            </a:r>
            <a:r>
              <a:rPr lang="en-US" sz="4000" dirty="0" smtClean="0"/>
              <a:t>2pm, June 19, 2025</a:t>
            </a:r>
            <a:endParaRPr lang="en-US" sz="4000" dirty="0" smtClean="0">
              <a:solidFill>
                <a:srgbClr val="FF0000"/>
              </a:solidFill>
            </a:endParaRPr>
          </a:p>
          <a:p>
            <a:endParaRPr lang="en-US" sz="4000" dirty="0"/>
          </a:p>
          <a:p>
            <a:r>
              <a:rPr lang="en-US" sz="4000" dirty="0"/>
              <a:t>Quotes due by </a:t>
            </a:r>
            <a:r>
              <a:rPr lang="en-US" sz="4000" dirty="0" smtClean="0"/>
              <a:t>2pm</a:t>
            </a:r>
            <a:r>
              <a:rPr lang="en-US" sz="4000" smtClean="0"/>
              <a:t>, July 17, 2025</a:t>
            </a:r>
            <a:endParaRPr lang="en-US" sz="4000" dirty="0">
              <a:solidFill>
                <a:srgbClr val="FF0000"/>
              </a:solidFill>
            </a:endParaRP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UHEEMK3J3FEE-1573984473-742</_dlc_DocId>
    <_dlc_DocIdUrl xmlns="d4e5d782-6a70-4577-82ee-b2c87f6aa0d2">
      <Url>http://treassp19/sites/purchase/NJSTART Document Templates/_layouts/15/DocIdRedir.aspx?ID=UHEEMK3J3FEE-1573984473-742</Url>
      <Description>UHEEMK3J3FEE-1573984473-742</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12E865A-0D6C-468F-AD69-D8CD94906944}">
  <ds:schemaRefs>
    <ds:schemaRef ds:uri="http://purl.org/dc/dcmitype/"/>
    <ds:schemaRef ds:uri="http://schemas.microsoft.com/office/infopath/2007/PartnerControls"/>
    <ds:schemaRef ds:uri="http://purl.org/dc/elements/1.1/"/>
    <ds:schemaRef ds:uri="http://schemas.microsoft.com/office/2006/metadata/properties"/>
    <ds:schemaRef ds:uri="http://schemas.microsoft.com/sharepoint/v3"/>
    <ds:schemaRef ds:uri="http://schemas.microsoft.com/office/2006/documentManagement/types"/>
    <ds:schemaRef ds:uri="http://purl.org/dc/terms/"/>
    <ds:schemaRef ds:uri="http://schemas.openxmlformats.org/package/2006/metadata/core-properties"/>
    <ds:schemaRef ds:uri="4a2393ed-911e-4c9b-9d18-84f1fe0b670e"/>
    <ds:schemaRef ds:uri="d4e5d782-6a70-4577-82ee-b2c87f6aa0d2"/>
    <ds:schemaRef ds:uri="http://www.w3.org/XML/1998/namespace"/>
  </ds:schemaRefs>
</ds:datastoreItem>
</file>

<file path=customXml/itemProps2.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4.xml><?xml version="1.0" encoding="utf-8"?>
<ds:datastoreItem xmlns:ds="http://schemas.openxmlformats.org/officeDocument/2006/customXml" ds:itemID="{DFB9C7C4-02AF-468B-AF2C-A66F6BCAD43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Ion</Template>
  <TotalTime>1620</TotalTime>
  <Words>3947</Words>
  <Application>Microsoft Office PowerPoint</Application>
  <PresentationFormat>Widescreen</PresentationFormat>
  <Paragraphs>224</Paragraphs>
  <Slides>17</Slides>
  <Notes>17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Century Gothic</vt:lpstr>
      <vt:lpstr>Wingdings 3</vt:lpstr>
      <vt:lpstr>Ion</vt:lpstr>
      <vt:lpstr>Optional Pre-Quote Conference T3103 – Program Administrator – Resilience Planning Projects   24DPP01041 </vt:lpstr>
      <vt:lpstr>WELCOME &amp; INTRODUCTIONS </vt:lpstr>
      <vt:lpstr>PURPOSE &amp; GENERAL INFORMATION</vt:lpstr>
      <vt:lpstr>PowerPoint Presentation</vt:lpstr>
      <vt:lpstr>BID SOLICITATION AT A GLANCE</vt:lpstr>
      <vt:lpstr>BID SOLICITATION AT A GLANCE</vt:lpstr>
      <vt:lpstr>Section 3: Quote Submission Requirements</vt:lpstr>
      <vt:lpstr>Section 3: Quote Submission Requirements</vt:lpstr>
      <vt:lpstr>PRICE SHEET PITFALLS</vt:lpstr>
      <vt:lpstr>PowerPoint Presentation</vt:lpstr>
      <vt:lpstr>REQUIRED FORMS </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Maner, Tahira [TREAS]</cp:lastModifiedBy>
  <cp:revision>89</cp:revision>
  <cp:lastPrinted>2020-02-11T14:28:14Z</cp:lastPrinted>
  <dcterms:created xsi:type="dcterms:W3CDTF">2020-01-31T19:31:42Z</dcterms:created>
  <dcterms:modified xsi:type="dcterms:W3CDTF">2025-05-28T13:50:42Z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6f03684b-8753-4c61-85da-780ed643e238</vt:lpwstr>
  </property>
  <property fmtid="{D5CDD505-2E9C-101B-9397-08002B2CF9AE}" pid="4" name="URL">
    <vt:lpwstr/>
  </property>
  <property fmtid="{D5CDD505-2E9C-101B-9397-08002B2CF9AE}" pid="5" name="DocumentSetDescription">
    <vt:lpwstr/>
  </property>
</Properties>
</file>