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5"/>
  </p:sldMasterIdLst>
  <p:sldIdLst>
    <p:sldId id="256" r:id="rId6"/>
    <p:sldId id="257" r:id="rId7"/>
    <p:sldId id="260" r:id="rId8"/>
    <p:sldId id="270" r:id="rId9"/>
    <p:sldId id="271" r:id="rId10"/>
    <p:sldId id="272" r:id="rId11"/>
    <p:sldId id="275" r:id="rId12"/>
    <p:sldId id="274" r:id="rId13"/>
    <p:sldId id="268" r:id="rId14"/>
    <p:sldId id="269" r:id="rId15"/>
    <p:sldId id="273" r:id="rId16"/>
    <p:sldId id="267" r:id="rId17"/>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393DAFB-5E14-D45F-F82A-65AB2D799D04}" v="70" dt="2025-01-14T20:13:06.98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87" d="100"/>
          <a:sy n="87" d="100"/>
        </p:scale>
        <p:origin x="480" y="58"/>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23" Type="http://schemas.microsoft.com/office/2015/10/relationships/revisionInfo" Target="revisionInfo.xml"/><Relationship Id="rId10" Type="http://schemas.openxmlformats.org/officeDocument/2006/relationships/slide" Target="slides/slide5.xml"/><Relationship Id="rId19" Type="http://schemas.openxmlformats.org/officeDocument/2006/relationships/viewProps" Target="viewProp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nyder, Michael J. [TREAS]" userId="S::michael.j.snyder@treas.nj.gov::55a2a805-d9ab-4b76-83db-c9185eb62e9a" providerId="AD" clId="Web-{7393DAFB-5E14-D45F-F82A-65AB2D799D04}"/>
    <pc:docChg chg="modSld">
      <pc:chgData name="Snyder, Michael J. [TREAS]" userId="S::michael.j.snyder@treas.nj.gov::55a2a805-d9ab-4b76-83db-c9185eb62e9a" providerId="AD" clId="Web-{7393DAFB-5E14-D45F-F82A-65AB2D799D04}" dt="2025-01-14T20:13:06.832" v="50" actId="20577"/>
      <pc:docMkLst>
        <pc:docMk/>
      </pc:docMkLst>
      <pc:sldChg chg="modSp">
        <pc:chgData name="Snyder, Michael J. [TREAS]" userId="S::michael.j.snyder@treas.nj.gov::55a2a805-d9ab-4b76-83db-c9185eb62e9a" providerId="AD" clId="Web-{7393DAFB-5E14-D45F-F82A-65AB2D799D04}" dt="2025-01-14T20:13:06.832" v="50" actId="20577"/>
        <pc:sldMkLst>
          <pc:docMk/>
          <pc:sldMk cId="4241691986" sldId="256"/>
        </pc:sldMkLst>
        <pc:spChg chg="mod">
          <ac:chgData name="Snyder, Michael J. [TREAS]" userId="S::michael.j.snyder@treas.nj.gov::55a2a805-d9ab-4b76-83db-c9185eb62e9a" providerId="AD" clId="Web-{7393DAFB-5E14-D45F-F82A-65AB2D799D04}" dt="2025-01-14T20:09:57.377" v="39" actId="20577"/>
          <ac:spMkLst>
            <pc:docMk/>
            <pc:sldMk cId="4241691986" sldId="256"/>
            <ac:spMk id="2" creationId="{00000000-0000-0000-0000-000000000000}"/>
          </ac:spMkLst>
        </pc:spChg>
        <pc:spChg chg="mod">
          <ac:chgData name="Snyder, Michael J. [TREAS]" userId="S::michael.j.snyder@treas.nj.gov::55a2a805-d9ab-4b76-83db-c9185eb62e9a" providerId="AD" clId="Web-{7393DAFB-5E14-D45F-F82A-65AB2D799D04}" dt="2025-01-14T20:13:06.832" v="50" actId="20577"/>
          <ac:spMkLst>
            <pc:docMk/>
            <pc:sldMk cId="4241691986" sldId="256"/>
            <ac:spMk id="3" creationId="{00000000-0000-0000-0000-000000000000}"/>
          </ac:spMkLst>
        </pc:spChg>
      </pc:sldChg>
      <pc:sldChg chg="modSp">
        <pc:chgData name="Snyder, Michael J. [TREAS]" userId="S::michael.j.snyder@treas.nj.gov::55a2a805-d9ab-4b76-83db-c9185eb62e9a" providerId="AD" clId="Web-{7393DAFB-5E14-D45F-F82A-65AB2D799D04}" dt="2025-01-14T20:07:23.109" v="38" actId="20577"/>
        <pc:sldMkLst>
          <pc:docMk/>
          <pc:sldMk cId="4238527766" sldId="267"/>
        </pc:sldMkLst>
        <pc:spChg chg="mod">
          <ac:chgData name="Snyder, Michael J. [TREAS]" userId="S::michael.j.snyder@treas.nj.gov::55a2a805-d9ab-4b76-83db-c9185eb62e9a" providerId="AD" clId="Web-{7393DAFB-5E14-D45F-F82A-65AB2D799D04}" dt="2025-01-14T20:07:23.109" v="38" actId="20577"/>
          <ac:spMkLst>
            <pc:docMk/>
            <pc:sldMk cId="4238527766" sldId="267"/>
            <ac:spMk id="4" creationId="{00000000-0000-0000-0000-00000000000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1/24/2025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1/24/2025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1/24/2025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1/24/2025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1/24/2025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1/24/2025</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1/24/2025</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1/24/2025</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1/24/2025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1/24/2025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1/24/2025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1/24/2025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1/24/2025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1/24/2025</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1/24/2025</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1/24/2025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1/24/2025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1/24/2025</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041399"/>
            <a:ext cx="9156700" cy="3329581"/>
          </a:xfrm>
        </p:spPr>
        <p:txBody>
          <a:bodyPr/>
          <a:lstStyle/>
          <a:p>
            <a:r>
              <a:rPr lang="en-US" sz="5400" dirty="0"/>
              <a:t>Optional Pre-Quote Conference</a:t>
            </a:r>
            <a:br>
              <a:rPr lang="en-US" sz="5400" dirty="0"/>
            </a:br>
            <a:r>
              <a:rPr lang="en-US" sz="1800" dirty="0"/>
              <a:t/>
            </a:r>
            <a:br>
              <a:rPr lang="en-US" sz="1800" dirty="0"/>
            </a:br>
            <a:r>
              <a:rPr lang="en-US" sz="2800" dirty="0"/>
              <a:t>T1316 – Telecommunications Equipment and Services </a:t>
            </a:r>
            <a:br>
              <a:rPr lang="en-US" sz="2800" dirty="0"/>
            </a:br>
            <a:r>
              <a:rPr lang="en-US" sz="2800" dirty="0"/>
              <a:t>25DPP01033 </a:t>
            </a:r>
          </a:p>
        </p:txBody>
      </p:sp>
      <p:sp>
        <p:nvSpPr>
          <p:cNvPr id="3" name="Subtitle 2"/>
          <p:cNvSpPr>
            <a:spLocks noGrp="1"/>
          </p:cNvSpPr>
          <p:nvPr>
            <p:ph type="subTitle" idx="1"/>
          </p:nvPr>
        </p:nvSpPr>
        <p:spPr>
          <a:xfrm>
            <a:off x="1154955" y="4726580"/>
            <a:ext cx="8825658" cy="1279388"/>
          </a:xfrm>
        </p:spPr>
        <p:txBody>
          <a:bodyPr>
            <a:normAutofit/>
          </a:bodyPr>
          <a:lstStyle/>
          <a:p>
            <a:r>
              <a:rPr lang="en-US" sz="2800" dirty="0" err="1">
                <a:solidFill>
                  <a:srgbClr val="FFFF00"/>
                </a:solidFill>
              </a:rPr>
              <a:t>Q&amp;a</a:t>
            </a:r>
            <a:r>
              <a:rPr lang="en-US" sz="2800" dirty="0">
                <a:solidFill>
                  <a:srgbClr val="FFFF00"/>
                </a:solidFill>
              </a:rPr>
              <a:t> due by 2pm </a:t>
            </a:r>
            <a:r>
              <a:rPr lang="en-US" sz="2800" dirty="0" smtClean="0">
                <a:solidFill>
                  <a:srgbClr val="FFFF00"/>
                </a:solidFill>
              </a:rPr>
              <a:t>February</a:t>
            </a:r>
            <a:r>
              <a:rPr lang="en-US" sz="2800" dirty="0" smtClean="0">
                <a:solidFill>
                  <a:srgbClr val="FFFF00"/>
                </a:solidFill>
              </a:rPr>
              <a:t> 26, </a:t>
            </a:r>
            <a:r>
              <a:rPr lang="en-US" sz="2800" dirty="0">
                <a:solidFill>
                  <a:srgbClr val="FFFF00"/>
                </a:solidFill>
              </a:rPr>
              <a:t>2025</a:t>
            </a:r>
          </a:p>
          <a:p>
            <a:r>
              <a:rPr lang="en-US" sz="2800" dirty="0">
                <a:solidFill>
                  <a:srgbClr val="FFFF00"/>
                </a:solidFill>
              </a:rPr>
              <a:t>Quotes due by 2pm April 4, 2025 </a:t>
            </a:r>
          </a:p>
        </p:txBody>
      </p:sp>
    </p:spTree>
    <p:extLst>
      <p:ext uri="{BB962C8B-B14F-4D97-AF65-F5344CB8AC3E}">
        <p14:creationId xmlns:p14="http://schemas.microsoft.com/office/powerpoint/2010/main" val="42416919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WELCOME &amp; INTRODUCTIONS</a:t>
            </a:r>
            <a:br>
              <a:rPr lang="en-US" dirty="0"/>
            </a:br>
            <a:endParaRPr lang="en-US" dirty="0"/>
          </a:p>
        </p:txBody>
      </p:sp>
      <p:sp>
        <p:nvSpPr>
          <p:cNvPr id="3" name="Content Placeholder 2"/>
          <p:cNvSpPr>
            <a:spLocks noGrp="1"/>
          </p:cNvSpPr>
          <p:nvPr>
            <p:ph idx="1"/>
          </p:nvPr>
        </p:nvSpPr>
        <p:spPr/>
        <p:txBody>
          <a:bodyPr>
            <a:normAutofit fontScale="92500" lnSpcReduction="20000"/>
          </a:bodyPr>
          <a:lstStyle/>
          <a:p>
            <a:r>
              <a:rPr lang="en-US" dirty="0"/>
              <a:t>Please sign in by entering your name, company, and email in the Microsoft Teams chat window. </a:t>
            </a:r>
          </a:p>
          <a:p>
            <a:pPr lvl="1"/>
            <a:r>
              <a:rPr lang="en-US" dirty="0"/>
              <a:t>A list of attendees and these slides will be posted to NJSTART. </a:t>
            </a:r>
          </a:p>
          <a:p>
            <a:r>
              <a:rPr lang="en-US" dirty="0"/>
              <a:t>Please note this conference is being recorded. </a:t>
            </a:r>
          </a:p>
          <a:p>
            <a:r>
              <a:rPr lang="en-US" dirty="0"/>
              <a:t>Please identify yourself and the firm you represent prior to asking a question.</a:t>
            </a:r>
          </a:p>
          <a:p>
            <a:pPr lvl="0"/>
            <a:r>
              <a:rPr lang="en-US" dirty="0"/>
              <a:t>Please make sure you are registered in NJSTART, and that your contact information remains current.  </a:t>
            </a:r>
          </a:p>
          <a:p>
            <a:pPr lvl="1"/>
            <a:r>
              <a:rPr lang="en-US" dirty="0"/>
              <a:t>NJSTART Vendor email support: </a:t>
            </a:r>
            <a:r>
              <a:rPr lang="en-US" b="1" dirty="0"/>
              <a:t>njstart@treas.nj.gov</a:t>
            </a:r>
            <a:r>
              <a:rPr lang="en-US" dirty="0"/>
              <a:t/>
            </a:r>
            <a:br>
              <a:rPr lang="en-US" dirty="0"/>
            </a:br>
            <a:r>
              <a:rPr lang="en-US" dirty="0"/>
              <a:t>NJSTART Vendor phone support – (609) 341-3500 Staffed Monday to Friday 8:30 a.m. to 4:30 p.m.</a:t>
            </a:r>
          </a:p>
          <a:p>
            <a:pPr lvl="1"/>
            <a:r>
              <a:rPr lang="en-US" dirty="0">
                <a:hlinkClick r:id="rId2"/>
              </a:rPr>
              <a:t>https://www.state.nj.us/treasury/purchase/vendor.shtml</a:t>
            </a:r>
            <a:endParaRPr lang="en-US" dirty="0"/>
          </a:p>
          <a:p>
            <a:pPr marL="457200" lvl="1" indent="0">
              <a:buNone/>
            </a:pPr>
            <a:r>
              <a:rPr lang="en-US" dirty="0"/>
              <a:t>  </a:t>
            </a:r>
          </a:p>
          <a:p>
            <a:pPr marL="0" indent="0">
              <a:buNone/>
            </a:pPr>
            <a:endParaRPr lang="en-US" dirty="0"/>
          </a:p>
          <a:p>
            <a:pPr marL="0" indent="0">
              <a:buNone/>
            </a:pPr>
            <a:endParaRPr lang="en-US" dirty="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PURPOSE &amp; GENERAL INFORMATION</a:t>
            </a:r>
          </a:p>
        </p:txBody>
      </p:sp>
      <p:sp>
        <p:nvSpPr>
          <p:cNvPr id="3" name="Content Placeholder 2"/>
          <p:cNvSpPr>
            <a:spLocks noGrp="1"/>
          </p:cNvSpPr>
          <p:nvPr>
            <p:ph idx="1"/>
          </p:nvPr>
        </p:nvSpPr>
        <p:spPr/>
        <p:txBody>
          <a:bodyPr>
            <a:normAutofit/>
          </a:bodyPr>
          <a:lstStyle/>
          <a:p>
            <a:r>
              <a:rPr lang="en-US" dirty="0"/>
              <a:t>The purpose of this conference is to address procedural questions only regarding the Bid Solicitation and Quote submission requirements. </a:t>
            </a:r>
          </a:p>
          <a:p>
            <a:r>
              <a:rPr lang="en-US" dirty="0"/>
              <a:t>No questions relating to the Scope of Work or the services or products required in the Bid Solicitation will be addressed. Vendors should utilize the Q&amp;A Tab of the Bid Solicitation in NJSTART to submit those questions electronically.</a:t>
            </a:r>
          </a:p>
          <a:p>
            <a:pPr lvl="0"/>
            <a:r>
              <a:rPr lang="en-US" dirty="0"/>
              <a:t>The Bid Solicitation will be reviewed section by section with procedural questions being entertained on that basis.</a:t>
            </a:r>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a:xfrm>
            <a:off x="1104293" y="1459647"/>
            <a:ext cx="8946541" cy="4429525"/>
          </a:xfrm>
        </p:spPr>
        <p:txBody>
          <a:bodyPr>
            <a:noAutofit/>
          </a:bodyPr>
          <a:lstStyle/>
          <a:p>
            <a:r>
              <a:rPr lang="en-US" sz="2400" dirty="0"/>
              <a:t>Cover page: Submission dates and set-aside requirements</a:t>
            </a:r>
          </a:p>
          <a:p>
            <a:r>
              <a:rPr lang="en-US" sz="2400" dirty="0"/>
              <a:t>Section 1: Introduction and Summary of the Bid Solicitation</a:t>
            </a:r>
          </a:p>
          <a:p>
            <a:r>
              <a:rPr lang="en-US" sz="2400" dirty="0"/>
              <a:t>Section 2: Pre-Quote Submission Information e-Q&amp;A, exceptions to the SSTC, Bid Amendments)</a:t>
            </a:r>
          </a:p>
          <a:p>
            <a:r>
              <a:rPr lang="en-US" sz="2400" dirty="0"/>
              <a:t>Section 3: Section 3: Quote Submission Requirements (forms, technical response, State-Supplied Price Sheet Instructions)</a:t>
            </a:r>
          </a:p>
          <a:p>
            <a:r>
              <a:rPr lang="en-US" sz="2400" dirty="0"/>
              <a:t>Section 4: Scope of Work</a:t>
            </a:r>
          </a:p>
        </p:txBody>
      </p:sp>
    </p:spTree>
    <p:extLst>
      <p:ext uri="{BB962C8B-B14F-4D97-AF65-F5344CB8AC3E}">
        <p14:creationId xmlns:p14="http://schemas.microsoft.com/office/powerpoint/2010/main" val="36862506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a:xfrm>
            <a:off x="1104293" y="1608418"/>
            <a:ext cx="8946541" cy="4195481"/>
          </a:xfrm>
        </p:spPr>
        <p:txBody>
          <a:bodyPr>
            <a:normAutofit/>
          </a:bodyPr>
          <a:lstStyle/>
          <a:p>
            <a:r>
              <a:rPr lang="en-US" sz="2400" dirty="0"/>
              <a:t>Section 5: General Contract Terms</a:t>
            </a:r>
          </a:p>
          <a:p>
            <a:r>
              <a:rPr lang="en-US" sz="2400" dirty="0"/>
              <a:t>Section 6: Data Security Requirements</a:t>
            </a:r>
          </a:p>
          <a:p>
            <a:r>
              <a:rPr lang="en-US" sz="2400" dirty="0"/>
              <a:t>Section 7: Modifications to the State of New Jersey Standard Terms and Conditions (SSTC)</a:t>
            </a:r>
          </a:p>
          <a:p>
            <a:r>
              <a:rPr lang="en-US" sz="2400" dirty="0"/>
              <a:t>Section 8: Quote Evaluation and Award</a:t>
            </a:r>
          </a:p>
          <a:p>
            <a:r>
              <a:rPr lang="en-US" sz="2400" dirty="0"/>
              <a:t>Section 9: Glossary</a:t>
            </a:r>
          </a:p>
          <a:p>
            <a:r>
              <a:rPr lang="en-US" sz="2400" dirty="0"/>
              <a:t>Attachment 1:  State of New Jersey Standard Terms and Conditions</a:t>
            </a:r>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PRICE SHEET PITFALLS</a:t>
            </a:r>
          </a:p>
        </p:txBody>
      </p:sp>
      <p:sp>
        <p:nvSpPr>
          <p:cNvPr id="3" name="Content Placeholder 2"/>
          <p:cNvSpPr>
            <a:spLocks noGrp="1"/>
          </p:cNvSpPr>
          <p:nvPr>
            <p:ph idx="1"/>
          </p:nvPr>
        </p:nvSpPr>
        <p:spPr>
          <a:xfrm>
            <a:off x="1104293" y="1853248"/>
            <a:ext cx="8946541" cy="4195481"/>
          </a:xfrm>
        </p:spPr>
        <p:txBody>
          <a:bodyPr>
            <a:normAutofit fontScale="85000" lnSpcReduction="20000"/>
          </a:bodyPr>
          <a:lstStyle/>
          <a:p>
            <a:r>
              <a:rPr lang="en-US" dirty="0"/>
              <a:t>Complete all required price lines on the State-Supplied Price Sheet pursuant to the Bid Solicitation instructions, or Quote may be deemed non-responsive. Indicate “no charge” if the cost is $0.  Do not leave any price lines blank. </a:t>
            </a:r>
          </a:p>
          <a:p>
            <a:r>
              <a:rPr lang="en-US" dirty="0"/>
              <a:t>Do not make formatting changes to the State-Supplied Price Sheet.  If the price line requires a dollar amount, don’t change it to a percentage, or vice versa.    If the price line includes 2 decimal places, don’t change the settings to allow 4 decimals.  </a:t>
            </a:r>
          </a:p>
          <a:p>
            <a:r>
              <a:rPr lang="en-US" dirty="0"/>
              <a:t>Confirm that you have completed all tabs on the State-Supplied Price Sheet.</a:t>
            </a:r>
          </a:p>
          <a:p>
            <a:r>
              <a:rPr lang="en-US" dirty="0"/>
              <a:t>Do not add additional language, assumptions, or fees on the State-Supplied Price Sheet. Do not add or remove any price lines.</a:t>
            </a:r>
          </a:p>
          <a:p>
            <a:r>
              <a:rPr lang="en-US" dirty="0"/>
              <a:t>Confirm you have completed the proper version of the State-Supplied Price Sheet; it may have been revised via Bid Amendment.</a:t>
            </a:r>
          </a:p>
          <a:p>
            <a:r>
              <a:rPr lang="en-US" dirty="0"/>
              <a:t>Submitting a State-Supplied Price Sheet in a format other than the supplied Excel document can lead to a price sheet being deemed non-responsive when the information in a cell cannot be confirmed by the Bureau.</a:t>
            </a:r>
          </a:p>
          <a:p>
            <a:endParaRPr lang="en-US" dirty="0"/>
          </a:p>
          <a:p>
            <a:endParaRPr lang="en-US" dirty="0"/>
          </a:p>
          <a:p>
            <a:endParaRPr lang="en-US" dirty="0"/>
          </a:p>
        </p:txBody>
      </p:sp>
    </p:spTree>
    <p:extLst>
      <p:ext uri="{BB962C8B-B14F-4D97-AF65-F5344CB8AC3E}">
        <p14:creationId xmlns:p14="http://schemas.microsoft.com/office/powerpoint/2010/main" val="19149366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HELPFUL TIPS &amp; REMINDERS</a:t>
            </a:r>
          </a:p>
        </p:txBody>
      </p:sp>
      <p:sp>
        <p:nvSpPr>
          <p:cNvPr id="3" name="Content Placeholder 2"/>
          <p:cNvSpPr>
            <a:spLocks noGrp="1"/>
          </p:cNvSpPr>
          <p:nvPr>
            <p:ph idx="1"/>
          </p:nvPr>
        </p:nvSpPr>
        <p:spPr>
          <a:xfrm>
            <a:off x="1103312" y="1627414"/>
            <a:ext cx="8946541" cy="4620985"/>
          </a:xfrm>
        </p:spPr>
        <p:txBody>
          <a:bodyPr>
            <a:normAutofit/>
          </a:bodyPr>
          <a:lstStyle/>
          <a:p>
            <a:pPr lvl="1"/>
            <a:r>
              <a:rPr lang="en-US" dirty="0"/>
              <a:t>Review Bid Solicitation in its entirety and submit any questions prior to the deadline including exceptions to the SSTC. Updated documents will be posted in NJSTART and should be reviewed as posted.</a:t>
            </a:r>
          </a:p>
          <a:p>
            <a:pPr lvl="1"/>
            <a:r>
              <a:rPr lang="en-US" dirty="0"/>
              <a:t>Complete all required price lines in the State Supplied Price Sheet or the Quote may be deemed non-responsive. Indicate “$0” if the cost is $0.  Do not leave any price lines blank. The State is aware a “$0” input will auto populate a dash (-) on the State-Supplied Price Sheet, and the State will deem this answer responsive. </a:t>
            </a:r>
          </a:p>
          <a:p>
            <a:pPr lvl="1"/>
            <a:r>
              <a:rPr lang="en-US" dirty="0"/>
              <a:t>Submit Quotes on time addressing all mandatory requirements (designated by “shall”) including forms. Quotes missing mandatory requirements may be deemed non-responsive.  Not submitting requested information (“should”) may impact the technical evaluation score.</a:t>
            </a:r>
          </a:p>
          <a:p>
            <a:pPr lvl="1"/>
            <a:r>
              <a:rPr lang="en-US" dirty="0"/>
              <a:t>The State-Supplied Price Sheet must be completed in its entirety with no lines added or removed, or additional language or fees referenced.</a:t>
            </a:r>
          </a:p>
          <a:p>
            <a:pPr marL="457200" lvl="1" indent="0">
              <a:buNone/>
            </a:pPr>
            <a:endParaRPr lang="en-US" dirty="0"/>
          </a:p>
        </p:txBody>
      </p:sp>
    </p:spTree>
    <p:extLst>
      <p:ext uri="{BB962C8B-B14F-4D97-AF65-F5344CB8AC3E}">
        <p14:creationId xmlns:p14="http://schemas.microsoft.com/office/powerpoint/2010/main" val="16404727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HELPFUL TIPS</a:t>
            </a:r>
          </a:p>
        </p:txBody>
      </p:sp>
      <p:sp>
        <p:nvSpPr>
          <p:cNvPr id="3" name="Content Placeholder 2"/>
          <p:cNvSpPr>
            <a:spLocks noGrp="1"/>
          </p:cNvSpPr>
          <p:nvPr>
            <p:ph idx="1"/>
          </p:nvPr>
        </p:nvSpPr>
        <p:spPr>
          <a:xfrm>
            <a:off x="1103312" y="1698172"/>
            <a:ext cx="9330645" cy="4778828"/>
          </a:xfrm>
        </p:spPr>
        <p:txBody>
          <a:bodyPr vert="horz" lIns="91440" tIns="45720" rIns="91440" bIns="45720" rtlCol="0" anchor="t">
            <a:normAutofit fontScale="70000" lnSpcReduction="20000"/>
          </a:bodyPr>
          <a:lstStyle/>
          <a:p>
            <a:r>
              <a:rPr lang="en-US" sz="2900" dirty="0"/>
              <a:t>Examples of additional language the may deem a quote non-responsive:</a:t>
            </a:r>
          </a:p>
          <a:p>
            <a:pPr lvl="1"/>
            <a:r>
              <a:rPr lang="en-US" sz="2600"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r>
              <a:rPr lang="en-US" sz="2600" dirty="0"/>
              <a:t>Vendor’s Quote is only valid for </a:t>
            </a:r>
            <a:r>
              <a:rPr lang="en-US" sz="2600" dirty="0">
                <a:solidFill>
                  <a:srgbClr val="FFFF00"/>
                </a:solidFill>
              </a:rPr>
              <a:t>XX</a:t>
            </a:r>
            <a:r>
              <a:rPr lang="en-US" sz="2600" dirty="0"/>
              <a:t> days.</a:t>
            </a:r>
          </a:p>
          <a:p>
            <a:pPr lvl="1"/>
            <a:r>
              <a:rPr lang="en-US" sz="2600" dirty="0"/>
              <a:t>Vendor reserves the right to charge additional fees for services that require extensive time and effort.</a:t>
            </a:r>
          </a:p>
          <a:p>
            <a:pPr lvl="1"/>
            <a:r>
              <a:rPr lang="en-US" sz="2600" dirty="0"/>
              <a:t>This Quote is a nonbinding expression of interest only and is not intended to create a binding commitment on either party unless and until a definitive agreement has been executed between the parties.</a:t>
            </a:r>
          </a:p>
          <a:p>
            <a:pPr lvl="1"/>
            <a:r>
              <a:rPr lang="en-US" sz="2600"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pPr lvl="1"/>
            <a:endParaRPr lang="en-US" dirty="0"/>
          </a:p>
        </p:txBody>
      </p:sp>
    </p:spTree>
    <p:extLst>
      <p:ext uri="{BB962C8B-B14F-4D97-AF65-F5344CB8AC3E}">
        <p14:creationId xmlns:p14="http://schemas.microsoft.com/office/powerpoint/2010/main" val="13063468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380026" y="528225"/>
            <a:ext cx="11417527" cy="5754143"/>
          </a:xfrm>
          <a:prstGeom prst="rect">
            <a:avLst/>
          </a:prstGeom>
        </p:spPr>
      </p:pic>
    </p:spTree>
    <p:extLst>
      <p:ext uri="{BB962C8B-B14F-4D97-AF65-F5344CB8AC3E}">
        <p14:creationId xmlns:p14="http://schemas.microsoft.com/office/powerpoint/2010/main" val="28708501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864821" y="690282"/>
            <a:ext cx="10572482" cy="5314181"/>
          </a:xfrm>
          <a:prstGeom prst="rect">
            <a:avLst/>
          </a:prstGeom>
        </p:spPr>
      </p:pic>
    </p:spTree>
    <p:extLst>
      <p:ext uri="{BB962C8B-B14F-4D97-AF65-F5344CB8AC3E}">
        <p14:creationId xmlns:p14="http://schemas.microsoft.com/office/powerpoint/2010/main" val="26131446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3237" y="1201998"/>
            <a:ext cx="10326689" cy="1400530"/>
          </a:xfrm>
        </p:spPr>
        <p:txBody>
          <a:bodyPr/>
          <a:lstStyle/>
          <a:p>
            <a:r>
              <a:rPr lang="en-US" sz="5400" dirty="0"/>
              <a:t>THANK YOU FOR ATTENDING</a:t>
            </a:r>
          </a:p>
        </p:txBody>
      </p:sp>
      <p:sp>
        <p:nvSpPr>
          <p:cNvPr id="3" name="Content Placeholder 2"/>
          <p:cNvSpPr>
            <a:spLocks noGrp="1"/>
          </p:cNvSpPr>
          <p:nvPr>
            <p:ph idx="1"/>
          </p:nvPr>
        </p:nvSpPr>
        <p:spPr/>
        <p:txBody>
          <a:bodyPr/>
          <a:lstStyle/>
          <a:p>
            <a:endParaRPr lang="en-US" dirty="0"/>
          </a:p>
          <a:p>
            <a:endParaRPr lang="en-US" dirty="0"/>
          </a:p>
          <a:p>
            <a:endParaRPr lang="en-US" dirty="0"/>
          </a:p>
        </p:txBody>
      </p:sp>
      <p:sp>
        <p:nvSpPr>
          <p:cNvPr id="4" name="Rectangle 3"/>
          <p:cNvSpPr/>
          <p:nvPr/>
        </p:nvSpPr>
        <p:spPr>
          <a:xfrm>
            <a:off x="413237" y="3181162"/>
            <a:ext cx="11307778" cy="1938992"/>
          </a:xfrm>
          <a:prstGeom prst="rect">
            <a:avLst/>
          </a:prstGeom>
        </p:spPr>
        <p:txBody>
          <a:bodyPr wrap="square" lIns="91440" tIns="45720" rIns="91440" bIns="45720" anchor="t">
            <a:spAutoFit/>
          </a:bodyPr>
          <a:lstStyle/>
          <a:p>
            <a:r>
              <a:rPr lang="en-US" sz="4000" dirty="0"/>
              <a:t>Q&amp;A due by 2pm February 26, 2025</a:t>
            </a:r>
          </a:p>
          <a:p>
            <a:endParaRPr lang="en-US" sz="4000" dirty="0"/>
          </a:p>
          <a:p>
            <a:r>
              <a:rPr lang="en-US" sz="4000" dirty="0"/>
              <a:t>Quotes due by 2pm April 4, 2025</a:t>
            </a:r>
          </a:p>
        </p:txBody>
      </p:sp>
    </p:spTree>
    <p:extLst>
      <p:ext uri="{BB962C8B-B14F-4D97-AF65-F5344CB8AC3E}">
        <p14:creationId xmlns:p14="http://schemas.microsoft.com/office/powerpoint/2010/main" val="423852776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2.xml><?xml version="1.0" encoding="utf-8"?>
<ct:contentTypeSchema xmlns:ct="http://schemas.microsoft.com/office/2006/metadata/contentType" xmlns:ma="http://schemas.microsoft.com/office/2006/metadata/properties/metaAttributes" ct:_="" ma:_="" ma:contentTypeName="Document" ma:contentTypeID="0x010100CD410FC887F388468ACD754D69630B55" ma:contentTypeVersion="11" ma:contentTypeDescription="Create a new document." ma:contentTypeScope="" ma:versionID="c79e56e3efeb11be23cc05b82f130cdd">
  <xsd:schema xmlns:xsd="http://www.w3.org/2001/XMLSchema" xmlns:xs="http://www.w3.org/2001/XMLSchema" xmlns:p="http://schemas.microsoft.com/office/2006/metadata/properties" xmlns:ns1="http://schemas.microsoft.com/sharepoint/v3" xmlns:ns2="d4e5d782-6a70-4577-82ee-b2c87f6aa0d2" xmlns:ns3="4a2393ed-911e-4c9b-9d18-84f1fe0b670e" targetNamespace="http://schemas.microsoft.com/office/2006/metadata/properties" ma:root="true" ma:fieldsID="e4acb5fad326d337dcbcb03248a03418" ns1:_="" ns2:_="" ns3:_="">
    <xsd:import namespace="http://schemas.microsoft.com/sharepoint/v3"/>
    <xsd:import namespace="d4e5d782-6a70-4577-82ee-b2c87f6aa0d2"/>
    <xsd:import namespace="4a2393ed-911e-4c9b-9d18-84f1fe0b670e"/>
    <xsd:element name="properties">
      <xsd:complexType>
        <xsd:sequence>
          <xsd:element name="documentManagement">
            <xsd:complexType>
              <xsd:all>
                <xsd:element ref="ns2:_dlc_DocId" minOccurs="0"/>
                <xsd:element ref="ns2:_dlc_DocIdUrl" minOccurs="0"/>
                <xsd:element ref="ns2:_dlc_DocIdPersistId" minOccurs="0"/>
                <xsd:element ref="ns1:AverageRating" minOccurs="0"/>
                <xsd:element ref="ns1:RatingCount" minOccurs="0"/>
                <xsd:element ref="ns1:RatedBy" minOccurs="0"/>
                <xsd:element ref="ns1:Ratings" minOccurs="0"/>
                <xsd:element ref="ns1:LikesCount" minOccurs="0"/>
                <xsd:element ref="ns1:LikedBy"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AverageRating" ma:index="11" nillable="true" ma:displayName="Rating (0-5)" ma:decimals="2" ma:description="Average value of all the ratings that have been submitted" ma:indexed="true" ma:internalName="AverageRating" ma:readOnly="false" ma:percentage="FALSE">
      <xsd:simpleType>
        <xsd:restriction base="dms:Number"/>
      </xsd:simpleType>
    </xsd:element>
    <xsd:element name="RatingCount" ma:index="12" nillable="true" ma:displayName="Number of Ratings" ma:decimals="0" ma:description="Number of ratings submitted" ma:internalName="RatingCount" ma:readOnly="false" ma:percentage="FALSE">
      <xsd:simpleType>
        <xsd:restriction base="dms:Number"/>
      </xsd:simpleType>
    </xsd:element>
    <xsd:element name="RatedBy" ma:index="13" nillable="true" ma:displayName="Rated By" ma:description="Users rated the item." ma:hidden="true" ma:list="UserInfo" ma:internalName="Rat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Ratings" ma:index="14" nillable="true" ma:displayName="User ratings" ma:description="User ratings for the item" ma:hidden="true" ma:internalName="Ratings">
      <xsd:simpleType>
        <xsd:restriction base="dms:Note"/>
      </xsd:simpleType>
    </xsd:element>
    <xsd:element name="LikesCount" ma:index="15" nillable="true" ma:displayName="Number of Likes" ma:internalName="LikesCount">
      <xsd:simpleType>
        <xsd:restriction base="dms:Unknown"/>
      </xsd:simpleType>
    </xsd:element>
    <xsd:element name="LikedBy" ma:index="16" nillable="true" ma:displayName="Liked By" ma:hidden="true" ma:list="UserInfo" ma:internalName="Lik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d4e5d782-6a70-4577-82ee-b2c87f6aa0d2"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fals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4a2393ed-911e-4c9b-9d18-84f1fe0b670e"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AverageRating xmlns="http://schemas.microsoft.com/sharepoint/v3" xsi:nil="true"/>
    <_dlc_DocId xmlns="d4e5d782-6a70-4577-82ee-b2c87f6aa0d2">UHEEMK3J3FEE-1573984473-718</_dlc_DocId>
    <_dlc_DocIdUrl xmlns="d4e5d782-6a70-4577-82ee-b2c87f6aa0d2">
      <Url>http://treassp19/sites/purchase/NJSTART Document Templates/_layouts/15/DocIdRedir.aspx?ID=UHEEMK3J3FEE-1573984473-718</Url>
      <Description>UHEEMK3J3FEE-1573984473-718</Description>
    </_dlc_DocIdUrl>
    <LikesCount xmlns="http://schemas.microsoft.com/sharepoint/v3" xsi:nil="true"/>
    <Ratings xmlns="http://schemas.microsoft.com/sharepoint/v3" xsi:nil="true"/>
    <_dlc_DocIdPersistId xmlns="d4e5d782-6a70-4577-82ee-b2c87f6aa0d2" xsi:nil="true"/>
    <RatingCount xmlns="http://schemas.microsoft.com/sharepoint/v3" xsi:nil="true"/>
    <LikedBy xmlns="http://schemas.microsoft.com/sharepoint/v3">
      <UserInfo>
        <DisplayName/>
        <AccountId xsi:nil="true"/>
        <AccountType/>
      </UserInfo>
    </LikedBy>
    <RatedBy xmlns="http://schemas.microsoft.com/sharepoint/v3">
      <UserInfo>
        <DisplayName/>
        <AccountId xsi:nil="true"/>
        <AccountType/>
      </UserInfo>
    </RatedBy>
  </documentManagement>
</p:properties>
</file>

<file path=customXml/item4.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9F896CF-C212-45FA-B056-74EED6960F88}">
  <ds:schemaRefs>
    <ds:schemaRef ds:uri="http://schemas.microsoft.com/sharepoint/events"/>
  </ds:schemaRefs>
</ds:datastoreItem>
</file>

<file path=customXml/itemProps2.xml><?xml version="1.0" encoding="utf-8"?>
<ds:datastoreItem xmlns:ds="http://schemas.openxmlformats.org/officeDocument/2006/customXml" ds:itemID="{90711CF7-EE5A-4831-9587-1782A9A6E15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d4e5d782-6a70-4577-82ee-b2c87f6aa0d2"/>
    <ds:schemaRef ds:uri="4a2393ed-911e-4c9b-9d18-84f1fe0b67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312E865A-0D6C-468F-AD69-D8CD94906944}">
  <ds:schemaRefs>
    <ds:schemaRef ds:uri="http://purl.org/dc/dcmitype/"/>
    <ds:schemaRef ds:uri="http://schemas.microsoft.com/office/infopath/2007/PartnerControls"/>
    <ds:schemaRef ds:uri="http://schemas.microsoft.com/office/2006/documentManagement/types"/>
    <ds:schemaRef ds:uri="http://schemas.microsoft.com/office/2006/metadata/properties"/>
    <ds:schemaRef ds:uri="http://schemas.microsoft.com/sharepoint/v3"/>
    <ds:schemaRef ds:uri="d4e5d782-6a70-4577-82ee-b2c87f6aa0d2"/>
    <ds:schemaRef ds:uri="http://purl.org/dc/terms/"/>
    <ds:schemaRef ds:uri="http://schemas.openxmlformats.org/package/2006/metadata/core-properties"/>
    <ds:schemaRef ds:uri="4a2393ed-911e-4c9b-9d18-84f1fe0b670e"/>
    <ds:schemaRef ds:uri="http://www.w3.org/XML/1998/namespace"/>
    <ds:schemaRef ds:uri="http://purl.org/dc/elements/1.1/"/>
  </ds:schemaRefs>
</ds:datastoreItem>
</file>

<file path=customXml/itemProps4.xml><?xml version="1.0" encoding="utf-8"?>
<ds:datastoreItem xmlns:ds="http://schemas.openxmlformats.org/officeDocument/2006/customXml" ds:itemID="{DFB9C7C4-02AF-468B-AF2C-A66F6BCAD43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Ion</Template>
  <TotalTime>1252</TotalTime>
  <Words>897</Words>
  <Application>Microsoft Office PowerPoint</Application>
  <PresentationFormat>Widescreen</PresentationFormat>
  <Paragraphs>56</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Century Gothic</vt:lpstr>
      <vt:lpstr>Wingdings 3</vt:lpstr>
      <vt:lpstr>Ion</vt:lpstr>
      <vt:lpstr>Optional Pre-Quote Conference  T1316 – Telecommunications Equipment and Services  25DPP01033 </vt:lpstr>
      <vt:lpstr>WELCOME &amp; INTRODUCTIONS </vt:lpstr>
      <vt:lpstr>PURPOSE &amp; GENERAL INFORMATION</vt:lpstr>
      <vt:lpstr>BID SOLICITATION AT A GLANCE</vt:lpstr>
      <vt:lpstr>BID SOLICITATION AT A GLANCE</vt:lpstr>
      <vt:lpstr>PRICE SHEET PITFALLS</vt:lpstr>
      <vt:lpstr>HELPFUL TIPS &amp; REMINDERS</vt:lpstr>
      <vt:lpstr>OTHER HELPFUL TIPS</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Snyder, Michael J. [TREAS]</cp:lastModifiedBy>
  <cp:revision>87</cp:revision>
  <cp:lastPrinted>2020-02-11T14:28:14Z</cp:lastPrinted>
  <dcterms:created xsi:type="dcterms:W3CDTF">2020-01-31T19:31:42Z</dcterms:created>
  <dcterms:modified xsi:type="dcterms:W3CDTF">2025-01-24T22:36:57Z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0x010100CD410FC887F388468ACD754D69630B55</vt:lpwstr>
  </property>
  <property fmtid="{D5CDD505-2E9C-101B-9397-08002B2CF9AE}" pid="3" name="_dlc_DocIdItemGuid">
    <vt:lpwstr>3e773f48-7e95-4d23-bfed-4e97e5cd713f</vt:lpwstr>
  </property>
  <property fmtid="{D5CDD505-2E9C-101B-9397-08002B2CF9AE}" pid="4" name="URL">
    <vt:lpwstr/>
  </property>
  <property fmtid="{D5CDD505-2E9C-101B-9397-08002B2CF9AE}" pid="5" name="DocumentSetDescription">
    <vt:lpwstr/>
  </property>
</Properties>
</file>